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23.xml" ContentType="application/vnd.openxmlformats-officedocument.presentationml.slideLayou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3.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authors.xml" ContentType="application/vnd.ms-powerpoint.authors+xml"/>
  <Override PartName="/ppt/theme/theme4.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66" r:id="rId3"/>
  </p:sldMasterIdLst>
  <p:notesMasterIdLst>
    <p:notesMasterId r:id="rId30"/>
  </p:notesMasterIdLst>
  <p:sldIdLst>
    <p:sldId id="257" r:id="rId4"/>
    <p:sldId id="6756" r:id="rId5"/>
    <p:sldId id="6771" r:id="rId6"/>
    <p:sldId id="6770" r:id="rId7"/>
    <p:sldId id="6775" r:id="rId8"/>
    <p:sldId id="6766" r:id="rId9"/>
    <p:sldId id="6763" r:id="rId10"/>
    <p:sldId id="6767" r:id="rId11"/>
    <p:sldId id="6777" r:id="rId12"/>
    <p:sldId id="6778" r:id="rId13"/>
    <p:sldId id="6722" r:id="rId14"/>
    <p:sldId id="6772" r:id="rId15"/>
    <p:sldId id="6747" r:id="rId16"/>
    <p:sldId id="6753" r:id="rId17"/>
    <p:sldId id="6732" r:id="rId18"/>
    <p:sldId id="6768" r:id="rId19"/>
    <p:sldId id="6749" r:id="rId20"/>
    <p:sldId id="6754" r:id="rId21"/>
    <p:sldId id="265" r:id="rId22"/>
    <p:sldId id="6736" r:id="rId23"/>
    <p:sldId id="6769" r:id="rId24"/>
    <p:sldId id="6751" r:id="rId25"/>
    <p:sldId id="6755" r:id="rId26"/>
    <p:sldId id="6739" r:id="rId27"/>
    <p:sldId id="6773" r:id="rId28"/>
    <p:sldId id="677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EC5A18-D93F-7091-B59D-6FC0465962AD}" name="Katherine Hill" initials="KH" userId="S::KRobertsHIll@redcross.org.uk::22b21311-ff86-4919-a35d-eafe4cb00d20" providerId="AD"/>
  <p188:author id="{45F29E2B-AB41-1F13-24B6-543215B5B86C}" name="Katherine Hill" initials="KH" userId="S::krobertshill@redcross.org.uk::22b21311-ff86-4919-a35d-eafe4cb00d20" providerId="AD"/>
  <p188:author id="{AD9FBE34-B126-F8C6-4649-1F75FE125255}" name="Arhyel Malgwi" initials="" userId="S::ArhyelMalgwi@redcross.org.uk::8648e9b4-4535-420b-9145-376ff678d9f6" providerId="AD"/>
  <p188:author id="{A59DED77-008D-97D9-F171-ADA9A07102FA}" name="Arhyel Malgwi" initials="AM" userId="S::arhyelmalgwi@redcross.org.uk::8648e9b4-4535-420b-9145-376ff678d9f6" providerId="AD"/>
  <p188:author id="{6DF2A7B3-7AEF-AB8F-41D0-A3B3C3EF2C02}" name="Siobhan Anderson" initials="" userId="S::SiobhanAnderson@redcross.org.uk::f0e1b7db-bfd1-4a71-a2a1-12ab75e2552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909709-EE2E-40B6-B14E-1CD09EBCA47A}" v="670" dt="2026-04-30T11:55:54.1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customXml" Target="../customXml/item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38"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37" Type="http://schemas.openxmlformats.org/officeDocument/2006/relationships/customXml" Target="../customXml/item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microsoft.com/office/2018/10/relationships/authors" Targe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61AE5-DC82-4D6E-B5B4-2E0D5A3A042D}" type="datetimeFigureOut">
              <a:rPr lang="en-GB" smtClean="0"/>
              <a:t>01/05/2026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DE1947-A658-42E0-B0C5-7D506FB8F7B1}" type="slidenum">
              <a:rPr lang="en-GB" smtClean="0"/>
              <a:t>‹#›</a:t>
            </a:fld>
            <a:endParaRPr lang="en-GB"/>
          </a:p>
        </p:txBody>
      </p:sp>
    </p:spTree>
    <p:extLst>
      <p:ext uri="{BB962C8B-B14F-4D97-AF65-F5344CB8AC3E}">
        <p14:creationId xmlns:p14="http://schemas.microsoft.com/office/powerpoint/2010/main" val="2399744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6C794D-7DC7-4755-8744-0523C236382F}"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35188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sz="2200" baseline="0">
              <a:effectLst/>
              <a:latin typeface="Helvetica Neue"/>
              <a:ea typeface="Helvetica Neue"/>
              <a:cs typeface="Helvetica Neue"/>
              <a:sym typeface="Helvetica Neue"/>
            </a:endParaRPr>
          </a:p>
          <a:p>
            <a:endParaRPr lang="en-GB" sz="2200" baseline="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28166102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5E20E-6471-6B17-DB18-596D007B37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23E72-F173-0836-EDF0-B8D355F8EB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E5DB18-5697-1B66-ED1D-E1AE33FA616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DBC91E3-3D6F-FE3A-71B6-2963D56A13F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422167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490CA-BC2D-8536-F6E5-255ECCF1F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57114E-4FE1-056D-D365-39B07C9A77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BBB905-E76D-7DAF-C9AC-B134B4E65545}"/>
              </a:ext>
            </a:extLst>
          </p:cNvPr>
          <p:cNvSpPr>
            <a:spLocks noGrp="1"/>
          </p:cNvSpPr>
          <p:nvPr>
            <p:ph type="body" idx="1"/>
          </p:nvPr>
        </p:nvSpPr>
        <p:spPr/>
        <p:txBody>
          <a:bodyPr/>
          <a:lstStyle/>
          <a:p>
            <a:pPr>
              <a:buNone/>
            </a:pPr>
            <a:endParaRPr lang="en-GB"/>
          </a:p>
        </p:txBody>
      </p:sp>
      <p:sp>
        <p:nvSpPr>
          <p:cNvPr id="4" name="Slide Number Placeholder 3">
            <a:extLst>
              <a:ext uri="{FF2B5EF4-FFF2-40B4-BE49-F238E27FC236}">
                <a16:creationId xmlns:a16="http://schemas.microsoft.com/office/drawing/2014/main" id="{32689CFA-39C4-B0E2-E641-4A7C1FEA86C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63999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49214-6DC1-6559-7643-C17DC80CC9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B71A35-18AF-5DC5-0FAC-282452657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1E79EB-DD10-12D8-BE53-F49A7D4B463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7CAA0D0-DC2E-DF3F-2D2B-47C766E89C7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67009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E67A8-F20D-394A-5244-6A3B9622B7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0D15A-E298-C4D1-3707-D891F47A4F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6E9179-49E1-EA22-A711-C2001AA225A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1B93093-C8A7-A856-EBA9-2CEEC502A87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61980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B5DCD-D7BA-D185-A42F-07DA823D7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F38EE2-C4F9-D8EC-BFB9-51DAD3880A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653E43-E6A6-74BE-34FE-9002A8D7EAF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4F45A03-D92E-A9AC-5AFA-C434FD487D9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937026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03930-BD58-735B-9962-5C552887A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F29331-A721-FAD3-26AA-B4A123AC52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76B3E-5115-7C99-58A9-62F84C6313E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31B7F85-D29B-646B-51F6-71CE11B60DE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8519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EE98B-FDDE-98F6-07C0-E61DDCB7E0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D62C52-76BC-9B50-70A6-0EEA58BF2F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D4A22-E5C7-9B0D-0095-B7755D883D5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5E6F50C-AA83-71A8-666E-5F257CE684D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8198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F4F27-9DA2-9A66-715B-225A45CD4C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A02B34-E50A-33AE-95A7-3C4B5975EF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D4BF09-F2E2-1ADC-B2B5-49C0E633B4A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1140E30-C4AD-AA36-A0CC-0C93411D442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15591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952A-17C5-FC03-74B2-952393C19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4DAD3E-5027-5FC4-EF64-6BA8B3FB08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4B542C-FE88-2C29-0E59-4F8D87B44F6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D19FCEB-5878-0E8E-C887-D687A15120B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3067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07CE9-C534-31F7-343B-B779A8D70D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4E609C-31E5-9E87-EA96-643AD8244C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8F0301-4089-803F-0683-37318484A55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722C1B3-2FD6-F014-7691-90369405E44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2451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D2119-0FF2-11B9-C66B-9589453D05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6CD50F-36A8-488A-8152-5E9C9F1580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697D03-D2F5-949E-22BF-CB13F397FCA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9B5EE5F-2E79-6B24-479A-BECB53091C0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8138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6A5B8-9FAA-DD43-A446-7BD4F0D10A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731B3E-F84E-6B30-002F-D9830298AB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52DA80-D00B-9AA3-7A43-C9982038027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9B0ABDF-2E4E-544B-2942-F6E3A1183A16}"/>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6392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D2EB4-3079-D220-309A-7FA9E3854C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DE3506-F86B-E003-B793-1AEFCA248C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FEB25-6703-20CC-3E6E-D4973AD6C1A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16E2B61-E5DF-0E28-7222-20E7177986B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51233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9EFED-516F-3857-5424-DD62ABB7D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2C173C-5FFB-162D-2F9A-B5F95B2CE0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D65B74-F2A7-ECAA-FDFB-DB3C321C910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1A085BD-9B38-D8D3-0766-9756D8458D6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6634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582E9-DA2D-3CE4-4755-EC7D3B43FD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3530E7-0A4D-C207-919E-A4FA1D3AD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ED74CF-FC64-9E8D-32BB-89CEF73B7C38}"/>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5" name="Footer Placeholder 4">
            <a:extLst>
              <a:ext uri="{FF2B5EF4-FFF2-40B4-BE49-F238E27FC236}">
                <a16:creationId xmlns:a16="http://schemas.microsoft.com/office/drawing/2014/main" id="{A614B250-B183-6362-E335-DAAC9B4362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023C48-2050-F63D-9E41-2DEDB52A8D14}"/>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347567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34B05-B598-99A8-7DDE-F1C2CCD7E7E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CE6EDF-93F8-63C4-6E71-9FD24DAA84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CDCF40-95D8-8C9B-6712-966825286957}"/>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5" name="Footer Placeholder 4">
            <a:extLst>
              <a:ext uri="{FF2B5EF4-FFF2-40B4-BE49-F238E27FC236}">
                <a16:creationId xmlns:a16="http://schemas.microsoft.com/office/drawing/2014/main" id="{4878EC19-C050-2882-D9F9-A6236DA6E4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C6F799-9FB9-069B-80DF-7828C27EE60A}"/>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2483963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1AD4BF-294C-25B9-FE5E-F48E3C0221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052C43C-28C2-3157-B056-CD259A5E23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8ECF8-F97F-1956-C0FB-6F209068D616}"/>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5" name="Footer Placeholder 4">
            <a:extLst>
              <a:ext uri="{FF2B5EF4-FFF2-40B4-BE49-F238E27FC236}">
                <a16:creationId xmlns:a16="http://schemas.microsoft.com/office/drawing/2014/main" id="{78388C6C-C48E-5456-1511-2A92DC469A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2BB28F-8F7B-C27F-64FD-C89F7C0EE0F8}"/>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1658255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2875089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0"/>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571621621"/>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 y="5625468"/>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2741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67441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3"/>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4"/>
            <a:ext cx="5384800" cy="4525433"/>
          </a:xfrm>
          <a:prstGeom prst="rect">
            <a:avLst/>
          </a:prstGeom>
        </p:spPr>
        <p:txBody>
          <a:bodyPr/>
          <a:lstStyle>
            <a:lvl1pPr marL="380972" indent="-380972">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4"/>
            <a:ext cx="5384800" cy="4525433"/>
          </a:xfrm>
          <a:prstGeom prst="rect">
            <a:avLst/>
          </a:prstGeom>
        </p:spPr>
        <p:txBody>
          <a:bodyPr/>
          <a:lstStyle>
            <a:lvl1pPr marL="380972" indent="-380972">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3958368467"/>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1904602463"/>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24451261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625468"/>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9382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D7CBD-C299-CEFA-D51C-9CA36DFCC5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C84071-FF68-1D23-D4E9-7D1B1BDE4F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6C8250-9E10-FE57-F4B1-2C261E477997}"/>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5" name="Footer Placeholder 4">
            <a:extLst>
              <a:ext uri="{FF2B5EF4-FFF2-40B4-BE49-F238E27FC236}">
                <a16:creationId xmlns:a16="http://schemas.microsoft.com/office/drawing/2014/main" id="{FFDAC9E0-DE83-3184-9E06-65988E4BB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340353-BC3B-11C4-6F3B-1FF90D7EA96F}"/>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8938014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77934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2002835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1"/>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2"/>
            <a:ext cx="5384800" cy="4525433"/>
          </a:xfrm>
          <a:prstGeom prst="rect">
            <a:avLst/>
          </a:prstGeom>
        </p:spPr>
        <p:txBody>
          <a:bodyPr/>
          <a:lstStyle>
            <a:lvl1pPr marL="380981" indent="-380981">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2"/>
            <a:ext cx="5384800" cy="4525433"/>
          </a:xfrm>
          <a:prstGeom prst="rect">
            <a:avLst/>
          </a:prstGeom>
        </p:spPr>
        <p:txBody>
          <a:bodyPr/>
          <a:lstStyle>
            <a:lvl1pPr marL="380981" indent="-380981">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2788509757"/>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305507710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F8CD-5433-8814-CC82-A29AB4749C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F2A768C-1133-AD44-DBCC-DB8E833053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49008D-0F57-912B-3886-F8ADDDAC001E}"/>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5" name="Footer Placeholder 4">
            <a:extLst>
              <a:ext uri="{FF2B5EF4-FFF2-40B4-BE49-F238E27FC236}">
                <a16:creationId xmlns:a16="http://schemas.microsoft.com/office/drawing/2014/main" id="{9043BBC6-B733-D0C6-2C0F-10BC403545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789EB7-4C0C-CAAF-3536-4957749424BF}"/>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1604238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551D9-6C9D-2EAD-F182-ABC66C53D1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911F1C-094C-9CB7-0498-AD773A6CDC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099DA3D-E78D-74C1-5960-A1EB8E6788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E3B215-28C2-973D-ABB2-F137AA40EFC7}"/>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6" name="Footer Placeholder 5">
            <a:extLst>
              <a:ext uri="{FF2B5EF4-FFF2-40B4-BE49-F238E27FC236}">
                <a16:creationId xmlns:a16="http://schemas.microsoft.com/office/drawing/2014/main" id="{1532D9FD-0AD5-CD75-4A69-8AB85C2EC8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FF28E9-1EFB-4C79-7EB9-C602138EC1B5}"/>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2124936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A36DF-D11A-D5DD-6E26-4D18A5A7D9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DFB53FB-2CC6-33DC-8E54-23B161E62F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CA5BC0-29A1-6DFC-0B4B-F0C783656B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938172F-8031-6B7A-AF39-8A67451820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C756AC-89B3-7B73-F3CC-CD5F30F0F8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095D66D-3DE4-E4E2-CAC7-87CAD51609A9}"/>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8" name="Footer Placeholder 7">
            <a:extLst>
              <a:ext uri="{FF2B5EF4-FFF2-40B4-BE49-F238E27FC236}">
                <a16:creationId xmlns:a16="http://schemas.microsoft.com/office/drawing/2014/main" id="{C2787D1B-1628-9F0E-83D7-18FC9AA8A2C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57B94F3-F75C-4234-F8CA-0F51D689416F}"/>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3925638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8B44-104B-7DA2-5287-59120D7F2D9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047AEE2-1B66-856B-CCCC-BBA1D23E3069}"/>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4" name="Footer Placeholder 3">
            <a:extLst>
              <a:ext uri="{FF2B5EF4-FFF2-40B4-BE49-F238E27FC236}">
                <a16:creationId xmlns:a16="http://schemas.microsoft.com/office/drawing/2014/main" id="{9AD4E1DC-EE80-8D4E-F3D7-D116833BFB8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BFED0B6-8B7A-9D0A-5252-5EEB99082829}"/>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2717722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A68780-A0B5-1725-A11D-B1075E49206B}"/>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3" name="Footer Placeholder 2">
            <a:extLst>
              <a:ext uri="{FF2B5EF4-FFF2-40B4-BE49-F238E27FC236}">
                <a16:creationId xmlns:a16="http://schemas.microsoft.com/office/drawing/2014/main" id="{A93AF346-91B3-AFC9-3D47-B2D304FC9E0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9CA302E-7F63-760A-56EE-D87FE219C21A}"/>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341486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0B358-B90B-7EE6-11B8-571B461F9F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003833-4A3E-E1F5-EA16-EB2926D2EA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96211FA-F31A-5AA1-AE05-6ED86BB839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5C5296-FCF9-4481-765D-BE3828CF54BA}"/>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6" name="Footer Placeholder 5">
            <a:extLst>
              <a:ext uri="{FF2B5EF4-FFF2-40B4-BE49-F238E27FC236}">
                <a16:creationId xmlns:a16="http://schemas.microsoft.com/office/drawing/2014/main" id="{3D8BA098-03B4-E2D2-6E47-876F4D365F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211337-CE3E-FF1D-B333-6ADAA13ECFB6}"/>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2879373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CA93D-278A-543F-E610-8C239DEA9F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D65BED-08B8-D057-F6DD-0B9F4AC64D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70F3AD-3BB8-C6A4-493F-A690BECD4E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EB88FB-60BB-8A69-54F7-EAC543481DA5}"/>
              </a:ext>
            </a:extLst>
          </p:cNvPr>
          <p:cNvSpPr>
            <a:spLocks noGrp="1"/>
          </p:cNvSpPr>
          <p:nvPr>
            <p:ph type="dt" sz="half" idx="10"/>
          </p:nvPr>
        </p:nvSpPr>
        <p:spPr/>
        <p:txBody>
          <a:bodyPr/>
          <a:lstStyle/>
          <a:p>
            <a:fld id="{69925686-1372-47F0-8BF4-B3F06AC0144A}" type="datetimeFigureOut">
              <a:rPr lang="en-GB" smtClean="0"/>
              <a:t>01/05/2026</a:t>
            </a:fld>
            <a:endParaRPr lang="en-GB"/>
          </a:p>
        </p:txBody>
      </p:sp>
      <p:sp>
        <p:nvSpPr>
          <p:cNvPr id="6" name="Footer Placeholder 5">
            <a:extLst>
              <a:ext uri="{FF2B5EF4-FFF2-40B4-BE49-F238E27FC236}">
                <a16:creationId xmlns:a16="http://schemas.microsoft.com/office/drawing/2014/main" id="{FF97C23D-C998-02A2-D5EE-9D0FB0A8DF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267CC9-4934-8A9C-7877-E0487C15F275}"/>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3862167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1.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image" Target="../media/image1.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theme" Target="../theme/theme3.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2D1B7F-75CD-4535-A57D-7F14EF9A38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4B7FB7-DFB9-E9A9-CF20-8065923386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24F099-BAFE-EBC2-19F8-3C50AC3B03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925686-1372-47F0-8BF4-B3F06AC0144A}" type="datetimeFigureOut">
              <a:rPr lang="en-GB" smtClean="0"/>
              <a:t>01/05/2026</a:t>
            </a:fld>
            <a:endParaRPr lang="en-GB"/>
          </a:p>
        </p:txBody>
      </p:sp>
      <p:sp>
        <p:nvSpPr>
          <p:cNvPr id="5" name="Footer Placeholder 4">
            <a:extLst>
              <a:ext uri="{FF2B5EF4-FFF2-40B4-BE49-F238E27FC236}">
                <a16:creationId xmlns:a16="http://schemas.microsoft.com/office/drawing/2014/main" id="{1A007EDA-6378-D97A-AFF2-9863AF6F26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B92AD5F-AC12-AE59-C499-1AAC60D48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DB1F75-8D24-4159-861E-C78E0208F505}" type="slidenum">
              <a:rPr lang="en-GB" smtClean="0"/>
              <a:t>‹#›</a:t>
            </a:fld>
            <a:endParaRPr lang="en-GB"/>
          </a:p>
        </p:txBody>
      </p:sp>
    </p:spTree>
    <p:extLst>
      <p:ext uri="{BB962C8B-B14F-4D97-AF65-F5344CB8AC3E}">
        <p14:creationId xmlns:p14="http://schemas.microsoft.com/office/powerpoint/2010/main" val="1806379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320469" y="5868223"/>
            <a:ext cx="1780416" cy="945847"/>
          </a:xfrm>
          <a:prstGeom prst="rect">
            <a:avLst/>
          </a:prstGeom>
        </p:spPr>
      </p:pic>
    </p:spTree>
    <p:extLst>
      <p:ext uri="{BB962C8B-B14F-4D97-AF65-F5344CB8AC3E}">
        <p14:creationId xmlns:p14="http://schemas.microsoft.com/office/powerpoint/2010/main" val="29917811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72" r:id="rId5"/>
  </p:sldLayoutIdLst>
  <p:txStyles>
    <p:titleStyle>
      <a:lvl1pPr algn="ctr" defTabSz="1219110" rtl="0" eaLnBrk="1" latinLnBrk="0" hangingPunct="1">
        <a:spcBef>
          <a:spcPct val="0"/>
        </a:spcBef>
        <a:buNone/>
        <a:defRPr sz="5867" kern="1200">
          <a:solidFill>
            <a:schemeClr val="tx1"/>
          </a:solidFill>
          <a:latin typeface="+mj-lt"/>
          <a:ea typeface="+mj-ea"/>
          <a:cs typeface="+mj-cs"/>
        </a:defRPr>
      </a:lvl1pPr>
    </p:titleStyle>
    <p:bodyStyle>
      <a:lvl1pPr marL="457167" indent="-457167" algn="l" defTabSz="121911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320469" y="5868222"/>
            <a:ext cx="1780416" cy="945847"/>
          </a:xfrm>
          <a:prstGeom prst="rect">
            <a:avLst/>
          </a:prstGeom>
        </p:spPr>
      </p:pic>
    </p:spTree>
    <p:extLst>
      <p:ext uri="{BB962C8B-B14F-4D97-AF65-F5344CB8AC3E}">
        <p14:creationId xmlns:p14="http://schemas.microsoft.com/office/powerpoint/2010/main" val="91234078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ctr" defTabSz="1219140" rtl="0" eaLnBrk="1" latinLnBrk="0" hangingPunct="1">
        <a:spcBef>
          <a:spcPct val="0"/>
        </a:spcBef>
        <a:buNone/>
        <a:defRPr sz="5867" kern="1200">
          <a:solidFill>
            <a:schemeClr val="tx1"/>
          </a:solidFill>
          <a:latin typeface="+mj-lt"/>
          <a:ea typeface="+mj-ea"/>
          <a:cs typeface="+mj-cs"/>
        </a:defRPr>
      </a:lvl1pPr>
    </p:titleStyle>
    <p:bodyStyle>
      <a:lvl1pPr marL="457178" indent="-457178" algn="l" defTabSz="121914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50" indent="-380981" algn="l" defTabSz="121914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25" indent="-304784" algn="l" defTabSz="12191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493"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06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63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20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77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341"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image" Target="../media/image4.jpeg"/><Relationship Id="rId5" Type="http://schemas.openxmlformats.org/officeDocument/2006/relationships/image" Target="../media/image3.sv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hyperlink" Target="http://Notes:&#8203;" TargetMode="Externa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EF3EA7D-83EF-25AB-6EC5-6BFB01C3A121}"/>
              </a:ext>
            </a:extLst>
          </p:cNvPr>
          <p:cNvSpPr/>
          <p:nvPr/>
        </p:nvSpPr>
        <p:spPr>
          <a:xfrm rot="5340000">
            <a:off x="3219321" y="-1005966"/>
            <a:ext cx="144000" cy="5785536"/>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70528C3-AF6D-FD4E-91A7-76C85D51E76F}"/>
              </a:ext>
            </a:extLst>
          </p:cNvPr>
          <p:cNvSpPr txBox="1"/>
          <p:nvPr/>
        </p:nvSpPr>
        <p:spPr>
          <a:xfrm>
            <a:off x="234701" y="1174644"/>
            <a:ext cx="11057363" cy="1908215"/>
          </a:xfrm>
          <a:prstGeom prst="rect">
            <a:avLst/>
          </a:prstGeom>
          <a:noFill/>
        </p:spPr>
        <p:txBody>
          <a:bodyPr wrap="square" lIns="91440" tIns="45720" rIns="91440" bIns="45720" rtlCol="0" anchor="t">
            <a:spAutoFit/>
          </a:bodyPr>
          <a:lstStyle/>
          <a:p>
            <a:pPr marL="12700" indent="-12700" defTabSz="1219139">
              <a:tabLst>
                <a:tab pos="1894323" algn="l"/>
              </a:tabLst>
              <a:defRPr/>
            </a:pPr>
            <a:r>
              <a:rPr kumimoji="0" lang="en-GB" sz="5400" b="1" i="0" u="none" strike="noStrike" kern="1200" cap="none" spc="0" normalizeH="0" baseline="0" noProof="0">
                <a:ln>
                  <a:noFill/>
                </a:ln>
                <a:solidFill>
                  <a:srgbClr val="000000"/>
                </a:solidFill>
                <a:effectLst/>
                <a:uLnTx/>
                <a:uFillTx/>
                <a:latin typeface="Arial"/>
                <a:cs typeface="Arial"/>
              </a:rPr>
              <a:t>Tabletop </a:t>
            </a:r>
            <a:r>
              <a:rPr lang="en-GB" sz="5400" b="1">
                <a:solidFill>
                  <a:srgbClr val="000000"/>
                </a:solidFill>
                <a:latin typeface="Arial" panose="020B0604020202020204" pitchFamily="34" charset="0"/>
                <a:ea typeface="Calibri"/>
                <a:cs typeface="Arial" panose="020B0604020202020204" pitchFamily="34" charset="0"/>
              </a:rPr>
              <a:t>Exercise</a:t>
            </a:r>
            <a:endParaRPr kumimoji="0" lang="en-GB" sz="5400" b="1" i="0" u="none" strike="noStrike" kern="1200" cap="none" spc="0" normalizeH="0" baseline="0" noProof="0">
              <a:ln>
                <a:noFill/>
              </a:ln>
              <a:solidFill>
                <a:srgbClr val="000000"/>
              </a:solidFill>
              <a:effectLst/>
              <a:uLnTx/>
              <a:uFillTx/>
              <a:latin typeface="Arial"/>
              <a:cs typeface="Arial"/>
            </a:endParaRPr>
          </a:p>
          <a:p>
            <a:pPr marL="12700" indent="-12700" defTabSz="1219139">
              <a:tabLst>
                <a:tab pos="1894323" algn="l"/>
              </a:tabLst>
              <a:defRPr/>
            </a:pPr>
            <a:endParaRPr kumimoji="0" lang="en-GB" sz="3200" b="1" i="0" u="none" strike="noStrike" kern="1200" cap="none" spc="0" normalizeH="0" baseline="0" noProof="0">
              <a:ln>
                <a:noFill/>
              </a:ln>
              <a:solidFill>
                <a:srgbClr val="000000"/>
              </a:solidFill>
              <a:effectLst/>
              <a:uLnTx/>
              <a:uFillTx/>
              <a:latin typeface="Arial"/>
              <a:cs typeface="Arial"/>
            </a:endParaRPr>
          </a:p>
          <a:p>
            <a:pPr marL="12700" indent="-12700" defTabSz="1219139">
              <a:tabLst>
                <a:tab pos="1894323" algn="l"/>
              </a:tabLst>
              <a:defRPr/>
            </a:pPr>
            <a:r>
              <a:rPr kumimoji="0" lang="en-GB" sz="3200" b="1" i="0" u="none" strike="noStrike" kern="1200" cap="none" spc="0" normalizeH="0" baseline="0" noProof="0">
                <a:ln>
                  <a:noFill/>
                </a:ln>
                <a:solidFill>
                  <a:srgbClr val="000000"/>
                </a:solidFill>
                <a:effectLst/>
                <a:uLnTx/>
                <a:uFillTx/>
                <a:latin typeface="Arial"/>
                <a:cs typeface="Arial"/>
              </a:rPr>
              <a:t>Civil Unrest </a:t>
            </a:r>
            <a:r>
              <a:rPr lang="en-GB" sz="3200" b="1">
                <a:solidFill>
                  <a:srgbClr val="000000"/>
                </a:solidFill>
                <a:latin typeface="Arial"/>
                <a:cs typeface="Arial"/>
              </a:rPr>
              <a:t>and a Fire</a:t>
            </a:r>
            <a:endParaRPr lang="en-GB" sz="3200" b="1" i="0" u="none" strike="noStrike" kern="1200" cap="none" spc="0" normalizeH="0" baseline="0" noProof="0">
              <a:ln>
                <a:noFill/>
              </a:ln>
              <a:solidFill>
                <a:srgbClr val="000000"/>
              </a:solidFill>
              <a:effectLst/>
              <a:uLnTx/>
              <a:uFillTx/>
              <a:latin typeface="Arial"/>
              <a:cs typeface="Arial"/>
            </a:endParaRPr>
          </a:p>
        </p:txBody>
      </p:sp>
      <p:sp>
        <p:nvSpPr>
          <p:cNvPr id="4" name="Rectangle 3">
            <a:extLst>
              <a:ext uri="{FF2B5EF4-FFF2-40B4-BE49-F238E27FC236}">
                <a16:creationId xmlns:a16="http://schemas.microsoft.com/office/drawing/2014/main" id="{BEB84984-847B-394A-CAB8-89BA00C373E0}"/>
              </a:ext>
            </a:extLst>
          </p:cNvPr>
          <p:cNvSpPr/>
          <p:nvPr/>
        </p:nvSpPr>
        <p:spPr>
          <a:xfrm>
            <a:off x="0" y="5768809"/>
            <a:ext cx="12192000" cy="108919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219139"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FFFFFF"/>
              </a:solidFill>
              <a:effectLst/>
              <a:uLnTx/>
              <a:uFillTx/>
              <a:latin typeface="Calibri"/>
              <a:ea typeface="+mn-ea"/>
              <a:cs typeface="+mn-cs"/>
            </a:endParaRPr>
          </a:p>
        </p:txBody>
      </p:sp>
      <p:pic>
        <p:nvPicPr>
          <p:cNvPr id="5" name="Picture 4" descr="A black and red sign with black text&#10;&#10;Description automatically generated">
            <a:extLst>
              <a:ext uri="{FF2B5EF4-FFF2-40B4-BE49-F238E27FC236}">
                <a16:creationId xmlns:a16="http://schemas.microsoft.com/office/drawing/2014/main" id="{E355E102-AEC6-F0D1-13ED-CA209F3A7F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20469" y="5768809"/>
            <a:ext cx="1780416" cy="945848"/>
          </a:xfrm>
          <a:prstGeom prst="rect">
            <a:avLst/>
          </a:prstGeom>
        </p:spPr>
      </p:pic>
      <p:pic>
        <p:nvPicPr>
          <p:cNvPr id="8" name="Picture 2" descr="G:\Communications\MCDB\Brand\Brand guidelines\Logos\Marque CMYK.jpg">
            <a:extLst>
              <a:ext uri="{FF2B5EF4-FFF2-40B4-BE49-F238E27FC236}">
                <a16:creationId xmlns:a16="http://schemas.microsoft.com/office/drawing/2014/main" id="{5C68792B-5B66-44AB-1E9F-7B1E9AC4E45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 y="5625467"/>
            <a:ext cx="3240765" cy="1232533"/>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a:extLst>
              <a:ext uri="{FF2B5EF4-FFF2-40B4-BE49-F238E27FC236}">
                <a16:creationId xmlns:a16="http://schemas.microsoft.com/office/drawing/2014/main" id="{DD364F23-724A-52DC-28ED-EB7D79298E48}"/>
              </a:ext>
            </a:extLst>
          </p:cNvPr>
          <p:cNvSpPr txBox="1">
            <a:spLocks/>
          </p:cNvSpPr>
          <p:nvPr/>
        </p:nvSpPr>
        <p:spPr>
          <a:xfrm>
            <a:off x="397736" y="3355675"/>
            <a:ext cx="11578236" cy="1556386"/>
          </a:xfrm>
          <a:prstGeom prst="rect">
            <a:avLst/>
          </a:prstGeom>
        </p:spPr>
        <p:txBody>
          <a:bodyPr vert="horz" lIns="121920" tIns="60960" rIns="121920" bIns="60960" rtlCol="0" anchor="ctr">
            <a:noAutofit/>
          </a:bodyPr>
          <a:lstStyle>
            <a:defPPr>
              <a:defRPr lang="en-US"/>
            </a:defPPr>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defTabSz="609570">
              <a:lnSpc>
                <a:spcPts val="2667"/>
              </a:lnSpc>
              <a:spcBef>
                <a:spcPts val="0"/>
              </a:spcBef>
              <a:defRPr/>
            </a:pPr>
            <a:r>
              <a:rPr lang="en-GB" sz="2400" b="1">
                <a:solidFill>
                  <a:schemeClr val="tx1"/>
                </a:solidFill>
                <a:latin typeface="Arial"/>
                <a:cs typeface="Arial"/>
              </a:rPr>
              <a:t>Community Resilience Capabilities Project</a:t>
            </a:r>
            <a:endParaRPr lang="en-US" sz="2400" b="1">
              <a:solidFill>
                <a:schemeClr val="tx1"/>
              </a:solidFill>
              <a:latin typeface="Arial"/>
              <a:cs typeface="Arial"/>
            </a:endParaRPr>
          </a:p>
          <a:p>
            <a:pPr algn="l" defTabSz="609570">
              <a:lnSpc>
                <a:spcPts val="2667"/>
              </a:lnSpc>
              <a:spcBef>
                <a:spcPts val="0"/>
              </a:spcBef>
              <a:defRPr/>
            </a:pPr>
            <a:endParaRPr lang="en-GB" sz="2800">
              <a:latin typeface="Arial"/>
              <a:cs typeface="Arial"/>
            </a:endParaRPr>
          </a:p>
        </p:txBody>
      </p:sp>
      <p:sp>
        <p:nvSpPr>
          <p:cNvPr id="6" name="Subtitle 2">
            <a:extLst>
              <a:ext uri="{FF2B5EF4-FFF2-40B4-BE49-F238E27FC236}">
                <a16:creationId xmlns:a16="http://schemas.microsoft.com/office/drawing/2014/main" id="{329F67EB-3344-A51D-07B3-A2935BD9DA3B}"/>
              </a:ext>
            </a:extLst>
          </p:cNvPr>
          <p:cNvSpPr txBox="1">
            <a:spLocks/>
          </p:cNvSpPr>
          <p:nvPr/>
        </p:nvSpPr>
        <p:spPr>
          <a:xfrm>
            <a:off x="397736" y="3970685"/>
            <a:ext cx="11289048" cy="1556386"/>
          </a:xfrm>
          <a:prstGeom prst="rect">
            <a:avLst/>
          </a:prstGeom>
        </p:spPr>
        <p:txBody>
          <a:bodyPr vert="horz" lIns="121920" tIns="60960" rIns="121920" bIns="60960" rtlCol="0" anchor="ctr">
            <a:noAutofit/>
          </a:bodyPr>
          <a:lstStyle>
            <a:defPPr>
              <a:defRPr lang="en-US"/>
            </a:defPPr>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defTabSz="609570">
              <a:lnSpc>
                <a:spcPts val="2667"/>
              </a:lnSpc>
              <a:spcBef>
                <a:spcPts val="0"/>
              </a:spcBef>
              <a:defRPr/>
            </a:pPr>
            <a:endParaRPr lang="en-GB" sz="2200">
              <a:solidFill>
                <a:schemeClr val="tx1"/>
              </a:solidFill>
              <a:latin typeface="Arial"/>
              <a:cs typeface="Arial"/>
            </a:endParaRPr>
          </a:p>
          <a:p>
            <a:pPr marL="342900" indent="-342900" algn="l" defTabSz="609570">
              <a:lnSpc>
                <a:spcPts val="2667"/>
              </a:lnSpc>
              <a:spcBef>
                <a:spcPts val="0"/>
              </a:spcBef>
              <a:buClr>
                <a:srgbClr val="FF0000"/>
              </a:buClr>
              <a:buFont typeface="Arial" panose="020B0604020202020204" pitchFamily="34" charset="0"/>
              <a:buChar char="•"/>
              <a:defRPr/>
            </a:pPr>
            <a:r>
              <a:rPr lang="en-GB" sz="1800">
                <a:solidFill>
                  <a:schemeClr val="tx1"/>
                </a:solidFill>
                <a:latin typeface="Arial"/>
                <a:cs typeface="Arial"/>
              </a:rPr>
              <a:t>Community Resilience Team – British Red Cross</a:t>
            </a:r>
            <a:endParaRPr lang="en-GB" sz="1800">
              <a:solidFill>
                <a:schemeClr val="tx1"/>
              </a:solidFill>
              <a:latin typeface="Arial" panose="020B0604020202020204" pitchFamily="34" charset="0"/>
              <a:cs typeface="Arial" panose="020B0604020202020204" pitchFamily="34" charset="0"/>
            </a:endParaRPr>
          </a:p>
          <a:p>
            <a:pPr marL="342900" indent="-342900" algn="l" defTabSz="609570">
              <a:buClr>
                <a:srgbClr val="FF0000"/>
              </a:buClr>
              <a:buFont typeface="Arial" panose="020B0604020202020204" pitchFamily="34" charset="0"/>
              <a:buChar char="•"/>
              <a:defRPr/>
            </a:pPr>
            <a:r>
              <a:rPr lang="en-GB" sz="1800">
                <a:solidFill>
                  <a:schemeClr val="tx1"/>
                </a:solidFill>
                <a:latin typeface="Arial"/>
                <a:cs typeface="Arial"/>
              </a:rPr>
              <a:t>London Communities Emergencies Partnership (LCEP) </a:t>
            </a:r>
          </a:p>
          <a:p>
            <a:pPr marL="342900" indent="-342900" algn="l" defTabSz="609570">
              <a:buClr>
                <a:srgbClr val="FF0000"/>
              </a:buClr>
              <a:buFont typeface="Arial" panose="020B0604020202020204" pitchFamily="34" charset="0"/>
              <a:buChar char="•"/>
              <a:defRPr/>
            </a:pPr>
            <a:r>
              <a:rPr lang="en-GB" sz="1800">
                <a:solidFill>
                  <a:schemeClr val="tx1"/>
                </a:solidFill>
                <a:latin typeface="Arial"/>
                <a:cs typeface="Arial"/>
              </a:rPr>
              <a:t>Voluntary and Communities Sector Emergencies Partnership (VCSEP)</a:t>
            </a:r>
          </a:p>
          <a:p>
            <a:pPr marL="342900" indent="-342900" algn="l" defTabSz="609570">
              <a:buClr>
                <a:srgbClr val="FF0000"/>
              </a:buClr>
              <a:buFont typeface="Arial" panose="020B0604020202020204" pitchFamily="34" charset="0"/>
              <a:buChar char="•"/>
              <a:defRPr/>
            </a:pPr>
            <a:r>
              <a:rPr lang="en-GB" sz="1800">
                <a:solidFill>
                  <a:schemeClr val="tx1"/>
                </a:solidFill>
                <a:latin typeface="Arial"/>
                <a:cs typeface="Arial"/>
              </a:rPr>
              <a:t>London Plus</a:t>
            </a:r>
            <a:endParaRPr lang="en-GB" sz="1800">
              <a:solidFill>
                <a:schemeClr val="tx1"/>
              </a:solidFill>
              <a:latin typeface="Arial"/>
              <a:cs typeface="Arial" panose="020B0604020202020204" pitchFamily="34" charset="0"/>
            </a:endParaRPr>
          </a:p>
        </p:txBody>
      </p:sp>
      <p:pic>
        <p:nvPicPr>
          <p:cNvPr id="7" name="Graphic 6">
            <a:extLst>
              <a:ext uri="{FF2B5EF4-FFF2-40B4-BE49-F238E27FC236}">
                <a16:creationId xmlns:a16="http://schemas.microsoft.com/office/drawing/2014/main" id="{495BEAD3-27BD-2861-9809-A6959C4584E5}"/>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475992" y="6072450"/>
            <a:ext cx="2772103" cy="449974"/>
          </a:xfrm>
          <a:prstGeom prst="rect">
            <a:avLst/>
          </a:prstGeom>
        </p:spPr>
      </p:pic>
      <p:pic>
        <p:nvPicPr>
          <p:cNvPr id="10" name="Picture 9">
            <a:extLst>
              <a:ext uri="{FF2B5EF4-FFF2-40B4-BE49-F238E27FC236}">
                <a16:creationId xmlns:a16="http://schemas.microsoft.com/office/drawing/2014/main" id="{4847D0D4-7EBC-1B56-8218-E997FA2AB2D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36768" y="6187810"/>
            <a:ext cx="3295027" cy="221515"/>
          </a:xfrm>
          <a:prstGeom prst="rect">
            <a:avLst/>
          </a:prstGeom>
        </p:spPr>
      </p:pic>
    </p:spTree>
    <p:extLst>
      <p:ext uri="{BB962C8B-B14F-4D97-AF65-F5344CB8AC3E}">
        <p14:creationId xmlns:p14="http://schemas.microsoft.com/office/powerpoint/2010/main" val="4248948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3B52C3B-F7D1-A0DD-4829-3D3334473C4F}"/>
              </a:ext>
            </a:extLst>
          </p:cNvPr>
          <p:cNvSpPr/>
          <p:nvPr/>
        </p:nvSpPr>
        <p:spPr>
          <a:xfrm>
            <a:off x="2091690" y="1508760"/>
            <a:ext cx="8218170" cy="3840480"/>
          </a:xfrm>
          <a:prstGeom prst="rect">
            <a:avLst/>
          </a:prstGeom>
          <a:solidFill>
            <a:schemeClr val="bg1">
              <a:alpha val="86000"/>
            </a:schemeClr>
          </a:solid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a:solidFill>
                  <a:srgbClr val="FF0000"/>
                </a:solidFill>
              </a:rPr>
              <a:t>IMPORTANT INFORMATION TO NOTE </a:t>
            </a:r>
          </a:p>
          <a:p>
            <a:pPr algn="ctr"/>
            <a:endParaRPr lang="en-GB" sz="2400"/>
          </a:p>
          <a:p>
            <a:pPr algn="ctr"/>
            <a:endParaRPr lang="en-GB" sz="2400"/>
          </a:p>
          <a:p>
            <a:pPr algn="ctr"/>
            <a:endParaRPr lang="en-GB" sz="2400"/>
          </a:p>
          <a:p>
            <a:pPr algn="ctr"/>
            <a:endParaRPr lang="en-GB" sz="2400"/>
          </a:p>
          <a:p>
            <a:pPr algn="ctr"/>
            <a:r>
              <a:rPr lang="en-GB" sz="2400" b="1" i="1"/>
              <a:t>During civil unrest, the local UK Police Force may work directly with organisations, or in partnership with local councils, to advise the temporary closure or lockdown of public spaces (for example, businesses, schools, and public buildings) where there is a credible risk to people nearby. </a:t>
            </a:r>
          </a:p>
        </p:txBody>
      </p:sp>
      <p:pic>
        <p:nvPicPr>
          <p:cNvPr id="6" name="Picture 5">
            <a:extLst>
              <a:ext uri="{FF2B5EF4-FFF2-40B4-BE49-F238E27FC236}">
                <a16:creationId xmlns:a16="http://schemas.microsoft.com/office/drawing/2014/main" id="{22C1EE1F-111D-6EBE-BA51-E50971E82CB7}"/>
              </a:ext>
            </a:extLst>
          </p:cNvPr>
          <p:cNvPicPr>
            <a:picLocks noChangeAspect="1"/>
          </p:cNvPicPr>
          <p:nvPr/>
        </p:nvPicPr>
        <p:blipFill>
          <a:blip r:embed="rId2"/>
          <a:stretch>
            <a:fillRect/>
          </a:stretch>
        </p:blipFill>
        <p:spPr>
          <a:xfrm>
            <a:off x="5120640" y="2235835"/>
            <a:ext cx="1950720" cy="1300480"/>
          </a:xfrm>
          <a:prstGeom prst="rect">
            <a:avLst/>
          </a:prstGeom>
        </p:spPr>
      </p:pic>
    </p:spTree>
    <p:extLst>
      <p:ext uri="{BB962C8B-B14F-4D97-AF65-F5344CB8AC3E}">
        <p14:creationId xmlns:p14="http://schemas.microsoft.com/office/powerpoint/2010/main" val="2835483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F301A-527A-F36C-FE53-E64A84E3A85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D4B8A80-B285-5B4F-B918-0829ED3F15A8}"/>
              </a:ext>
            </a:extLst>
          </p:cNvPr>
          <p:cNvSpPr>
            <a:spLocks/>
          </p:cNvSpPr>
          <p:nvPr/>
        </p:nvSpPr>
        <p:spPr>
          <a:xfrm rot="5340000">
            <a:off x="4548316" y="-124972"/>
            <a:ext cx="144000" cy="5471032"/>
          </a:xfrm>
          <a:prstGeom prst="rect">
            <a:avLst/>
          </a:prstGeom>
          <a:solidFill>
            <a:srgbClr val="E42A24"/>
          </a:solidFill>
          <a:ln>
            <a:noFill/>
          </a:ln>
          <a:effectLst>
            <a:reflection endPos="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69000499-C223-633A-0135-9F4FCBE09420}"/>
              </a:ext>
            </a:extLst>
          </p:cNvPr>
          <p:cNvSpPr txBox="1"/>
          <p:nvPr/>
        </p:nvSpPr>
        <p:spPr>
          <a:xfrm>
            <a:off x="1346649" y="1720835"/>
            <a:ext cx="9293035" cy="3054682"/>
          </a:xfrm>
          <a:prstGeom prst="rect">
            <a:avLst/>
          </a:prstGeom>
          <a:noFill/>
        </p:spPr>
        <p:txBody>
          <a:bodyPr wrap="square" lIns="91440" tIns="45720" rIns="91440" bIns="45720" anchor="t">
            <a:spAutoFit/>
          </a:bodyPr>
          <a:lstStyle/>
          <a:p>
            <a:pPr marL="0" marR="0" lvl="0" indent="0" algn="ctr" defTabSz="914400">
              <a:lnSpc>
                <a:spcPct val="100000"/>
              </a:lnSpc>
              <a:spcBef>
                <a:spcPts val="0"/>
              </a:spcBef>
              <a:spcAft>
                <a:spcPts val="0"/>
              </a:spcAft>
              <a:buClrTx/>
              <a:buSzTx/>
              <a:buFontTx/>
              <a:buNone/>
              <a:tabLst/>
              <a:defRPr/>
            </a:pPr>
            <a:r>
              <a:rPr kumimoji="0" lang="en-GB" sz="6650" b="1" i="0" u="none" strike="noStrike" kern="1200" cap="none" spc="0" normalizeH="0" baseline="0" noProof="0">
                <a:ln>
                  <a:noFill/>
                </a:ln>
                <a:solidFill>
                  <a:srgbClr val="000000"/>
                </a:solidFill>
                <a:effectLst/>
                <a:uLnTx/>
                <a:uFillTx/>
                <a:latin typeface="Arial"/>
                <a:cs typeface="Arial"/>
              </a:rPr>
              <a:t>Preparedness Phase</a:t>
            </a:r>
          </a:p>
          <a:p>
            <a:pPr marL="0" marR="0" lvl="0" indent="0" algn="ctr" defTabSz="914400">
              <a:lnSpc>
                <a:spcPct val="100000"/>
              </a:lnSpc>
              <a:spcBef>
                <a:spcPts val="0"/>
              </a:spcBef>
              <a:spcAft>
                <a:spcPts val="0"/>
              </a:spcAft>
              <a:buClrTx/>
              <a:buSzTx/>
              <a:buFontTx/>
              <a:buNone/>
              <a:tabLst/>
              <a:defRPr/>
            </a:pPr>
            <a:endParaRPr lang="en-US"/>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0" i="1" u="none" strike="noStrike" kern="1200" cap="none" spc="0" normalizeH="0" baseline="0" noProof="0">
                <a:ln>
                  <a:noFill/>
                </a:ln>
                <a:solidFill>
                  <a:srgbClr val="FF0000"/>
                </a:solidFill>
                <a:effectLst/>
                <a:uLnTx/>
                <a:uFillTx/>
                <a:latin typeface="Arial"/>
                <a:cs typeface="Arial"/>
              </a:rPr>
              <a:t>“Rising Tensions: A Community on Edge”</a:t>
            </a:r>
            <a:endParaRPr lang="en-GB" sz="5400" b="1" i="0" u="none" strike="noStrike" kern="1200" cap="none" spc="0" normalizeH="0" baseline="0" noProof="0">
              <a:ln>
                <a:noFill/>
              </a:ln>
              <a:solidFill>
                <a:srgbClr val="000000"/>
              </a:solidFill>
              <a:effectLst/>
              <a:uLnTx/>
              <a:uFillTx/>
              <a:latin typeface="Arial"/>
              <a:cs typeface="Arial"/>
            </a:endParaRPr>
          </a:p>
        </p:txBody>
      </p:sp>
    </p:spTree>
    <p:extLst>
      <p:ext uri="{BB962C8B-B14F-4D97-AF65-F5344CB8AC3E}">
        <p14:creationId xmlns:p14="http://schemas.microsoft.com/office/powerpoint/2010/main" val="2897598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C84C1-5D0A-1C6E-2A35-883BD66F522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D916FC1-2CB3-FE30-6BFB-E2F5E4DED41E}"/>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DD7685A-FC27-9E92-FD75-232ED46ABB02}"/>
              </a:ext>
            </a:extLst>
          </p:cNvPr>
          <p:cNvSpPr txBox="1"/>
          <p:nvPr/>
        </p:nvSpPr>
        <p:spPr>
          <a:xfrm>
            <a:off x="474611" y="321308"/>
            <a:ext cx="11856661" cy="584775"/>
          </a:xfrm>
          <a:prstGeom prst="rect">
            <a:avLst/>
          </a:prstGeom>
          <a:noFill/>
        </p:spPr>
        <p:txBody>
          <a:bodyPr wrap="square" rtlCol="0">
            <a:spAutoFit/>
          </a:bodyPr>
          <a:lstStyle/>
          <a:p>
            <a:pPr marL="12700" indent="-12700" defTabSz="1219140">
              <a:tabLst>
                <a:tab pos="1894323" algn="l"/>
              </a:tabLst>
            </a:pPr>
            <a:r>
              <a:rPr lang="en-US" sz="3200" b="1">
                <a:solidFill>
                  <a:srgbClr val="1D1B1D"/>
                </a:solidFill>
                <a:latin typeface="Arial" panose="020B0604020202020204" pitchFamily="34" charset="0"/>
                <a:cs typeface="Arial" panose="020B0604020202020204" pitchFamily="34" charset="0"/>
              </a:rPr>
              <a:t> Preparedness Phase | Before emergency</a:t>
            </a:r>
            <a:endParaRPr lang="en-US" sz="3200" b="1">
              <a:solidFill>
                <a:srgbClr val="FF000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388FFCE-BFDF-AABD-1985-C3C6DE320300}"/>
              </a:ext>
            </a:extLst>
          </p:cNvPr>
          <p:cNvSpPr txBox="1"/>
          <p:nvPr/>
        </p:nvSpPr>
        <p:spPr>
          <a:xfrm rot="10800000" flipV="1">
            <a:off x="167670" y="1316659"/>
            <a:ext cx="11856659" cy="5262979"/>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pPr>
              <a:buNone/>
            </a:pPr>
            <a:r>
              <a:rPr lang="en-GB" sz="1600" b="1">
                <a:latin typeface="Arial"/>
                <a:cs typeface="Arial"/>
              </a:rPr>
              <a:t>On the morning of 16 May 2026</a:t>
            </a:r>
            <a:r>
              <a:rPr lang="en-GB" sz="1600">
                <a:latin typeface="Arial"/>
                <a:cs typeface="Arial"/>
              </a:rPr>
              <a:t>, a violent incident takes place at a local farmers’ market. A person is fatally stabbed, causing shock and concern across the community. Soon after, false information begins to spread online, wrongly blaming migrants from a minority community in the borough. The council is supporting people impacted. </a:t>
            </a:r>
          </a:p>
          <a:p>
            <a:pPr>
              <a:buNone/>
            </a:pPr>
            <a:endParaRPr lang="en-GB" sz="1600">
              <a:latin typeface="Arial" panose="020B0604020202020204" pitchFamily="34" charset="0"/>
              <a:cs typeface="Arial" panose="020B0604020202020204" pitchFamily="34" charset="0"/>
            </a:endParaRPr>
          </a:p>
          <a:p>
            <a:pPr>
              <a:buNone/>
            </a:pPr>
            <a:r>
              <a:rPr lang="en-GB" sz="1600">
                <a:latin typeface="Arial" panose="020B0604020202020204" pitchFamily="34" charset="0"/>
                <a:cs typeface="Arial" panose="020B0604020202020204" pitchFamily="34" charset="0"/>
              </a:rPr>
              <a:t>Within hours, videos of the incident spread widely on social media. Far‑right groups organise online and call for a protest at the Council Offices to take place the next day. But online the protest looks like it might target faith centres, asylum‑seeker accommodation, and minority communities. Police expect around 3,000 people to attend the protest. </a:t>
            </a:r>
          </a:p>
          <a:p>
            <a:pPr>
              <a:buNone/>
            </a:pPr>
            <a:endParaRPr lang="en-GB" sz="1600">
              <a:latin typeface="Arial" panose="020B0604020202020204" pitchFamily="34" charset="0"/>
              <a:cs typeface="Arial" panose="020B0604020202020204" pitchFamily="34" charset="0"/>
            </a:endParaRPr>
          </a:p>
          <a:p>
            <a:pPr>
              <a:buNone/>
            </a:pPr>
            <a:r>
              <a:rPr lang="en-GB" sz="1600" b="1">
                <a:latin typeface="Arial"/>
                <a:cs typeface="Arial"/>
              </a:rPr>
              <a:t>Meanwhile, the community is already experiencing heightened tension between groups and ideologies, demonstrated by:</a:t>
            </a:r>
          </a:p>
          <a:p>
            <a:pPr>
              <a:buNone/>
            </a:pPr>
            <a:endParaRPr lang="en-GB" sz="1600" b="1">
              <a:latin typeface="Arial" panose="020B0604020202020204" pitchFamily="34" charset="0"/>
              <a:cs typeface="Arial" panose="020B0604020202020204" pitchFamily="34" charset="0"/>
            </a:endParaRPr>
          </a:p>
          <a:p>
            <a:r>
              <a:rPr lang="en-GB" sz="1600" b="1">
                <a:latin typeface="Arial" panose="020B0604020202020204" pitchFamily="34" charset="0"/>
                <a:cs typeface="Arial" panose="020B0604020202020204" pitchFamily="34" charset="0"/>
              </a:rPr>
              <a:t>Rising hate crime and bias‑motivated incidents: </a:t>
            </a:r>
            <a:r>
              <a:rPr lang="en-GB" sz="1600">
                <a:latin typeface="Arial" panose="020B0604020202020204" pitchFamily="34" charset="0"/>
                <a:cs typeface="Arial" panose="020B0604020202020204" pitchFamily="34" charset="0"/>
              </a:rPr>
              <a:t>A recent independent report shows a 20% rise in hate crime incidents in your borough over the past six months. A recent assault on a 16-year-old outside a community centre was classified by police as bias-motivated and linked to a known far-right extremist group promoting racist and exclusionary views.</a:t>
            </a:r>
          </a:p>
          <a:p>
            <a:endParaRPr lang="en-GB" sz="1600" b="1">
              <a:latin typeface="Arial" panose="020B0604020202020204" pitchFamily="34" charset="0"/>
              <a:cs typeface="Arial" panose="020B0604020202020204" pitchFamily="34" charset="0"/>
            </a:endParaRPr>
          </a:p>
          <a:p>
            <a:r>
              <a:rPr lang="en-GB" sz="1600" b="1">
                <a:latin typeface="Arial"/>
                <a:cs typeface="Arial"/>
              </a:rPr>
              <a:t>Increase in protests: </a:t>
            </a:r>
            <a:r>
              <a:rPr lang="en-GB" sz="1600">
                <a:latin typeface="Arial"/>
                <a:cs typeface="Arial"/>
              </a:rPr>
              <a:t>Protests have become more frequent across the borough, led by different groups. Some have turned violent, increasing community tension and division.</a:t>
            </a:r>
          </a:p>
          <a:p>
            <a:endParaRPr lang="en-GB" sz="1600" b="1">
              <a:latin typeface="Arial" panose="020B0604020202020204" pitchFamily="34" charset="0"/>
              <a:cs typeface="Arial" panose="020B0604020202020204" pitchFamily="34" charset="0"/>
            </a:endParaRPr>
          </a:p>
          <a:p>
            <a:pPr>
              <a:buNone/>
            </a:pPr>
            <a:r>
              <a:rPr lang="en-GB" sz="1600" b="1">
                <a:latin typeface="Arial" panose="020B0604020202020204" pitchFamily="34" charset="0"/>
                <a:cs typeface="Arial" panose="020B0604020202020204" pitchFamily="34" charset="0"/>
              </a:rPr>
              <a:t>Limited coordinated preparation and response: </a:t>
            </a:r>
            <a:r>
              <a:rPr lang="en-GB" sz="1600">
                <a:latin typeface="Arial" panose="020B0604020202020204" pitchFamily="34" charset="0"/>
                <a:cs typeface="Arial" panose="020B0604020202020204" pitchFamily="34" charset="0"/>
              </a:rPr>
              <a:t>As extremism and violence have increased, key organisations — including police, the council, community groups, and local businesses — have struggled to work together effectively, limiting coordinated planning and response.</a:t>
            </a:r>
          </a:p>
        </p:txBody>
      </p:sp>
    </p:spTree>
    <p:extLst>
      <p:ext uri="{BB962C8B-B14F-4D97-AF65-F5344CB8AC3E}">
        <p14:creationId xmlns:p14="http://schemas.microsoft.com/office/powerpoint/2010/main" val="1037614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7DCE6-A801-5FDF-E590-C2976646A7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536BC2-9C90-4244-A279-284D858D1CDD}"/>
              </a:ext>
            </a:extLst>
          </p:cNvPr>
          <p:cNvSpPr txBox="1"/>
          <p:nvPr/>
        </p:nvSpPr>
        <p:spPr>
          <a:xfrm>
            <a:off x="211776" y="1157793"/>
            <a:ext cx="11768447" cy="646331"/>
          </a:xfrm>
          <a:prstGeom prst="rect">
            <a:avLst/>
          </a:prstGeom>
          <a:noFill/>
        </p:spPr>
        <p:txBody>
          <a:bodyPr wrap="square">
            <a:spAutoFit/>
          </a:bodyPr>
          <a:lstStyle/>
          <a:p>
            <a:pPr algn="ctr"/>
            <a:r>
              <a:rPr lang="en-GB" sz="1800" b="1" i="1" u="none" strike="noStrike" baseline="0">
                <a:latin typeface="Helvetica" panose="020B0604020202020204" pitchFamily="34" charset="0"/>
              </a:rPr>
              <a:t>Directions: </a:t>
            </a:r>
            <a:r>
              <a:rPr lang="en-GB" sz="1800" b="0" i="1" u="none" strike="noStrike" baseline="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2" name="Rectangle 1">
            <a:extLst>
              <a:ext uri="{FF2B5EF4-FFF2-40B4-BE49-F238E27FC236}">
                <a16:creationId xmlns:a16="http://schemas.microsoft.com/office/drawing/2014/main" id="{AA5C91F2-3362-51E3-5C8B-7B89FD847D7A}"/>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BADF0A5-609D-E1C7-0048-AF5F37F9E373}"/>
              </a:ext>
            </a:extLst>
          </p:cNvPr>
          <p:cNvSpPr txBox="1"/>
          <p:nvPr/>
        </p:nvSpPr>
        <p:spPr>
          <a:xfrm>
            <a:off x="470375" y="326167"/>
            <a:ext cx="11856661" cy="584775"/>
          </a:xfrm>
          <a:prstGeom prst="rect">
            <a:avLst/>
          </a:prstGeom>
          <a:noFill/>
        </p:spPr>
        <p:txBody>
          <a:bodyPr wrap="square" rtlCol="0">
            <a:spAutoFit/>
          </a:bodyPr>
          <a:lstStyle/>
          <a:p>
            <a:pPr marL="12700" indent="-12700" defTabSz="1219140">
              <a:tabLst>
                <a:tab pos="1894323" algn="l"/>
              </a:tabLst>
            </a:pPr>
            <a:r>
              <a:rPr lang="en-US" sz="3200" b="1">
                <a:solidFill>
                  <a:srgbClr val="1D1B1D"/>
                </a:solidFill>
                <a:latin typeface="Arial" panose="020B0604020202020204" pitchFamily="34" charset="0"/>
                <a:cs typeface="Arial" panose="020B0604020202020204" pitchFamily="34" charset="0"/>
              </a:rPr>
              <a:t> Preparedness | Discussion Questions</a:t>
            </a:r>
            <a:endParaRPr lang="en-US" sz="3200" b="1">
              <a:solidFill>
                <a:srgbClr val="FF00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91C10AF-ADBF-FB39-552B-E4E944E5B97D}"/>
              </a:ext>
            </a:extLst>
          </p:cNvPr>
          <p:cNvSpPr txBox="1"/>
          <p:nvPr/>
        </p:nvSpPr>
        <p:spPr>
          <a:xfrm>
            <a:off x="653609" y="2591664"/>
            <a:ext cx="11490195" cy="3139321"/>
          </a:xfrm>
          <a:prstGeom prst="rect">
            <a:avLst/>
          </a:prstGeom>
          <a:noFill/>
        </p:spPr>
        <p:txBody>
          <a:bodyPr wrap="square">
            <a:spAutoFit/>
          </a:bodyPr>
          <a:lstStyle/>
          <a:p>
            <a:r>
              <a:rPr lang="en-GB" sz="2200" b="1">
                <a:latin typeface="Arial"/>
                <a:cs typeface="Arial"/>
              </a:rPr>
              <a:t>1.  </a:t>
            </a:r>
            <a:r>
              <a:rPr lang="en-GB" sz="2200">
                <a:latin typeface="Arial"/>
                <a:cs typeface="Arial"/>
              </a:rPr>
              <a:t>In what ways might your organisation/group prepare for this emergency?</a:t>
            </a:r>
          </a:p>
          <a:p>
            <a:endParaRPr lang="en-GB" sz="2200" b="1">
              <a:latin typeface="Arial"/>
              <a:cs typeface="Arial"/>
            </a:endParaRPr>
          </a:p>
          <a:p>
            <a:endParaRPr lang="en-GB" sz="2200" b="1">
              <a:latin typeface="Arial"/>
              <a:cs typeface="Arial"/>
            </a:endParaRPr>
          </a:p>
          <a:p>
            <a:r>
              <a:rPr lang="en-GB" sz="2200" b="1">
                <a:latin typeface="Arial"/>
                <a:cs typeface="Arial"/>
              </a:rPr>
              <a:t>2.  </a:t>
            </a:r>
            <a:r>
              <a:rPr lang="en-GB" sz="2200">
                <a:latin typeface="Arial"/>
                <a:cs typeface="Arial"/>
              </a:rPr>
              <a:t>Would you already be monitoring the situation? How and what would you monitor? </a:t>
            </a:r>
          </a:p>
          <a:p>
            <a:pPr marL="457200" indent="-457200">
              <a:buFont typeface="+mj-lt"/>
              <a:buAutoNum type="arabicPeriod"/>
            </a:pPr>
            <a:endParaRPr lang="en-GB" sz="2200" b="1">
              <a:latin typeface="Arial"/>
              <a:cs typeface="Arial"/>
            </a:endParaRPr>
          </a:p>
          <a:p>
            <a:endParaRPr lang="en-GB" sz="2200" b="1">
              <a:latin typeface="Arial"/>
              <a:cs typeface="Arial"/>
            </a:endParaRPr>
          </a:p>
          <a:p>
            <a:r>
              <a:rPr lang="en-GB" sz="2200" b="1">
                <a:latin typeface="Arial"/>
                <a:cs typeface="Arial"/>
              </a:rPr>
              <a:t>3.</a:t>
            </a:r>
            <a:r>
              <a:rPr lang="en-GB" sz="2200">
                <a:latin typeface="Arial"/>
                <a:cs typeface="Arial"/>
              </a:rPr>
              <a:t>  How will partners and the community know what support you can offer and vice versa? </a:t>
            </a:r>
          </a:p>
          <a:p>
            <a:pPr marL="457200" indent="-457200">
              <a:buFont typeface="+mj-lt"/>
              <a:buAutoNum type="arabicPeriod"/>
            </a:pPr>
            <a:endParaRPr lang="en-GB" sz="2200" b="1">
              <a:latin typeface="Arial"/>
              <a:cs typeface="Arial"/>
            </a:endParaRPr>
          </a:p>
          <a:p>
            <a:endParaRPr lang="en-GB" sz="2200" b="1">
              <a:latin typeface="Arial"/>
              <a:cs typeface="Arial"/>
            </a:endParaRPr>
          </a:p>
        </p:txBody>
      </p:sp>
      <p:pic>
        <p:nvPicPr>
          <p:cNvPr id="4" name="Picture 3">
            <a:extLst>
              <a:ext uri="{FF2B5EF4-FFF2-40B4-BE49-F238E27FC236}">
                <a16:creationId xmlns:a16="http://schemas.microsoft.com/office/drawing/2014/main" id="{D1B51653-F5C1-A3AF-25C2-C1FDEAE8A6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651043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2FC5B-7F56-1487-9E00-E3375E4F51D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C29ACB09-F946-5022-E6A1-0BC18C94B914}"/>
              </a:ext>
            </a:extLst>
          </p:cNvPr>
          <p:cNvSpPr txBox="1"/>
          <p:nvPr/>
        </p:nvSpPr>
        <p:spPr>
          <a:xfrm>
            <a:off x="4336933" y="2038459"/>
            <a:ext cx="3458957" cy="3816429"/>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2: Would you already be monitoring the situation? How and what would you monitor?</a:t>
            </a:r>
          </a:p>
          <a:p>
            <a:endParaRPr lang="en-GB" sz="1200" b="1">
              <a:latin typeface="Arial" panose="020B0604020202020204" pitchFamily="34" charset="0"/>
              <a:cs typeface="Arial" panose="020B0604020202020204" pitchFamily="34" charset="0"/>
            </a:endParaRPr>
          </a:p>
          <a:p>
            <a:r>
              <a:rPr lang="en-GB" sz="1200" b="1">
                <a:latin typeface="Arial" panose="020B0604020202020204" pitchFamily="34" charset="0"/>
                <a:cs typeface="Arial" panose="020B0604020202020204" pitchFamily="34" charset="0"/>
              </a:rPr>
              <a:t>Objective:</a:t>
            </a:r>
            <a:r>
              <a:rPr lang="en-GB" sz="1200">
                <a:latin typeface="Arial" panose="020B0604020202020204" pitchFamily="34" charset="0"/>
                <a:cs typeface="Arial" panose="020B0604020202020204" pitchFamily="34" charset="0"/>
              </a:rPr>
              <a:t> Support the group to define practical, measurable information gathering processes.</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r>
              <a:rPr lang="en-GB" sz="1200" i="1">
                <a:latin typeface="Arial"/>
                <a:cs typeface="Arial"/>
              </a:rPr>
              <a:t> </a:t>
            </a:r>
            <a:endParaRPr lang="en-GB" sz="1200">
              <a:latin typeface="Arial"/>
              <a:cs typeface="Arial"/>
            </a:endParaRPr>
          </a:p>
          <a:p>
            <a:pPr marL="285750" indent="-285750">
              <a:spcAft>
                <a:spcPts val="600"/>
              </a:spcAft>
              <a:buFont typeface="Arial" panose="020B0604020202020204" pitchFamily="34" charset="0"/>
              <a:buChar char="•"/>
            </a:pPr>
            <a:r>
              <a:rPr lang="en-GB" sz="1200">
                <a:latin typeface="Arial"/>
                <a:cs typeface="Arial"/>
              </a:rPr>
              <a:t>What spaces, both online and in person, would you monitor and why?</a:t>
            </a:r>
          </a:p>
          <a:p>
            <a:pPr marL="285750" indent="-285750">
              <a:spcAft>
                <a:spcPts val="600"/>
              </a:spcAft>
              <a:buFont typeface="Arial" panose="020B0604020202020204" pitchFamily="34" charset="0"/>
              <a:buChar char="•"/>
            </a:pPr>
            <a:r>
              <a:rPr lang="en-GB" sz="1200">
                <a:latin typeface="Arial"/>
                <a:cs typeface="Arial"/>
              </a:rPr>
              <a:t>Where would you find trusted sources of information?</a:t>
            </a:r>
          </a:p>
          <a:p>
            <a:pPr marL="285750" indent="-285750">
              <a:spcAft>
                <a:spcPts val="600"/>
              </a:spcAft>
              <a:buFont typeface="Arial" panose="020B0604020202020204" pitchFamily="34" charset="0"/>
              <a:buChar char="•"/>
            </a:pPr>
            <a:r>
              <a:rPr lang="en-GB" sz="1200">
                <a:latin typeface="Arial"/>
                <a:cs typeface="Arial"/>
              </a:rPr>
              <a:t>What “warning signs” would you look out for that might indicate tension, both online and in person?</a:t>
            </a:r>
          </a:p>
          <a:p>
            <a:pPr marL="285750" indent="-285750">
              <a:spcAft>
                <a:spcPts val="600"/>
              </a:spcAft>
              <a:buFont typeface="Arial" panose="020B0604020202020204" pitchFamily="34" charset="0"/>
              <a:buChar char="•"/>
            </a:pPr>
            <a:r>
              <a:rPr lang="en-GB" sz="1200">
                <a:latin typeface="Arial"/>
                <a:cs typeface="Arial"/>
              </a:rPr>
              <a:t>Who in your organisation is best placed to monitor the situation and raise the alarm internally and externally if needed?</a:t>
            </a:r>
          </a:p>
        </p:txBody>
      </p:sp>
      <p:sp>
        <p:nvSpPr>
          <p:cNvPr id="3" name="TextBox 2">
            <a:extLst>
              <a:ext uri="{FF2B5EF4-FFF2-40B4-BE49-F238E27FC236}">
                <a16:creationId xmlns:a16="http://schemas.microsoft.com/office/drawing/2014/main" id="{0B948FC5-9AC5-8CE8-0DA7-271C30F4C0F2}"/>
              </a:ext>
            </a:extLst>
          </p:cNvPr>
          <p:cNvSpPr txBox="1"/>
          <p:nvPr/>
        </p:nvSpPr>
        <p:spPr>
          <a:xfrm>
            <a:off x="701805" y="2038459"/>
            <a:ext cx="3305758" cy="3739485"/>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1: In what ways might your organisation/group prepare for this emergency?</a:t>
            </a:r>
          </a:p>
          <a:p>
            <a:endParaRPr lang="en-GB" sz="1200" b="1">
              <a:latin typeface="Arial" panose="020B0604020202020204" pitchFamily="34" charset="0"/>
              <a:cs typeface="Arial" panose="020B0604020202020204" pitchFamily="34" charset="0"/>
            </a:endParaRPr>
          </a:p>
          <a:p>
            <a:r>
              <a:rPr lang="en-GB" sz="1200" b="1">
                <a:latin typeface="Arial"/>
                <a:cs typeface="Arial"/>
              </a:rPr>
              <a:t>Objective:</a:t>
            </a:r>
            <a:r>
              <a:rPr lang="en-GB" sz="1200">
                <a:latin typeface="Arial"/>
                <a:cs typeface="Arial"/>
              </a:rPr>
              <a:t> Support the group to identify specific, practical steps and review their readiness.</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are 2-3 immediate, positive things your group can do right now to help calm people down and lower the tension?</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resources could be helpful to share and promote right now to help people keep themselves and each other safe?</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can your organisation/group do to plan for the coming days, in case tensions rise further?</a:t>
            </a:r>
            <a:endParaRPr lang="en-GB" sz="1200">
              <a:highlight>
                <a:srgbClr val="FFFF00"/>
              </a:highligh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B6B1DBC-9905-411A-C2FA-E2460FF5C5B3}"/>
              </a:ext>
            </a:extLst>
          </p:cNvPr>
          <p:cNvSpPr txBox="1"/>
          <p:nvPr/>
        </p:nvSpPr>
        <p:spPr>
          <a:xfrm>
            <a:off x="8125260" y="2038459"/>
            <a:ext cx="3458957" cy="3816429"/>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3: How will partners and the community know what support you can offer and vice versa?</a:t>
            </a:r>
            <a:r>
              <a:rPr lang="en-GB" sz="1400">
                <a:latin typeface="Arial"/>
                <a:cs typeface="Arial"/>
              </a:rPr>
              <a:t> </a:t>
            </a:r>
          </a:p>
          <a:p>
            <a:endParaRPr lang="en-GB" sz="1200" b="1">
              <a:latin typeface="Arial" panose="020B0604020202020204" pitchFamily="34" charset="0"/>
              <a:cs typeface="Arial" panose="020B0604020202020204" pitchFamily="34" charset="0"/>
            </a:endParaRPr>
          </a:p>
          <a:p>
            <a:r>
              <a:rPr lang="en-GB" sz="1200" b="1">
                <a:latin typeface="Arial" panose="020B0604020202020204" pitchFamily="34" charset="0"/>
                <a:cs typeface="Arial" panose="020B0604020202020204" pitchFamily="34" charset="0"/>
              </a:rPr>
              <a:t>Objective:</a:t>
            </a:r>
            <a:r>
              <a:rPr lang="en-GB" sz="1200">
                <a:latin typeface="Arial" panose="020B0604020202020204" pitchFamily="34" charset="0"/>
                <a:cs typeface="Arial" panose="020B0604020202020204" pitchFamily="34" charset="0"/>
              </a:rPr>
              <a:t> Support the group to understand the importance of having a single, unified voice.</a:t>
            </a:r>
          </a:p>
          <a:p>
            <a:endParaRPr lang="en-GB" sz="1200">
              <a:latin typeface="Arial" panose="020B0604020202020204" pitchFamily="34" charset="0"/>
              <a:cs typeface="Arial" panose="020B0604020202020204" pitchFamily="34" charset="0"/>
            </a:endParaRP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will you coordinate with other local organisations and partners? Why is this important?</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messages and information will you share with staff and volunteers, and how?</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messages and information will you share with service users and wider community, and how?</a:t>
            </a:r>
          </a:p>
          <a:p>
            <a:pPr marL="285750" indent="-285750">
              <a:spcAft>
                <a:spcPts val="600"/>
              </a:spcAft>
              <a:buFont typeface="Arial" panose="020B0604020202020204" pitchFamily="34" charset="0"/>
              <a:buChar char="•"/>
            </a:pPr>
            <a:endParaRPr lang="en-GB" sz="120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69371986-4CD4-3BDB-217D-446957B52D9E}"/>
              </a:ext>
            </a:extLst>
          </p:cNvPr>
          <p:cNvSpPr txBox="1"/>
          <p:nvPr/>
        </p:nvSpPr>
        <p:spPr>
          <a:xfrm>
            <a:off x="546410" y="1125003"/>
            <a:ext cx="10153983" cy="707886"/>
          </a:xfrm>
          <a:prstGeom prst="rect">
            <a:avLst/>
          </a:prstGeom>
          <a:noFill/>
        </p:spPr>
        <p:txBody>
          <a:bodyPr wrap="square">
            <a:spAutoFit/>
          </a:bodyPr>
          <a:lstStyle/>
          <a:p>
            <a:r>
              <a:rPr lang="en-GB" sz="2000" b="1">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F1FBC78F-34EF-CF47-7F45-975D8AC2A030}"/>
              </a:ext>
            </a:extLst>
          </p:cNvPr>
          <p:cNvSpPr txBox="1"/>
          <p:nvPr/>
        </p:nvSpPr>
        <p:spPr>
          <a:xfrm>
            <a:off x="554374" y="5995341"/>
            <a:ext cx="9781094" cy="738664"/>
          </a:xfrm>
          <a:prstGeom prst="rect">
            <a:avLst/>
          </a:prstGeom>
          <a:noFill/>
        </p:spPr>
        <p:txBody>
          <a:bodyPr wrap="square" rtlCol="0">
            <a:spAutoFit/>
          </a:bodyPr>
          <a:lstStyle/>
          <a:p>
            <a:r>
              <a:rPr lang="en-GB" sz="1400" b="1">
                <a:latin typeface="Arial" panose="020B0604020202020204" pitchFamily="34" charset="0"/>
                <a:cs typeface="Arial" panose="020B0604020202020204" pitchFamily="34" charset="0"/>
              </a:rPr>
              <a:t>Likely touchpoints</a:t>
            </a:r>
            <a:r>
              <a:rPr lang="en-GB" sz="1400">
                <a:latin typeface="Arial" panose="020B0604020202020204" pitchFamily="34" charset="0"/>
                <a:cs typeface="Arial" panose="020B0604020202020204" pitchFamily="34" charset="0"/>
              </a:rPr>
              <a:t>: mis- and dis-information, increased demand for services, importance of collaboration with partners, safeguarding wellbeing of team and service users, use of trusted resources, importance of a communication plan and agreed responsibilities. </a:t>
            </a:r>
          </a:p>
        </p:txBody>
      </p:sp>
      <p:sp>
        <p:nvSpPr>
          <p:cNvPr id="11" name="Rectangle 10">
            <a:extLst>
              <a:ext uri="{FF2B5EF4-FFF2-40B4-BE49-F238E27FC236}">
                <a16:creationId xmlns:a16="http://schemas.microsoft.com/office/drawing/2014/main" id="{B616F28A-E248-28F6-36C4-3CEC2BA505F5}"/>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D1FFD42-DAE9-EBFE-6D64-FFD1EFBD5A7D}"/>
              </a:ext>
            </a:extLst>
          </p:cNvPr>
          <p:cNvSpPr txBox="1"/>
          <p:nvPr/>
        </p:nvSpPr>
        <p:spPr>
          <a:xfrm>
            <a:off x="470377" y="327237"/>
            <a:ext cx="11192071" cy="584775"/>
          </a:xfrm>
          <a:prstGeom prst="rect">
            <a:avLst/>
          </a:prstGeom>
          <a:noFill/>
        </p:spPr>
        <p:txBody>
          <a:bodyPr wrap="square" rtlCol="0">
            <a:spAutoFit/>
          </a:bodyPr>
          <a:lstStyle/>
          <a:p>
            <a:pPr marL="12700" indent="-12700" defTabSz="1219140">
              <a:tabLst>
                <a:tab pos="1894323" algn="l"/>
              </a:tabLst>
            </a:pPr>
            <a:r>
              <a:rPr lang="en-US" sz="3200" b="1">
                <a:solidFill>
                  <a:srgbClr val="1D1B1D"/>
                </a:solidFill>
                <a:latin typeface="Arial" panose="020B0604020202020204" pitchFamily="34" charset="0"/>
                <a:cs typeface="Arial" panose="020B0604020202020204" pitchFamily="34" charset="0"/>
              </a:rPr>
              <a:t> Preparedness | Facilitator Notes and Prompts</a:t>
            </a:r>
            <a:endParaRPr lang="en-US" sz="3200" b="1">
              <a:solidFill>
                <a:srgbClr val="FF0000"/>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F83F2882-6A71-4B0A-3A1A-11C735F559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730169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B1D7D-C5FF-87D8-F867-1D85D3AAD9A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B1AA1A3-493E-A07C-5888-480A7479A2A3}"/>
              </a:ext>
            </a:extLst>
          </p:cNvPr>
          <p:cNvSpPr/>
          <p:nvPr/>
        </p:nvSpPr>
        <p:spPr>
          <a:xfrm rot="5340000">
            <a:off x="4657095" y="770708"/>
            <a:ext cx="179718" cy="3967813"/>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6F8BF659-F7F1-389C-6046-73D3FD665076}"/>
              </a:ext>
            </a:extLst>
          </p:cNvPr>
          <p:cNvSpPr txBox="1"/>
          <p:nvPr/>
        </p:nvSpPr>
        <p:spPr>
          <a:xfrm>
            <a:off x="911827" y="1832872"/>
            <a:ext cx="10368346" cy="2534540"/>
          </a:xfrm>
          <a:prstGeom prst="rect">
            <a:avLst/>
          </a:prstGeom>
          <a:noFill/>
        </p:spPr>
        <p:txBody>
          <a:bodyPr wrap="square">
            <a:spAutoFit/>
          </a:bodyPr>
          <a:lstStyle/>
          <a:p>
            <a:pPr algn="ctr"/>
            <a:r>
              <a:rPr lang="en-GB" sz="6670" b="1">
                <a:latin typeface="Arial" panose="020B0604020202020204" pitchFamily="34" charset="0"/>
                <a:cs typeface="Arial" panose="020B0604020202020204" pitchFamily="34" charset="0"/>
              </a:rPr>
              <a:t>Response Phase</a:t>
            </a:r>
          </a:p>
          <a:p>
            <a:pPr algn="ctr"/>
            <a:endParaRPr lang="en-GB" sz="2000" b="1">
              <a:latin typeface="Arial" panose="020B0604020202020204" pitchFamily="34" charset="0"/>
              <a:cs typeface="Arial" panose="020B0604020202020204" pitchFamily="34" charset="0"/>
            </a:endParaRPr>
          </a:p>
          <a:p>
            <a:pPr algn="ctr"/>
            <a:r>
              <a:rPr lang="en-GB" sz="7200" i="1">
                <a:solidFill>
                  <a:srgbClr val="FF0000"/>
                </a:solidFill>
                <a:latin typeface="Arial" panose="020B0604020202020204" pitchFamily="34" charset="0"/>
                <a:cs typeface="Arial" panose="020B0604020202020204" pitchFamily="34" charset="0"/>
              </a:rPr>
              <a:t>“From Rumours to Riots”</a:t>
            </a:r>
            <a:endParaRPr lang="en-GB" sz="7200" b="1">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68FF8033-A8A0-FDFF-6623-0F8894AB37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3066581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67FDA-E044-DC3C-B048-5005227B378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89B6302-476B-A81A-DD4A-B72E942BDE88}"/>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3A9D020-9693-38AE-069C-DB332045C567}"/>
              </a:ext>
            </a:extLst>
          </p:cNvPr>
          <p:cNvSpPr txBox="1"/>
          <p:nvPr/>
        </p:nvSpPr>
        <p:spPr>
          <a:xfrm rot="10800000" flipV="1">
            <a:off x="247755" y="1171259"/>
            <a:ext cx="11689889" cy="5509200"/>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r>
              <a:rPr lang="en-GB" sz="1600" b="1">
                <a:latin typeface="Arial"/>
                <a:cs typeface="Arial"/>
              </a:rPr>
              <a:t>Day 1, 17</a:t>
            </a:r>
            <a:r>
              <a:rPr lang="en-GB" sz="1600" b="1" baseline="30000">
                <a:latin typeface="Arial"/>
                <a:cs typeface="Arial"/>
              </a:rPr>
              <a:t>th</a:t>
            </a:r>
            <a:r>
              <a:rPr lang="en-GB" sz="1600" b="1">
                <a:latin typeface="Arial"/>
                <a:cs typeface="Arial"/>
              </a:rPr>
              <a:t> of May at around 5:00 pm,</a:t>
            </a:r>
            <a:r>
              <a:rPr lang="en-GB" sz="1600">
                <a:latin typeface="Arial"/>
                <a:cs typeface="Arial"/>
              </a:rPr>
              <a:t> Protests begin near the Council Offices. Police attend, but the situation escalates quickly after false information spreads online, including a fake “police briefing” claiming the attacker was linked to an extremist migrant group. The rumours fuel anger and claims of a cover‑up, drawing more people into the area. Small groups attempt to enter the Council Offices, and incidents of vandalism are reported. For public safety, police advise, via the council, the closure of council buildings. Nearby schools and businesses are also required to close to reduce the risk of looting, harm to people, and fast‑moving crowd violence. The unrest continues for three days, with crowds growing to almost 60,000 people.</a:t>
            </a:r>
          </a:p>
          <a:p>
            <a:pPr algn="ctr"/>
            <a:endParaRPr lang="en-GB" sz="1600" b="1" u="sng">
              <a:latin typeface="Arial"/>
              <a:cs typeface="Arial"/>
            </a:endParaRPr>
          </a:p>
          <a:p>
            <a:pPr algn="ctr"/>
            <a:r>
              <a:rPr lang="en-GB" sz="1600" b="1" u="sng">
                <a:latin typeface="Arial"/>
                <a:cs typeface="Arial"/>
              </a:rPr>
              <a:t>Days 2–3 Ongoing Unrest</a:t>
            </a:r>
          </a:p>
          <a:p>
            <a:pPr algn="ctr"/>
            <a:endParaRPr lang="en-GB" sz="1600" b="1" u="sng">
              <a:latin typeface="Arial"/>
              <a:cs typeface="Arial"/>
            </a:endParaRPr>
          </a:p>
          <a:p>
            <a:r>
              <a:rPr lang="en-GB" sz="1600" b="1">
                <a:latin typeface="Arial"/>
                <a:cs typeface="Arial"/>
              </a:rPr>
              <a:t>Fire and health concerns</a:t>
            </a:r>
            <a:r>
              <a:rPr lang="en-GB" sz="1600">
                <a:latin typeface="Arial"/>
                <a:cs typeface="Arial"/>
              </a:rPr>
              <a:t> - During the unrest, a fire breaks out at a community faith building and spreads to nearby homes. Smoke fills the area, leading to evacuations and poor air quality. Online rumours about the cause of the fire add to fear and confusion as roads close and services are disrupted.</a:t>
            </a:r>
          </a:p>
          <a:p>
            <a:endParaRPr lang="en-GB" sz="1600">
              <a:latin typeface="Arial"/>
              <a:cs typeface="Arial"/>
            </a:endParaRPr>
          </a:p>
          <a:p>
            <a:r>
              <a:rPr lang="en-GB" sz="1600" b="1">
                <a:latin typeface="Arial"/>
                <a:cs typeface="Arial"/>
              </a:rPr>
              <a:t>Impact on young people</a:t>
            </a:r>
            <a:r>
              <a:rPr lang="en-GB" sz="1600">
                <a:latin typeface="Arial"/>
                <a:cs typeface="Arial"/>
              </a:rPr>
              <a:t> - With schools and youth centres closed, young people lose safe places and regular support. Some are drawn into the unrest, increasing their risk of harm or exploitation. Other are mobilising to try to counter tension. </a:t>
            </a:r>
          </a:p>
          <a:p>
            <a:endParaRPr lang="en-GB" sz="1600">
              <a:latin typeface="Arial"/>
              <a:cs typeface="Arial"/>
            </a:endParaRPr>
          </a:p>
          <a:p>
            <a:r>
              <a:rPr lang="en-GB" sz="1600" b="1">
                <a:latin typeface="Arial"/>
                <a:cs typeface="Arial"/>
              </a:rPr>
              <a:t>Clashes and injuries</a:t>
            </a:r>
            <a:r>
              <a:rPr lang="en-GB" sz="1600">
                <a:latin typeface="Arial"/>
                <a:cs typeface="Arial"/>
              </a:rPr>
              <a:t> - Counter‑protesters gather to protect faith buildings and minority communities. Clashes follow, resulting in both minor and serious injuries and putting more pressure on emergency services.</a:t>
            </a:r>
          </a:p>
          <a:p>
            <a:endParaRPr lang="en-GB" sz="1600">
              <a:latin typeface="Arial"/>
              <a:cs typeface="Arial"/>
            </a:endParaRPr>
          </a:p>
          <a:p>
            <a:r>
              <a:rPr lang="en-GB" sz="1600" b="1">
                <a:latin typeface="Arial"/>
                <a:cs typeface="Arial"/>
              </a:rPr>
              <a:t>Essential Needs and community support</a:t>
            </a:r>
            <a:r>
              <a:rPr lang="en-GB" sz="1600">
                <a:latin typeface="Arial"/>
                <a:cs typeface="Arial"/>
              </a:rPr>
              <a:t> - Many residents feel unsafe leaving their homes for food or medication. Road closures and suspended transport leave others stranded. Stress and isolation rise, especially for older adults and people who depend on daily support. As emergency services struggle to keep up, local groups and volunteers become vital. </a:t>
            </a:r>
          </a:p>
        </p:txBody>
      </p:sp>
      <p:sp>
        <p:nvSpPr>
          <p:cNvPr id="4" name="TextBox 3">
            <a:extLst>
              <a:ext uri="{FF2B5EF4-FFF2-40B4-BE49-F238E27FC236}">
                <a16:creationId xmlns:a16="http://schemas.microsoft.com/office/drawing/2014/main" id="{46F7AF96-55CA-3616-CB24-6B9EC8D1A0C1}"/>
              </a:ext>
            </a:extLst>
          </p:cNvPr>
          <p:cNvSpPr txBox="1"/>
          <p:nvPr/>
        </p:nvSpPr>
        <p:spPr>
          <a:xfrm>
            <a:off x="470377" y="321443"/>
            <a:ext cx="11139031"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US" sz="3200" b="1" i="0" u="none" strike="noStrike" kern="1200" cap="none" spc="0" normalizeH="0" baseline="0" noProof="0">
                <a:ln>
                  <a:noFill/>
                </a:ln>
                <a:solidFill>
                  <a:srgbClr val="1D1B1D"/>
                </a:solidFill>
                <a:effectLst/>
                <a:uLnTx/>
                <a:uFillTx/>
                <a:latin typeface="Arial" panose="020B0604020202020204" pitchFamily="34" charset="0"/>
                <a:ea typeface="+mn-ea"/>
                <a:cs typeface="Arial" panose="020B0604020202020204" pitchFamily="34" charset="0"/>
              </a:rPr>
              <a:t> Response Phase | During the emergency</a:t>
            </a:r>
            <a:endParaRPr kumimoji="0" lang="en-US" sz="3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69222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8E7AB-5586-364E-9DEA-B5E45C2193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A7C454D-AD2D-C780-AEFB-C83820843381}"/>
              </a:ext>
            </a:extLst>
          </p:cNvPr>
          <p:cNvSpPr txBox="1"/>
          <p:nvPr/>
        </p:nvSpPr>
        <p:spPr>
          <a:xfrm>
            <a:off x="116773" y="1270368"/>
            <a:ext cx="11768447"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1" u="none" strike="noStrike" kern="1200" cap="none" spc="0" normalizeH="0" baseline="0" noProof="0">
                <a:ln>
                  <a:noFill/>
                </a:ln>
                <a:solidFill>
                  <a:srgbClr val="000000"/>
                </a:solidFill>
                <a:effectLst/>
                <a:uLnTx/>
                <a:uFillTx/>
                <a:latin typeface="Helvetica" panose="020B0604020202020204" pitchFamily="34" charset="0"/>
                <a:ea typeface="+mn-ea"/>
                <a:cs typeface="+mn-cs"/>
              </a:rPr>
              <a:t>Directions: </a:t>
            </a:r>
            <a:r>
              <a:rPr kumimoji="0" lang="en-GB" sz="1800" b="0" i="1" u="none" strike="noStrike" kern="1200" cap="none" spc="0" normalizeH="0" baseline="0" noProof="0">
                <a:ln>
                  <a:noFill/>
                </a:ln>
                <a:solidFill>
                  <a:srgbClr val="000000"/>
                </a:solidFill>
                <a:effectLst/>
                <a:uLnTx/>
                <a:uFillTx/>
                <a:latin typeface="Helvetica" panose="020B0604020202020204" pitchFamily="34" charset="0"/>
                <a:ea typeface="+mn-ea"/>
                <a:cs typeface="+mn-cs"/>
              </a:rPr>
              <a:t>Work together in your group to brainstorm actionable solutions that effectively address the challenge(s) presented while also fostering community engagement and empowerment.</a:t>
            </a:r>
          </a:p>
        </p:txBody>
      </p:sp>
      <p:sp>
        <p:nvSpPr>
          <p:cNvPr id="4" name="Rectangle 3">
            <a:extLst>
              <a:ext uri="{FF2B5EF4-FFF2-40B4-BE49-F238E27FC236}">
                <a16:creationId xmlns:a16="http://schemas.microsoft.com/office/drawing/2014/main" id="{9810D0CF-5442-6D0F-0FDF-35674D1B4DCB}"/>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BE98BAC-89F3-F347-8A21-FDD009119F7F}"/>
              </a:ext>
            </a:extLst>
          </p:cNvPr>
          <p:cNvSpPr txBox="1"/>
          <p:nvPr/>
        </p:nvSpPr>
        <p:spPr>
          <a:xfrm>
            <a:off x="581629" y="321806"/>
            <a:ext cx="11572271"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US" sz="3200" b="1" i="0" u="none" strike="noStrike" kern="1200" cap="none" spc="0" normalizeH="0" baseline="0" noProof="0">
                <a:ln>
                  <a:noFill/>
                </a:ln>
                <a:solidFill>
                  <a:srgbClr val="1D1B1D"/>
                </a:solidFill>
                <a:effectLst/>
                <a:uLnTx/>
                <a:uFillTx/>
                <a:latin typeface="Arial" panose="020B0604020202020204" pitchFamily="34" charset="0"/>
                <a:ea typeface="+mn-ea"/>
                <a:cs typeface="Arial" panose="020B0604020202020204" pitchFamily="34" charset="0"/>
              </a:rPr>
              <a:t>Response | Discussion Questions</a:t>
            </a:r>
            <a:endParaRPr kumimoji="0" lang="en-US" sz="3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E6881430-B4A0-0872-4608-BE0EF12CDED0}"/>
              </a:ext>
            </a:extLst>
          </p:cNvPr>
          <p:cNvSpPr txBox="1"/>
          <p:nvPr/>
        </p:nvSpPr>
        <p:spPr>
          <a:xfrm>
            <a:off x="701804" y="2280486"/>
            <a:ext cx="10829795" cy="34778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The questions below focus on how your organisation/group could be involved in the response at this stage.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R="0" lvl="0" algn="l" defTabSz="914400" rtl="0" eaLnBrk="1" fontAlgn="auto" latinLnBrk="0" hangingPunct="1">
              <a:lnSpc>
                <a:spcPct val="100000"/>
              </a:lnSpc>
              <a:spcBef>
                <a:spcPts val="0"/>
              </a:spcBef>
              <a:spcAft>
                <a:spcPts val="0"/>
              </a:spcAft>
              <a:buClrTx/>
              <a:buSzTx/>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1. </a:t>
            </a:r>
            <a:r>
              <a:rPr kumimoji="0" lang="en-GB" sz="2200" i="0" u="none" strike="noStrike" kern="1200" cap="none" spc="0" normalizeH="0" baseline="0" noProof="0">
                <a:ln>
                  <a:noFill/>
                </a:ln>
                <a:solidFill>
                  <a:srgbClr val="000000"/>
                </a:solidFill>
                <a:effectLst/>
                <a:uLnTx/>
                <a:uFillTx/>
                <a:latin typeface="Arial"/>
                <a:ea typeface="+mn-ea"/>
                <a:cs typeface="Arial"/>
              </a:rPr>
              <a:t>What are your most urgent concerns in this situation?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2. </a:t>
            </a:r>
            <a:r>
              <a:rPr kumimoji="0" lang="en-GB" sz="2200" i="0" u="none" strike="noStrike" kern="1200" cap="none" spc="0" normalizeH="0" baseline="0" noProof="0">
                <a:ln>
                  <a:noFill/>
                </a:ln>
                <a:solidFill>
                  <a:srgbClr val="000000"/>
                </a:solidFill>
                <a:effectLst/>
                <a:uLnTx/>
                <a:uFillTx/>
                <a:latin typeface="Arial"/>
                <a:ea typeface="+mn-ea"/>
                <a:cs typeface="Arial"/>
              </a:rPr>
              <a:t>What actions can your organisation/group take right now to support people’s urgent needs and what can be done to help reduce false information and rising tensions? </a:t>
            </a:r>
            <a:endParaRPr kumimoji="0" lang="en-GB" sz="2200" i="0" u="none" strike="noStrike" kern="1200" cap="none" spc="0" normalizeH="0" baseline="0" noProof="0">
              <a:ln>
                <a:noFill/>
              </a:ln>
              <a:solidFill>
                <a:srgbClr val="000000"/>
              </a:solidFill>
              <a:effectLst/>
              <a:uLnTx/>
              <a:uFillTx/>
              <a:latin typeface="Arial"/>
              <a:ea typeface="Calibri"/>
              <a:cs typeface="Arial"/>
            </a:endParaRPr>
          </a:p>
        </p:txBody>
      </p:sp>
      <p:sp>
        <p:nvSpPr>
          <p:cNvPr id="7" name="TextBox 6">
            <a:extLst>
              <a:ext uri="{FF2B5EF4-FFF2-40B4-BE49-F238E27FC236}">
                <a16:creationId xmlns:a16="http://schemas.microsoft.com/office/drawing/2014/main" id="{907DB04F-665E-9F47-8890-C00EDA7157FB}"/>
              </a:ext>
            </a:extLst>
          </p:cNvPr>
          <p:cNvSpPr txBox="1"/>
          <p:nvPr/>
        </p:nvSpPr>
        <p:spPr>
          <a:xfrm>
            <a:off x="1697300" y="3211712"/>
            <a:ext cx="8607392" cy="646331"/>
          </a:xfrm>
          <a:prstGeom prst="rect">
            <a:avLst/>
          </a:prstGeom>
          <a:noFill/>
        </p:spPr>
        <p:txBody>
          <a:bodyPr wrap="square">
            <a:spAutoFit/>
          </a:bodyPr>
          <a:lstStyle/>
          <a:p>
            <a:pPr algn="ctr"/>
            <a:r>
              <a:rPr lang="en-GB" sz="1800" b="1">
                <a:solidFill>
                  <a:srgbClr val="FF0000"/>
                </a:solidFill>
              </a:rPr>
              <a:t>IMPORTANT – WE SUGGEST YOUR ORGANISATION/GROUP FOLLOW POLICE ADVICE AND CLOSE. THINK OF OTHER WAYS TO SUPPORT WITHOUT GETTING IN HARMS WAY</a:t>
            </a:r>
            <a:endParaRPr lang="en-GB"/>
          </a:p>
        </p:txBody>
      </p:sp>
    </p:spTree>
    <p:extLst>
      <p:ext uri="{BB962C8B-B14F-4D97-AF65-F5344CB8AC3E}">
        <p14:creationId xmlns:p14="http://schemas.microsoft.com/office/powerpoint/2010/main" val="2480290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22487-9579-49F6-1801-C7A5B7C0324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06979D7-1AE7-75E7-45B6-31BDD9501DE4}"/>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1E49100-88F0-2BF3-1CFC-9EA2A7670313}"/>
              </a:ext>
            </a:extLst>
          </p:cNvPr>
          <p:cNvSpPr txBox="1"/>
          <p:nvPr/>
        </p:nvSpPr>
        <p:spPr>
          <a:xfrm>
            <a:off x="272143" y="1966107"/>
            <a:ext cx="5421086" cy="3924151"/>
          </a:xfrm>
          <a:prstGeom prst="rect">
            <a:avLst/>
          </a:prstGeom>
          <a:noFill/>
          <a:ln w="19050">
            <a:solidFill>
              <a:schemeClr val="tx1"/>
            </a:solidFill>
          </a:ln>
        </p:spPr>
        <p:txBody>
          <a:bodyPr wrap="square">
            <a:spAutoFit/>
          </a:bodyPr>
          <a:lstStyle/>
          <a:p>
            <a:r>
              <a:rPr lang="en-GB" sz="1400" b="1">
                <a:latin typeface="Arial" panose="020B0604020202020204" pitchFamily="34" charset="0"/>
                <a:cs typeface="Arial" panose="020B0604020202020204" pitchFamily="34" charset="0"/>
              </a:rPr>
              <a:t>Question 1: What are your urgent concerns at this stage of unrest? </a:t>
            </a:r>
          </a:p>
          <a:p>
            <a:endParaRPr lang="en-GB" sz="1400" b="1">
              <a:solidFill>
                <a:srgbClr val="FF0000"/>
              </a:solidFill>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Objective:</a:t>
            </a:r>
            <a:r>
              <a:rPr lang="en-GB" sz="1400">
                <a:latin typeface="Arial" panose="020B0604020202020204" pitchFamily="34" charset="0"/>
                <a:cs typeface="Arial" panose="020B0604020202020204" pitchFamily="34" charset="0"/>
              </a:rPr>
              <a:t>  Support the group to identify and focus on the most urgent risks.</a:t>
            </a:r>
          </a:p>
          <a:p>
            <a:endParaRPr lang="en-GB" sz="1400">
              <a:latin typeface="Arial" panose="020B0604020202020204" pitchFamily="34" charset="0"/>
              <a:cs typeface="Arial" panose="020B0604020202020204" pitchFamily="34" charset="0"/>
            </a:endParaRPr>
          </a:p>
          <a:p>
            <a:pPr>
              <a:spcAft>
                <a:spcPts val="600"/>
              </a:spcAft>
            </a:pPr>
            <a:r>
              <a:rPr lang="en-GB" sz="1400" b="1">
                <a:latin typeface="Arial" panose="020B0604020202020204" pitchFamily="34" charset="0"/>
                <a:cs typeface="Arial" panose="020B0604020202020204" pitchFamily="34" charset="0"/>
              </a:rPr>
              <a:t>Further Prompts:</a:t>
            </a:r>
            <a:r>
              <a:rPr lang="en-GB" sz="1400">
                <a:latin typeface="Arial" panose="020B0604020202020204" pitchFamily="34" charset="0"/>
                <a:cs typeface="Arial" panose="020B0604020202020204" pitchFamily="34" charset="0"/>
              </a:rPr>
              <a:t> </a:t>
            </a:r>
            <a:r>
              <a:rPr lang="en-GB" sz="1400" i="1">
                <a:latin typeface="Arial" panose="020B0604020202020204" pitchFamily="34" charset="0"/>
                <a:cs typeface="Arial" panose="020B0604020202020204" pitchFamily="34" charset="0"/>
              </a:rPr>
              <a:t> </a:t>
            </a:r>
            <a:endParaRPr lang="en-GB" sz="140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Who is most at risk right now? Which vulnerable groups need help first?</a:t>
            </a: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Schools and shops are closed for 3 days. What issues may arise?</a:t>
            </a: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There is fire and the air quality is poor, people do no know what to do, who can help?</a:t>
            </a: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How is your organisational resource affected (staff, volunteers, supplies, your building) and what is your back-up plan?</a:t>
            </a: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How is mis- and dis-information worsening the situation?</a:t>
            </a:r>
          </a:p>
        </p:txBody>
      </p:sp>
      <p:sp>
        <p:nvSpPr>
          <p:cNvPr id="3" name="TextBox 2">
            <a:extLst>
              <a:ext uri="{FF2B5EF4-FFF2-40B4-BE49-F238E27FC236}">
                <a16:creationId xmlns:a16="http://schemas.microsoft.com/office/drawing/2014/main" id="{D90D7252-0EAC-0B76-E9F8-E2A4034EA41E}"/>
              </a:ext>
            </a:extLst>
          </p:cNvPr>
          <p:cNvSpPr txBox="1"/>
          <p:nvPr/>
        </p:nvSpPr>
        <p:spPr>
          <a:xfrm>
            <a:off x="5796289" y="1966107"/>
            <a:ext cx="6123568" cy="3924151"/>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2: What actions can your organisation/group take right now to support people’s urgent needs and what can be done to help reduce false information and rising tensions? </a:t>
            </a:r>
          </a:p>
          <a:p>
            <a:endParaRPr lang="en-GB" sz="1400" b="1">
              <a:latin typeface="Arial" panose="020B0604020202020204" pitchFamily="34" charset="0"/>
              <a:cs typeface="Arial" panose="020B0604020202020204" pitchFamily="34" charset="0"/>
            </a:endParaRPr>
          </a:p>
          <a:p>
            <a:r>
              <a:rPr lang="en-GB" sz="1400" b="1">
                <a:latin typeface="Arial"/>
                <a:cs typeface="Arial"/>
              </a:rPr>
              <a:t>Objective:</a:t>
            </a:r>
            <a:r>
              <a:rPr lang="en-GB" sz="1400">
                <a:latin typeface="Arial"/>
                <a:cs typeface="Arial"/>
              </a:rPr>
              <a:t> Support the group to identify practical, safe actions their group can take right now.</a:t>
            </a:r>
          </a:p>
          <a:p>
            <a:endParaRPr lang="en-GB" sz="1400">
              <a:latin typeface="Arial" panose="020B0604020202020204" pitchFamily="34" charset="0"/>
              <a:cs typeface="Arial" panose="020B0604020202020204" pitchFamily="34" charset="0"/>
            </a:endParaRPr>
          </a:p>
          <a:p>
            <a:pPr>
              <a:spcAft>
                <a:spcPts val="600"/>
              </a:spcAft>
            </a:pPr>
            <a:r>
              <a:rPr lang="en-GB" sz="1400" b="1">
                <a:latin typeface="Arial"/>
                <a:cs typeface="Arial"/>
              </a:rPr>
              <a:t>Further Prompts:</a:t>
            </a:r>
            <a:r>
              <a:rPr lang="en-GB" sz="1400">
                <a:latin typeface="Arial"/>
                <a:cs typeface="Arial"/>
              </a:rPr>
              <a:t> </a:t>
            </a: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What resources, knowledge and skills does your organisation have that could help right now?</a:t>
            </a:r>
          </a:p>
          <a:p>
            <a:pPr marL="285750" indent="-285750">
              <a:spcAft>
                <a:spcPts val="600"/>
              </a:spcAft>
              <a:buFont typeface="Arial" panose="020B0604020202020204" pitchFamily="34" charset="0"/>
              <a:buChar char="•"/>
            </a:pPr>
            <a:r>
              <a:rPr lang="en-GB" sz="1400">
                <a:latin typeface="Arial"/>
                <a:cs typeface="Arial"/>
              </a:rPr>
              <a:t>What practical or emotional support can your organisation/group offer to people asking for advice?</a:t>
            </a: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How can you ensure you reach vulnerable non-English speakers and people not using social media?</a:t>
            </a:r>
          </a:p>
          <a:p>
            <a:pPr marL="285750" indent="-285750">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What sort of messaging is needed?</a:t>
            </a:r>
          </a:p>
          <a:p>
            <a:pPr marL="285750" indent="-285750">
              <a:spcAft>
                <a:spcPts val="600"/>
              </a:spcAft>
              <a:buFont typeface="Arial" panose="020B0604020202020204" pitchFamily="34" charset="0"/>
              <a:buChar char="•"/>
            </a:pPr>
            <a:endParaRPr lang="en-GB" sz="140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E085B35-5BA3-9807-B84B-AC494EE06176}"/>
              </a:ext>
            </a:extLst>
          </p:cNvPr>
          <p:cNvSpPr txBox="1"/>
          <p:nvPr/>
        </p:nvSpPr>
        <p:spPr>
          <a:xfrm>
            <a:off x="272567" y="1065473"/>
            <a:ext cx="11630357" cy="707886"/>
          </a:xfrm>
          <a:prstGeom prst="rect">
            <a:avLst/>
          </a:prstGeom>
          <a:noFill/>
        </p:spPr>
        <p:txBody>
          <a:bodyPr wrap="square">
            <a:spAutoFit/>
          </a:bodyPr>
          <a:lstStyle/>
          <a:p>
            <a:r>
              <a:rPr lang="en-GB" sz="2000" b="1">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4C62FC7C-9409-CC32-75DA-4CF93B05BDC7}"/>
              </a:ext>
            </a:extLst>
          </p:cNvPr>
          <p:cNvSpPr txBox="1"/>
          <p:nvPr/>
        </p:nvSpPr>
        <p:spPr>
          <a:xfrm>
            <a:off x="470209" y="6075630"/>
            <a:ext cx="9865258" cy="738664"/>
          </a:xfrm>
          <a:prstGeom prst="rect">
            <a:avLst/>
          </a:prstGeom>
          <a:noFill/>
        </p:spPr>
        <p:txBody>
          <a:bodyPr wrap="square" rtlCol="0">
            <a:spAutoFit/>
          </a:bodyPr>
          <a:lstStyle/>
          <a:p>
            <a:r>
              <a:rPr lang="en-GB" sz="1400" b="1">
                <a:latin typeface="Arial" panose="020B0604020202020204" pitchFamily="34" charset="0"/>
                <a:cs typeface="Arial" panose="020B0604020202020204" pitchFamily="34" charset="0"/>
              </a:rPr>
              <a:t>Likely touchpoints</a:t>
            </a:r>
            <a:r>
              <a:rPr lang="en-GB" sz="1400">
                <a:latin typeface="Arial" panose="020B0604020202020204" pitchFamily="34" charset="0"/>
                <a:cs typeface="Arial" panose="020B0604020202020204" pitchFamily="34" charset="0"/>
              </a:rPr>
              <a:t>: rapid spread of information, CLOSURE, safety risks, first aid and psychological first aid, travel disruption, importance of clear, calm messaging, reaching people on foot as well as online, welfare checks such as through a phone tree, providing a safe physical OR VIRTUAL space</a:t>
            </a:r>
          </a:p>
        </p:txBody>
      </p:sp>
      <p:sp>
        <p:nvSpPr>
          <p:cNvPr id="7" name="TextBox 6">
            <a:extLst>
              <a:ext uri="{FF2B5EF4-FFF2-40B4-BE49-F238E27FC236}">
                <a16:creationId xmlns:a16="http://schemas.microsoft.com/office/drawing/2014/main" id="{DE2789D5-7CEA-838F-D338-E5FF433FF439}"/>
              </a:ext>
            </a:extLst>
          </p:cNvPr>
          <p:cNvSpPr txBox="1"/>
          <p:nvPr/>
        </p:nvSpPr>
        <p:spPr>
          <a:xfrm>
            <a:off x="578327" y="326513"/>
            <a:ext cx="11572271" cy="584775"/>
          </a:xfrm>
          <a:prstGeom prst="rect">
            <a:avLst/>
          </a:prstGeom>
          <a:noFill/>
        </p:spPr>
        <p:txBody>
          <a:bodyPr wrap="square" rtlCol="0">
            <a:spAutoFit/>
          </a:bodyPr>
          <a:lstStyle/>
          <a:p>
            <a:pPr marL="12700" indent="-12700" defTabSz="1219140">
              <a:tabLst>
                <a:tab pos="1894323" algn="l"/>
              </a:tabLst>
            </a:pPr>
            <a:r>
              <a:rPr lang="en-US" sz="3200" b="1">
                <a:solidFill>
                  <a:srgbClr val="1D1B1D"/>
                </a:solidFill>
                <a:latin typeface="Arial" panose="020B0604020202020204" pitchFamily="34" charset="0"/>
                <a:cs typeface="Arial" panose="020B0604020202020204" pitchFamily="34" charset="0"/>
              </a:rPr>
              <a:t>Response | Facilitator Notes and Prompts</a:t>
            </a:r>
            <a:endParaRPr lang="en-US" sz="3200" b="1">
              <a:solidFill>
                <a:srgbClr val="FF000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DCE2CB60-FAC1-57DF-F129-B7827AEE58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2775283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704295" y="1455473"/>
            <a:ext cx="1188132" cy="32412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8448" tIns="28448" rIns="28448" bIns="28448" numCol="1" spcCol="16002" rtlCol="0" anchor="ctr">
            <a:spAutoFit/>
          </a:bodyPr>
          <a:lstStyle/>
          <a:p>
            <a:pPr algn="ctr" defTabSz="462268" hangingPunct="0"/>
            <a:endParaRPr lang="en-GB" sz="1733">
              <a:solidFill>
                <a:srgbClr val="FFFFFF"/>
              </a:solidFill>
              <a:sym typeface="Helvetica Light"/>
            </a:endParaRPr>
          </a:p>
        </p:txBody>
      </p:sp>
      <p:sp>
        <p:nvSpPr>
          <p:cNvPr id="13" name="Rectangle 12"/>
          <p:cNvSpPr/>
          <p:nvPr/>
        </p:nvSpPr>
        <p:spPr>
          <a:xfrm>
            <a:off x="2352426" y="4314687"/>
            <a:ext cx="1511327" cy="32412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8448" tIns="28448" rIns="28448" bIns="28448" numCol="1" spcCol="16002" rtlCol="0" anchor="ctr">
            <a:spAutoFit/>
          </a:bodyPr>
          <a:lstStyle/>
          <a:p>
            <a:pPr algn="ctr" defTabSz="462268" hangingPunct="0"/>
            <a:endParaRPr lang="en-GB" sz="1733">
              <a:solidFill>
                <a:srgbClr val="FFFFFF"/>
              </a:solidFill>
              <a:sym typeface="Helvetica Light"/>
            </a:endParaRPr>
          </a:p>
        </p:txBody>
      </p:sp>
      <p:pic>
        <p:nvPicPr>
          <p:cNvPr id="7" name="Picture 6">
            <a:extLst>
              <a:ext uri="{FF2B5EF4-FFF2-40B4-BE49-F238E27FC236}">
                <a16:creationId xmlns:a16="http://schemas.microsoft.com/office/drawing/2014/main" id="{0E919300-87EA-7C4F-B50E-110F172B977B}"/>
              </a:ext>
            </a:extLst>
          </p:cNvPr>
          <p:cNvPicPr>
            <a:picLocks noChangeAspect="1"/>
          </p:cNvPicPr>
          <p:nvPr/>
        </p:nvPicPr>
        <p:blipFill rotWithShape="1">
          <a:blip r:embed="rId3"/>
          <a:srcRect l="19047" t="26582" r="26610" b="25032"/>
          <a:stretch/>
        </p:blipFill>
        <p:spPr>
          <a:xfrm>
            <a:off x="0" y="0"/>
            <a:ext cx="12192000" cy="6873776"/>
          </a:xfrm>
          <a:prstGeom prst="rect">
            <a:avLst/>
          </a:prstGeom>
        </p:spPr>
      </p:pic>
      <p:sp>
        <p:nvSpPr>
          <p:cNvPr id="2" name="TextBox 1"/>
          <p:cNvSpPr txBox="1"/>
          <p:nvPr/>
        </p:nvSpPr>
        <p:spPr>
          <a:xfrm>
            <a:off x="2468988" y="2737469"/>
            <a:ext cx="7254024" cy="995209"/>
          </a:xfrm>
          <a:prstGeom prst="rect">
            <a:avLst/>
          </a:prstGeom>
          <a:solidFill>
            <a:schemeClr val="bg1"/>
          </a:solidFill>
        </p:spPr>
        <p:txBody>
          <a:bodyPr wrap="square" rtlCol="0">
            <a:spAutoFit/>
          </a:bodyPr>
          <a:lstStyle/>
          <a:p>
            <a:pPr algn="ctr"/>
            <a:r>
              <a:rPr lang="en-GB" sz="5867">
                <a:latin typeface="Arial" panose="020B0604020202020204" pitchFamily="34" charset="0"/>
                <a:cs typeface="Arial" panose="020B0604020202020204" pitchFamily="34" charset="0"/>
              </a:rPr>
              <a:t>BREAK</a:t>
            </a:r>
          </a:p>
        </p:txBody>
      </p:sp>
    </p:spTree>
    <p:extLst>
      <p:ext uri="{BB962C8B-B14F-4D97-AF65-F5344CB8AC3E}">
        <p14:creationId xmlns:p14="http://schemas.microsoft.com/office/powerpoint/2010/main" val="194809797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AC81B-504A-290C-BD5F-29C1D387DF7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AA497E4-803F-9453-2A37-D701971A31BE}"/>
              </a:ext>
            </a:extLst>
          </p:cNvPr>
          <p:cNvSpPr/>
          <p:nvPr/>
        </p:nvSpPr>
        <p:spPr>
          <a:xfrm rot="5340000">
            <a:off x="1666698" y="302564"/>
            <a:ext cx="144000" cy="1730267"/>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extBox 8">
            <a:extLst>
              <a:ext uri="{FF2B5EF4-FFF2-40B4-BE49-F238E27FC236}">
                <a16:creationId xmlns:a16="http://schemas.microsoft.com/office/drawing/2014/main" id="{D6053317-8B1A-1359-7778-EAF5706C2056}"/>
              </a:ext>
            </a:extLst>
          </p:cNvPr>
          <p:cNvSpPr txBox="1"/>
          <p:nvPr/>
        </p:nvSpPr>
        <p:spPr>
          <a:xfrm>
            <a:off x="755576" y="665418"/>
            <a:ext cx="8420508" cy="584775"/>
          </a:xfrm>
          <a:prstGeom prst="rect">
            <a:avLst/>
          </a:prstGeom>
          <a:noFill/>
        </p:spPr>
        <p:txBody>
          <a:bodyPr wrap="square" rtlCol="0">
            <a:spAutoFit/>
          </a:bodyPr>
          <a:lstStyle/>
          <a:p>
            <a:pPr marL="9525" indent="-9525">
              <a:tabLst>
                <a:tab pos="1420813" algn="l"/>
              </a:tabLst>
            </a:pPr>
            <a:r>
              <a:rPr lang="en-US" sz="3200" b="1">
                <a:latin typeface="Arial" panose="020B0604020202020204" pitchFamily="34" charset="0"/>
                <a:cs typeface="Arial" panose="020B0604020202020204" pitchFamily="34" charset="0"/>
              </a:rPr>
              <a:t>Welcome and Introduction</a:t>
            </a:r>
          </a:p>
        </p:txBody>
      </p:sp>
      <p:sp>
        <p:nvSpPr>
          <p:cNvPr id="3" name="Content Placeholder 2">
            <a:extLst>
              <a:ext uri="{FF2B5EF4-FFF2-40B4-BE49-F238E27FC236}">
                <a16:creationId xmlns:a16="http://schemas.microsoft.com/office/drawing/2014/main" id="{619C09A8-22A5-9893-6172-19382775E138}"/>
              </a:ext>
            </a:extLst>
          </p:cNvPr>
          <p:cNvSpPr>
            <a:spLocks noGrp="1"/>
          </p:cNvSpPr>
          <p:nvPr>
            <p:ph sz="half" idx="2"/>
          </p:nvPr>
        </p:nvSpPr>
        <p:spPr>
          <a:xfrm>
            <a:off x="609600" y="1700810"/>
            <a:ext cx="11019692" cy="4424825"/>
          </a:xfrm>
        </p:spPr>
        <p:txBody>
          <a:bodyPr/>
          <a:lstStyle/>
          <a:p>
            <a:pPr marL="0" lvl="0" indent="0" defTabSz="914400">
              <a:spcBef>
                <a:spcPts val="0"/>
              </a:spcBef>
              <a:buClrTx/>
              <a:buNone/>
              <a:defRPr/>
            </a:pPr>
            <a:r>
              <a:rPr lang="en-GB" b="1">
                <a:solidFill>
                  <a:srgbClr val="000000"/>
                </a:solidFill>
                <a:latin typeface="Arial" panose="020B0604020202020204" pitchFamily="34" charset="0"/>
                <a:cs typeface="Arial" panose="020B0604020202020204" pitchFamily="34" charset="0"/>
              </a:rPr>
              <a:t>In this session, we will explore a fictional emergency scenario, exploring themes related to hate crime, civil unrest and a fire emergency</a:t>
            </a:r>
          </a:p>
          <a:p>
            <a:pPr marL="0" lvl="0" indent="0" defTabSz="914400">
              <a:spcBef>
                <a:spcPts val="0"/>
              </a:spcBef>
              <a:buClrTx/>
              <a:buNone/>
              <a:defRPr/>
            </a:pPr>
            <a:endParaRPr lang="en-GB" b="1">
              <a:solidFill>
                <a:srgbClr val="000000"/>
              </a:solidFill>
              <a:latin typeface="Arial" panose="020B0604020202020204" pitchFamily="34" charset="0"/>
              <a:cs typeface="Arial" panose="020B0604020202020204" pitchFamily="34" charset="0"/>
            </a:endParaRPr>
          </a:p>
          <a:p>
            <a:pPr marL="0" lvl="0" indent="0" defTabSz="914400">
              <a:spcBef>
                <a:spcPts val="600"/>
              </a:spcBef>
              <a:spcAft>
                <a:spcPts val="600"/>
              </a:spcAft>
              <a:buClrTx/>
              <a:buNone/>
              <a:defRPr/>
            </a:pPr>
            <a:r>
              <a:rPr lang="en-GB" b="1">
                <a:solidFill>
                  <a:srgbClr val="000000"/>
                </a:solidFill>
                <a:latin typeface="Arial" panose="020B0604020202020204" pitchFamily="34" charset="0"/>
                <a:cs typeface="Arial" panose="020B0604020202020204" pitchFamily="34" charset="0"/>
              </a:rPr>
              <a:t>This session will support you to:</a:t>
            </a:r>
          </a:p>
          <a:p>
            <a:pPr marL="285750" indent="-285750">
              <a:spcBef>
                <a:spcPts val="600"/>
              </a:spcBef>
              <a:spcAft>
                <a:spcPts val="600"/>
              </a:spcAft>
              <a:buFont typeface="Arial" panose="020B0604020202020204" pitchFamily="34" charset="0"/>
              <a:buChar char="•"/>
              <a:defRPr/>
            </a:pPr>
            <a:r>
              <a:rPr lang="en-GB" b="1">
                <a:solidFill>
                  <a:srgbClr val="000000"/>
                </a:solidFill>
                <a:latin typeface="Arial" panose="020B0604020202020204" pitchFamily="34" charset="0"/>
                <a:cs typeface="Arial" panose="020B0604020202020204" pitchFamily="34" charset="0"/>
              </a:rPr>
              <a:t>Prepare: </a:t>
            </a:r>
            <a:r>
              <a:rPr lang="en-GB">
                <a:solidFill>
                  <a:srgbClr val="000000"/>
                </a:solidFill>
                <a:latin typeface="Arial" panose="020B0604020202020204" pitchFamily="34" charset="0"/>
                <a:cs typeface="Arial" panose="020B0604020202020204" pitchFamily="34" charset="0"/>
              </a:rPr>
              <a:t>Identify ways to ready your organisation and community in the case of a civil unrest incident</a:t>
            </a:r>
          </a:p>
          <a:p>
            <a:pPr marL="285750" indent="-285750">
              <a:spcBef>
                <a:spcPts val="600"/>
              </a:spcBef>
              <a:spcAft>
                <a:spcPts val="600"/>
              </a:spcAft>
              <a:buFont typeface="Arial" panose="020B0604020202020204" pitchFamily="34" charset="0"/>
              <a:buChar char="•"/>
              <a:defRPr/>
            </a:pPr>
            <a:r>
              <a:rPr lang="en-GB" b="1">
                <a:solidFill>
                  <a:srgbClr val="000000"/>
                </a:solidFill>
                <a:latin typeface="Arial" panose="020B0604020202020204" pitchFamily="34" charset="0"/>
                <a:cs typeface="Arial" panose="020B0604020202020204" pitchFamily="34" charset="0"/>
              </a:rPr>
              <a:t>Respond</a:t>
            </a:r>
            <a:r>
              <a:rPr lang="en-GB">
                <a:solidFill>
                  <a:srgbClr val="000000"/>
                </a:solidFill>
                <a:latin typeface="Arial" panose="020B0604020202020204" pitchFamily="34" charset="0"/>
                <a:cs typeface="Arial" panose="020B0604020202020204" pitchFamily="34" charset="0"/>
              </a:rPr>
              <a:t>: Plan for how you would communicate, coordinate and support people during a civil unrest incident</a:t>
            </a:r>
          </a:p>
          <a:p>
            <a:pPr marL="285750" indent="-285750">
              <a:spcBef>
                <a:spcPts val="600"/>
              </a:spcBef>
              <a:spcAft>
                <a:spcPts val="600"/>
              </a:spcAft>
              <a:buFont typeface="Arial" panose="020B0604020202020204" pitchFamily="34" charset="0"/>
              <a:buChar char="•"/>
              <a:defRPr/>
            </a:pPr>
            <a:r>
              <a:rPr lang="en-GB" b="1">
                <a:solidFill>
                  <a:srgbClr val="000000"/>
                </a:solidFill>
                <a:latin typeface="Arial" panose="020B0604020202020204" pitchFamily="34" charset="0"/>
                <a:cs typeface="Arial" panose="020B0604020202020204" pitchFamily="34" charset="0"/>
              </a:rPr>
              <a:t>Recover</a:t>
            </a:r>
            <a:r>
              <a:rPr lang="en-GB">
                <a:solidFill>
                  <a:srgbClr val="000000"/>
                </a:solidFill>
                <a:latin typeface="Arial" panose="020B0604020202020204" pitchFamily="34" charset="0"/>
                <a:cs typeface="Arial" panose="020B0604020202020204" pitchFamily="34" charset="0"/>
              </a:rPr>
              <a:t>: Explore how you would help restore confidence and trust, and support people to return to normal after a civil unrest incident</a:t>
            </a:r>
          </a:p>
          <a:p>
            <a:pPr marL="0" lvl="0" indent="0" defTabSz="914400">
              <a:spcBef>
                <a:spcPts val="0"/>
              </a:spcBef>
              <a:buClrTx/>
              <a:buNone/>
              <a:defRPr/>
            </a:pPr>
            <a:endParaRPr lang="en-GB">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191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1A90D-6F7D-34ED-3956-4487FB0CCB2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4355C00-BE76-FAD0-5928-F3AA147FCEBD}"/>
              </a:ext>
            </a:extLst>
          </p:cNvPr>
          <p:cNvSpPr/>
          <p:nvPr/>
        </p:nvSpPr>
        <p:spPr>
          <a:xfrm rot="5340000">
            <a:off x="4522121" y="686188"/>
            <a:ext cx="167812" cy="3743509"/>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FE390761-1C06-5CD4-EA52-205A03F24847}"/>
              </a:ext>
            </a:extLst>
          </p:cNvPr>
          <p:cNvSpPr txBox="1"/>
          <p:nvPr/>
        </p:nvSpPr>
        <p:spPr>
          <a:xfrm>
            <a:off x="-294731" y="1637391"/>
            <a:ext cx="12486731" cy="3396314"/>
          </a:xfrm>
          <a:prstGeom prst="rect">
            <a:avLst/>
          </a:prstGeom>
          <a:noFill/>
        </p:spPr>
        <p:txBody>
          <a:bodyPr wrap="square">
            <a:spAutoFit/>
          </a:bodyPr>
          <a:lstStyle/>
          <a:p>
            <a:pPr algn="ctr"/>
            <a:r>
              <a:rPr lang="en-GB" sz="6670" b="1">
                <a:latin typeface="Arial" panose="020B0604020202020204" pitchFamily="34" charset="0"/>
                <a:cs typeface="Arial" panose="020B0604020202020204" pitchFamily="34" charset="0"/>
              </a:rPr>
              <a:t>Recovery Phase</a:t>
            </a:r>
          </a:p>
          <a:p>
            <a:pPr algn="ctr"/>
            <a:endParaRPr lang="en-GB" sz="1600" b="1">
              <a:latin typeface="Arial" panose="020B0604020202020204" pitchFamily="34" charset="0"/>
              <a:cs typeface="Arial" panose="020B0604020202020204" pitchFamily="34" charset="0"/>
            </a:endParaRPr>
          </a:p>
          <a:p>
            <a:pPr algn="ctr"/>
            <a:r>
              <a:rPr lang="en-GB" sz="6600" i="1">
                <a:solidFill>
                  <a:srgbClr val="FF0000"/>
                </a:solidFill>
                <a:latin typeface="Arial" panose="020B0604020202020204" pitchFamily="34" charset="0"/>
                <a:cs typeface="Arial" panose="020B0604020202020204" pitchFamily="34" charset="0"/>
              </a:rPr>
              <a:t>“Lingering Division </a:t>
            </a:r>
          </a:p>
          <a:p>
            <a:pPr algn="ctr"/>
            <a:r>
              <a:rPr lang="en-GB" sz="6600" i="1">
                <a:solidFill>
                  <a:srgbClr val="FF0000"/>
                </a:solidFill>
                <a:latin typeface="Arial" panose="020B0604020202020204" pitchFamily="34" charset="0"/>
                <a:cs typeface="Arial" panose="020B0604020202020204" pitchFamily="34" charset="0"/>
              </a:rPr>
              <a:t>and Damage”</a:t>
            </a:r>
            <a:endParaRPr lang="en-GB" sz="6600" b="1">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2AB7D35F-F0F0-B7C9-1E43-D96FC8600E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1777512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CE3BC-1BB2-DC0F-AD0F-AC193EDD32B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6029672-ABC4-D1AC-B2EA-B828ABF6815A}"/>
              </a:ext>
            </a:extLst>
          </p:cNvPr>
          <p:cNvSpPr/>
          <p:nvPr/>
        </p:nvSpPr>
        <p:spPr>
          <a:xfrm rot="5340000">
            <a:off x="1553120" y="-104543"/>
            <a:ext cx="90000" cy="1795797"/>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E8DFCCB-6C12-6815-A499-B2A09A0EFC4B}"/>
              </a:ext>
            </a:extLst>
          </p:cNvPr>
          <p:cNvSpPr txBox="1"/>
          <p:nvPr/>
        </p:nvSpPr>
        <p:spPr>
          <a:xfrm>
            <a:off x="470377" y="321444"/>
            <a:ext cx="10170483" cy="584775"/>
          </a:xfrm>
          <a:prstGeom prst="rect">
            <a:avLst/>
          </a:prstGeom>
          <a:noFill/>
        </p:spPr>
        <p:txBody>
          <a:bodyPr wrap="square" rtlCol="0">
            <a:spAutoFit/>
          </a:bodyPr>
          <a:lstStyle/>
          <a:p>
            <a:pPr marL="12700" lvl="0" indent="-12700" defTabSz="1219140">
              <a:tabLst>
                <a:tab pos="1894323" algn="l"/>
              </a:tabLst>
              <a:defRPr/>
            </a:pPr>
            <a:r>
              <a:rPr kumimoji="0" lang="en-US" sz="3200" b="1" i="0" u="none" strike="noStrike" kern="1200" cap="none" spc="0" normalizeH="0" baseline="0" noProof="0">
                <a:ln>
                  <a:noFill/>
                </a:ln>
                <a:solidFill>
                  <a:srgbClr val="1D1B1D"/>
                </a:solidFill>
                <a:effectLst/>
                <a:uLnTx/>
                <a:uFillTx/>
                <a:latin typeface="Arial" panose="020B0604020202020204" pitchFamily="34" charset="0"/>
                <a:ea typeface="+mn-ea"/>
                <a:cs typeface="Arial" panose="020B0604020202020204" pitchFamily="34" charset="0"/>
              </a:rPr>
              <a:t> </a:t>
            </a:r>
            <a:r>
              <a:rPr lang="en-US" sz="3200" b="1">
                <a:solidFill>
                  <a:srgbClr val="1D1B1D"/>
                </a:solidFill>
                <a:latin typeface="Arial" panose="020B0604020202020204" pitchFamily="34" charset="0"/>
                <a:cs typeface="Arial" panose="020B0604020202020204" pitchFamily="34" charset="0"/>
              </a:rPr>
              <a:t>Recovery Phase | </a:t>
            </a:r>
            <a:r>
              <a:rPr kumimoji="0" lang="en-US" sz="3200" b="1" i="0" u="none" strike="noStrike" kern="1200" cap="none" spc="0" normalizeH="0" baseline="0" noProof="0">
                <a:ln>
                  <a:noFill/>
                </a:ln>
                <a:solidFill>
                  <a:srgbClr val="1D1B1D"/>
                </a:solidFill>
                <a:effectLst/>
                <a:uLnTx/>
                <a:uFillTx/>
                <a:latin typeface="Arial" panose="020B0604020202020204" pitchFamily="34" charset="0"/>
                <a:ea typeface="+mn-ea"/>
                <a:cs typeface="Arial" panose="020B0604020202020204" pitchFamily="34" charset="0"/>
              </a:rPr>
              <a:t>After emergency</a:t>
            </a:r>
            <a:endParaRPr kumimoji="0" lang="en-US" sz="3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81C0026E-9D40-B93F-C6FE-F17C48722CBD}"/>
              </a:ext>
            </a:extLst>
          </p:cNvPr>
          <p:cNvSpPr txBox="1"/>
          <p:nvPr/>
        </p:nvSpPr>
        <p:spPr>
          <a:xfrm rot="10800000" flipV="1">
            <a:off x="257068" y="1316665"/>
            <a:ext cx="11677863" cy="5262979"/>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pPr algn="ctr"/>
            <a:r>
              <a:rPr lang="en-GB" sz="1600" b="1" u="sng">
                <a:solidFill>
                  <a:srgbClr val="000000"/>
                </a:solidFill>
                <a:latin typeface="Arial"/>
                <a:cs typeface="Arial"/>
              </a:rPr>
              <a:t>Day 1</a:t>
            </a:r>
            <a:r>
              <a:rPr lang="en-GB" sz="1600">
                <a:solidFill>
                  <a:srgbClr val="000000"/>
                </a:solidFill>
                <a:latin typeface="Arial"/>
                <a:cs typeface="Arial"/>
              </a:rPr>
              <a:t> </a:t>
            </a:r>
          </a:p>
          <a:p>
            <a:pPr algn="ctr"/>
            <a:endParaRPr lang="en-GB" sz="1600">
              <a:solidFill>
                <a:srgbClr val="000000"/>
              </a:solidFill>
              <a:latin typeface="Arial" panose="020B0604020202020204" pitchFamily="34" charset="0"/>
              <a:cs typeface="Arial" panose="020B0604020202020204" pitchFamily="34" charset="0"/>
            </a:endParaRPr>
          </a:p>
          <a:p>
            <a:r>
              <a:rPr lang="en-GB" sz="1600" b="1">
                <a:solidFill>
                  <a:srgbClr val="000000"/>
                </a:solidFill>
                <a:latin typeface="Arial" panose="020B0604020202020204" pitchFamily="34" charset="0"/>
                <a:cs typeface="Arial" panose="020B0604020202020204" pitchFamily="34" charset="0"/>
              </a:rPr>
              <a:t>Calming but fragile </a:t>
            </a:r>
            <a:r>
              <a:rPr lang="en-GB" sz="1600">
                <a:solidFill>
                  <a:srgbClr val="000000"/>
                </a:solidFill>
                <a:latin typeface="Arial" panose="020B0604020202020204" pitchFamily="34" charset="0"/>
                <a:cs typeface="Arial" panose="020B0604020202020204" pitchFamily="34" charset="0"/>
              </a:rPr>
              <a:t>- The main protest has faded after police action, clearer public messaging, and support from faith and community leaders. Roads are cleared and Council buildings are secured. But the community is tense. The recent fire at a local faith building and damage to nearby homes has added fear and uncertainty. Trust in authorities is low, and many residents feel unsafe or confused about what really happened.</a:t>
            </a:r>
          </a:p>
          <a:p>
            <a:endParaRPr lang="en-GB" sz="1600">
              <a:solidFill>
                <a:srgbClr val="000000"/>
              </a:solidFill>
              <a:latin typeface="Arial" panose="020B0604020202020204" pitchFamily="34" charset="0"/>
              <a:cs typeface="Arial" panose="020B0604020202020204" pitchFamily="34" charset="0"/>
            </a:endParaRPr>
          </a:p>
          <a:p>
            <a:pPr algn="ctr"/>
            <a:r>
              <a:rPr lang="en-GB" sz="1600" b="1" u="sng">
                <a:solidFill>
                  <a:srgbClr val="000000"/>
                </a:solidFill>
                <a:latin typeface="Arial"/>
                <a:cs typeface="Arial"/>
              </a:rPr>
              <a:t>First weeks</a:t>
            </a:r>
            <a:r>
              <a:rPr lang="en-GB" sz="1600" b="1">
                <a:solidFill>
                  <a:srgbClr val="000000"/>
                </a:solidFill>
                <a:latin typeface="Arial"/>
                <a:cs typeface="Arial"/>
              </a:rPr>
              <a:t> </a:t>
            </a:r>
          </a:p>
          <a:p>
            <a:pPr algn="ctr"/>
            <a:endParaRPr lang="en-GB" sz="1600" b="1">
              <a:solidFill>
                <a:srgbClr val="000000"/>
              </a:solidFill>
              <a:latin typeface="Arial" panose="020B0604020202020204" pitchFamily="34" charset="0"/>
              <a:cs typeface="Arial" panose="020B0604020202020204" pitchFamily="34" charset="0"/>
            </a:endParaRPr>
          </a:p>
          <a:p>
            <a:r>
              <a:rPr lang="en-GB" sz="1600" b="1">
                <a:solidFill>
                  <a:srgbClr val="000000"/>
                </a:solidFill>
                <a:latin typeface="Arial"/>
                <a:cs typeface="Arial"/>
              </a:rPr>
              <a:t>Clean‑up and emotional impact</a:t>
            </a:r>
            <a:r>
              <a:rPr lang="en-GB" sz="1600">
                <a:solidFill>
                  <a:srgbClr val="000000"/>
                </a:solidFill>
                <a:latin typeface="Arial"/>
                <a:cs typeface="Arial"/>
              </a:rPr>
              <a:t> - City‑centre damage is extensive, with debris, broken glass, and burned vehicles still visible. Schools, clinics, and many small businesses remain closed, limiting access to food, medicine, and support, especially for families affected by the fire. Stress is high. Many residents feel shaken, and community volunteers are tired after days of helping others.</a:t>
            </a:r>
          </a:p>
          <a:p>
            <a:endParaRPr lang="en-GB" sz="1600">
              <a:solidFill>
                <a:srgbClr val="000000"/>
              </a:solidFill>
              <a:latin typeface="Arial" panose="020B0604020202020204" pitchFamily="34" charset="0"/>
              <a:cs typeface="Arial" panose="020B0604020202020204" pitchFamily="34" charset="0"/>
            </a:endParaRPr>
          </a:p>
          <a:p>
            <a:pPr algn="ctr"/>
            <a:r>
              <a:rPr lang="en-GB" sz="1600" b="1" u="sng">
                <a:solidFill>
                  <a:srgbClr val="000000"/>
                </a:solidFill>
                <a:latin typeface="Arial" panose="020B0604020202020204" pitchFamily="34" charset="0"/>
                <a:cs typeface="Arial" panose="020B0604020202020204" pitchFamily="34" charset="0"/>
              </a:rPr>
              <a:t>One year later</a:t>
            </a:r>
          </a:p>
          <a:p>
            <a:endParaRPr lang="en-GB" sz="1600">
              <a:solidFill>
                <a:srgbClr val="000000"/>
              </a:solidFill>
              <a:latin typeface="Arial" panose="020B0604020202020204" pitchFamily="34" charset="0"/>
              <a:cs typeface="Arial" panose="020B0604020202020204" pitchFamily="34" charset="0"/>
            </a:endParaRPr>
          </a:p>
          <a:p>
            <a:r>
              <a:rPr lang="en-GB" sz="1600" b="1">
                <a:solidFill>
                  <a:srgbClr val="000000"/>
                </a:solidFill>
                <a:latin typeface="Arial"/>
                <a:cs typeface="Arial"/>
              </a:rPr>
              <a:t>Division and slow healing</a:t>
            </a:r>
            <a:r>
              <a:rPr lang="en-GB" sz="1600">
                <a:solidFill>
                  <a:srgbClr val="000000"/>
                </a:solidFill>
                <a:latin typeface="Arial"/>
                <a:cs typeface="Arial"/>
              </a:rPr>
              <a:t> - A year on, recovery continues, but misinformation and rumours still divide the community. Some residents want answers, honest conversations and truthful information. At the same time, new efforts are beginning to bring people together, especially people still recovering from the fire and unrest. Young people are supporting their community in various ways. Community leaders are asking your organisation/group to help.</a:t>
            </a:r>
          </a:p>
          <a:p>
            <a:endParaRPr lang="en-GB" sz="160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8067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67CB1-EFEF-30A3-CA26-CADEA788C70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451ED87-1A15-8D2D-05E0-31F7A7286AAD}"/>
              </a:ext>
            </a:extLst>
          </p:cNvPr>
          <p:cNvSpPr/>
          <p:nvPr/>
        </p:nvSpPr>
        <p:spPr>
          <a:xfrm rot="5340000">
            <a:off x="1436783" y="-123003"/>
            <a:ext cx="90000" cy="180455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5DFB98E-F268-669A-9938-FC40288C4003}"/>
              </a:ext>
            </a:extLst>
          </p:cNvPr>
          <p:cNvSpPr txBox="1"/>
          <p:nvPr/>
        </p:nvSpPr>
        <p:spPr>
          <a:xfrm>
            <a:off x="459004" y="310814"/>
            <a:ext cx="11432900" cy="584775"/>
          </a:xfrm>
          <a:prstGeom prst="rect">
            <a:avLst/>
          </a:prstGeom>
          <a:noFill/>
        </p:spPr>
        <p:txBody>
          <a:bodyPr wrap="square" lIns="91440" tIns="45720" rIns="91440" bIns="45720" rtlCol="0" anchor="t">
            <a:spAutoFit/>
          </a:bodyPr>
          <a:lstStyle/>
          <a:p>
            <a:pPr marL="12700" indent="-12700" defTabSz="1219140">
              <a:tabLst>
                <a:tab pos="1894323" algn="l"/>
              </a:tabLst>
            </a:pPr>
            <a:r>
              <a:rPr lang="en-US" sz="3200" b="1">
                <a:solidFill>
                  <a:srgbClr val="1D1B1D"/>
                </a:solidFill>
                <a:latin typeface="Arial"/>
                <a:cs typeface="Arial"/>
              </a:rPr>
              <a:t>Recovery | Discussion Questions</a:t>
            </a:r>
            <a:endParaRPr lang="en-US" sz="3200" b="1">
              <a:solidFill>
                <a:srgbClr val="FF0000"/>
              </a:solidFill>
              <a:latin typeface="Arial"/>
              <a:cs typeface="Arial"/>
            </a:endParaRPr>
          </a:p>
        </p:txBody>
      </p:sp>
      <p:sp>
        <p:nvSpPr>
          <p:cNvPr id="2" name="TextBox 1">
            <a:extLst>
              <a:ext uri="{FF2B5EF4-FFF2-40B4-BE49-F238E27FC236}">
                <a16:creationId xmlns:a16="http://schemas.microsoft.com/office/drawing/2014/main" id="{17AE7096-CC0A-683E-C36D-BFA98486ABD0}"/>
              </a:ext>
            </a:extLst>
          </p:cNvPr>
          <p:cNvSpPr txBox="1"/>
          <p:nvPr/>
        </p:nvSpPr>
        <p:spPr>
          <a:xfrm>
            <a:off x="116773" y="1270368"/>
            <a:ext cx="11768447" cy="646331"/>
          </a:xfrm>
          <a:prstGeom prst="rect">
            <a:avLst/>
          </a:prstGeom>
          <a:noFill/>
        </p:spPr>
        <p:txBody>
          <a:bodyPr wrap="square">
            <a:spAutoFit/>
          </a:bodyPr>
          <a:lstStyle/>
          <a:p>
            <a:pPr algn="ctr"/>
            <a:r>
              <a:rPr lang="en-GB" sz="1800" b="1" i="1" u="none" strike="noStrike" baseline="0">
                <a:latin typeface="Helvetica" panose="020B0604020202020204" pitchFamily="34" charset="0"/>
              </a:rPr>
              <a:t>Directions: </a:t>
            </a:r>
            <a:r>
              <a:rPr lang="en-GB" sz="1800" b="0" i="1" u="none" strike="noStrike" baseline="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7" name="TextBox 6">
            <a:extLst>
              <a:ext uri="{FF2B5EF4-FFF2-40B4-BE49-F238E27FC236}">
                <a16:creationId xmlns:a16="http://schemas.microsoft.com/office/drawing/2014/main" id="{09F307C3-56DD-CCB2-D539-64080825CBFC}"/>
              </a:ext>
            </a:extLst>
          </p:cNvPr>
          <p:cNvSpPr txBox="1"/>
          <p:nvPr/>
        </p:nvSpPr>
        <p:spPr>
          <a:xfrm>
            <a:off x="459004" y="2195412"/>
            <a:ext cx="11304371" cy="3816429"/>
          </a:xfrm>
          <a:prstGeom prst="rect">
            <a:avLst/>
          </a:prstGeom>
          <a:noFill/>
        </p:spPr>
        <p:txBody>
          <a:bodyPr wrap="square">
            <a:spAutoFit/>
          </a:bodyPr>
          <a:lstStyle/>
          <a:p>
            <a:r>
              <a:rPr lang="en-GB" sz="2200" b="1">
                <a:latin typeface="Arial"/>
                <a:cs typeface="Arial"/>
              </a:rPr>
              <a:t>1. Short-term/urgent priorities (first weeks) –</a:t>
            </a:r>
            <a:r>
              <a:rPr lang="en-GB" sz="2200">
                <a:latin typeface="Arial"/>
                <a:cs typeface="Arial"/>
              </a:rPr>
              <a:t> What are the 3 most important things your organisation/group will focus on to help the community recover in the short-term, and how will you work with other local partners?</a:t>
            </a:r>
          </a:p>
          <a:p>
            <a:endParaRPr lang="en-GB" sz="2200">
              <a:latin typeface="Arial" panose="020B0604020202020204" pitchFamily="34" charset="0"/>
              <a:cs typeface="Arial" panose="020B0604020202020204" pitchFamily="34" charset="0"/>
            </a:endParaRPr>
          </a:p>
          <a:p>
            <a:r>
              <a:rPr lang="en-GB" sz="2200" b="1">
                <a:latin typeface="Arial"/>
                <a:cs typeface="Arial"/>
              </a:rPr>
              <a:t>2. Long-term plan (1 year and beyond) –</a:t>
            </a:r>
            <a:r>
              <a:rPr lang="en-GB" sz="2200">
                <a:latin typeface="Arial"/>
                <a:cs typeface="Arial"/>
              </a:rPr>
              <a:t> What specific actions could your organisation/group do to help rebuild trust and support efforts to bridge community divides one year after the unrest?</a:t>
            </a:r>
          </a:p>
          <a:p>
            <a:endParaRPr lang="en-GB" sz="2200" b="1">
              <a:latin typeface="Arial"/>
              <a:cs typeface="Arial"/>
            </a:endParaRPr>
          </a:p>
          <a:p>
            <a:r>
              <a:rPr lang="en-GB" sz="2200" b="1">
                <a:latin typeface="Arial"/>
                <a:cs typeface="Arial"/>
              </a:rPr>
              <a:t>3. What skills, knowledge, and resources </a:t>
            </a:r>
            <a:r>
              <a:rPr lang="en-GB" sz="2200">
                <a:latin typeface="Arial"/>
                <a:cs typeface="Arial"/>
              </a:rPr>
              <a:t>does your organisation/group need to support the community and your own recovery, and where might you access or</a:t>
            </a:r>
            <a:r>
              <a:rPr lang="en-GB" sz="2200" i="1">
                <a:latin typeface="Arial"/>
                <a:cs typeface="Arial"/>
              </a:rPr>
              <a:t> </a:t>
            </a:r>
            <a:r>
              <a:rPr lang="en-GB" sz="2200">
                <a:latin typeface="Arial"/>
                <a:cs typeface="Arial"/>
              </a:rPr>
              <a:t>partner to build these? </a:t>
            </a:r>
          </a:p>
        </p:txBody>
      </p:sp>
      <p:pic>
        <p:nvPicPr>
          <p:cNvPr id="4" name="Picture 3">
            <a:extLst>
              <a:ext uri="{FF2B5EF4-FFF2-40B4-BE49-F238E27FC236}">
                <a16:creationId xmlns:a16="http://schemas.microsoft.com/office/drawing/2014/main" id="{3E55E049-C8A3-B2E5-41F4-E4F7B7E5F2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41763595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F0306-D50C-D027-70A2-B37F102673C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F4E479E-8E1B-DD77-073D-1F2913FD5ADC}"/>
              </a:ext>
            </a:extLst>
          </p:cNvPr>
          <p:cNvSpPr/>
          <p:nvPr/>
        </p:nvSpPr>
        <p:spPr>
          <a:xfrm rot="5340000">
            <a:off x="1521283" y="-90339"/>
            <a:ext cx="90000" cy="180455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B3C7BE18-CFDC-D450-88A8-79D521476BCA}"/>
              </a:ext>
            </a:extLst>
          </p:cNvPr>
          <p:cNvSpPr txBox="1"/>
          <p:nvPr/>
        </p:nvSpPr>
        <p:spPr>
          <a:xfrm>
            <a:off x="546410" y="344756"/>
            <a:ext cx="11645590" cy="584775"/>
          </a:xfrm>
          <a:prstGeom prst="rect">
            <a:avLst/>
          </a:prstGeom>
          <a:noFill/>
        </p:spPr>
        <p:txBody>
          <a:bodyPr wrap="square" rtlCol="0">
            <a:spAutoFit/>
          </a:bodyPr>
          <a:lstStyle/>
          <a:p>
            <a:pPr marL="12700" indent="-12700" defTabSz="1219140">
              <a:tabLst>
                <a:tab pos="1894323" algn="l"/>
              </a:tabLst>
            </a:pPr>
            <a:r>
              <a:rPr lang="en-US" sz="3200" b="1">
                <a:solidFill>
                  <a:srgbClr val="1D1B1D"/>
                </a:solidFill>
                <a:latin typeface="Arial" panose="020B0604020202020204" pitchFamily="34" charset="0"/>
                <a:cs typeface="Arial" panose="020B0604020202020204" pitchFamily="34" charset="0"/>
              </a:rPr>
              <a:t>Recovery | Facilitator Notes and Prompts</a:t>
            </a:r>
            <a:endParaRPr lang="en-US" sz="3200" b="1">
              <a:solidFill>
                <a:srgbClr val="FF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C618190-157C-6E62-9E61-6AAE3C8FF24D}"/>
              </a:ext>
            </a:extLst>
          </p:cNvPr>
          <p:cNvSpPr txBox="1"/>
          <p:nvPr/>
        </p:nvSpPr>
        <p:spPr>
          <a:xfrm>
            <a:off x="546410" y="1125003"/>
            <a:ext cx="10153983" cy="707886"/>
          </a:xfrm>
          <a:prstGeom prst="rect">
            <a:avLst/>
          </a:prstGeom>
          <a:noFill/>
        </p:spPr>
        <p:txBody>
          <a:bodyPr wrap="square">
            <a:spAutoFit/>
          </a:bodyPr>
          <a:lstStyle/>
          <a:p>
            <a:r>
              <a:rPr lang="en-GB" sz="2000" b="1">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3312698-FD59-9660-4E87-7B940A683AE4}"/>
              </a:ext>
            </a:extLst>
          </p:cNvPr>
          <p:cNvSpPr txBox="1"/>
          <p:nvPr/>
        </p:nvSpPr>
        <p:spPr>
          <a:xfrm>
            <a:off x="551160" y="1830571"/>
            <a:ext cx="3676027" cy="3877985"/>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1: What are the 3 most important things your organisation/group will focus on to help the community recover in the short-term, and how will you work with other local partners?</a:t>
            </a:r>
          </a:p>
          <a:p>
            <a:endParaRPr lang="en-GB" sz="1200" b="1">
              <a:latin typeface="Arial" panose="020B0604020202020204" pitchFamily="34" charset="0"/>
              <a:cs typeface="Arial" panose="020B0604020202020204" pitchFamily="34" charset="0"/>
            </a:endParaRPr>
          </a:p>
          <a:p>
            <a:r>
              <a:rPr lang="en-GB" sz="1200" b="1">
                <a:latin typeface="Arial"/>
                <a:cs typeface="Arial"/>
              </a:rPr>
              <a:t>Objective:</a:t>
            </a:r>
            <a:r>
              <a:rPr lang="en-GB" sz="1200">
                <a:latin typeface="Arial"/>
                <a:cs typeface="Arial"/>
              </a:rPr>
              <a:t> Support the group to identify specific actions that prioritise short-term needs</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r>
              <a:rPr lang="en-GB" sz="1200" i="1">
                <a:latin typeface="Arial"/>
                <a:cs typeface="Arial"/>
              </a:rPr>
              <a:t> </a:t>
            </a:r>
            <a:endParaRPr lang="en-GB" sz="1200">
              <a:latin typeface="Arial"/>
              <a:cs typeface="Arial"/>
            </a:endParaRP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are the immediate, short-term needs and priorities?</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projects and programmes could be beneficial for creating an immediate sense of safety and support?</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will you safeguard the wellbeing of your team at this time?</a:t>
            </a:r>
          </a:p>
          <a:p>
            <a:pPr marL="285750" indent="-285750">
              <a:spcAft>
                <a:spcPts val="600"/>
              </a:spcAft>
              <a:buFont typeface="Arial" panose="020B0604020202020204" pitchFamily="34" charset="0"/>
              <a:buChar char="•"/>
            </a:pPr>
            <a:endParaRPr lang="en-GB" sz="12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2EF6139-B116-BCE0-D0F9-2F78885C7C5A}"/>
              </a:ext>
            </a:extLst>
          </p:cNvPr>
          <p:cNvSpPr txBox="1"/>
          <p:nvPr/>
        </p:nvSpPr>
        <p:spPr>
          <a:xfrm>
            <a:off x="4371802" y="1830571"/>
            <a:ext cx="3783657" cy="3865617"/>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2: What specific actions could your organisation/group do to help rebuild trust and support efforts to bridge community divides one year after the unrest?</a:t>
            </a:r>
          </a:p>
          <a:p>
            <a:endParaRPr lang="en-GB" sz="1200" b="1">
              <a:latin typeface="Arial" panose="020B0604020202020204" pitchFamily="34" charset="0"/>
              <a:cs typeface="Arial" panose="020B0604020202020204" pitchFamily="34" charset="0"/>
            </a:endParaRPr>
          </a:p>
          <a:p>
            <a:r>
              <a:rPr lang="en-GB" sz="1200" b="1">
                <a:latin typeface="Arial"/>
                <a:cs typeface="Arial"/>
              </a:rPr>
              <a:t>Objective:</a:t>
            </a:r>
            <a:r>
              <a:rPr lang="en-GB" sz="1200">
                <a:latin typeface="Arial"/>
                <a:cs typeface="Arial"/>
              </a:rPr>
              <a:t> Support the group to identify specific actions that prioritise longer-term community building and resilience</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are the long-term needs and priorities for the community?</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projects and programmes could be beneficial for creating a sustained sense of unity and connection?</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can be done to prepare for mis- and dis-information in future?</a:t>
            </a:r>
            <a:endParaRPr lang="en-GB" sz="1200">
              <a:highlight>
                <a:srgbClr val="FFFF00"/>
              </a:highlight>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F727243E-BD7E-CA33-DF1A-EF4957F60C44}"/>
              </a:ext>
            </a:extLst>
          </p:cNvPr>
          <p:cNvSpPr txBox="1"/>
          <p:nvPr/>
        </p:nvSpPr>
        <p:spPr>
          <a:xfrm>
            <a:off x="8322520" y="1830571"/>
            <a:ext cx="3654284" cy="3862596"/>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3: What skills, knowledge, and resources does your organisation/group need to support the community and your own recovery, and where might you access or partner to build these? </a:t>
            </a:r>
            <a:endParaRPr lang="en-GB" sz="1400" b="1">
              <a:latin typeface="Arial" panose="020B0604020202020204" pitchFamily="34" charset="0"/>
              <a:cs typeface="Arial" panose="020B0604020202020204" pitchFamily="34" charset="0"/>
            </a:endParaRPr>
          </a:p>
          <a:p>
            <a:endParaRPr lang="en-GB" sz="1600" b="1">
              <a:latin typeface="Arial" panose="020B0604020202020204" pitchFamily="34" charset="0"/>
              <a:cs typeface="Arial" panose="020B0604020202020204" pitchFamily="34" charset="0"/>
            </a:endParaRPr>
          </a:p>
          <a:p>
            <a:r>
              <a:rPr lang="en-GB" sz="1200" b="1">
                <a:latin typeface="Arial" panose="020B0604020202020204" pitchFamily="34" charset="0"/>
                <a:cs typeface="Arial" panose="020B0604020202020204" pitchFamily="34" charset="0"/>
              </a:rPr>
              <a:t>Objective:</a:t>
            </a:r>
            <a:r>
              <a:rPr lang="en-GB" sz="1200">
                <a:latin typeface="Arial" panose="020B0604020202020204" pitchFamily="34" charset="0"/>
                <a:cs typeface="Arial" panose="020B0604020202020204" pitchFamily="34" charset="0"/>
              </a:rPr>
              <a:t> Support the group to understand the importance of collaboration, including for skills-building</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training and upskilling would help your organisation/volunteers feel able to contribute to recovery?</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will you work with other local partners at this time?</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could you strengthen links between partners in the community?</a:t>
            </a:r>
          </a:p>
        </p:txBody>
      </p:sp>
      <p:sp>
        <p:nvSpPr>
          <p:cNvPr id="8" name="TextBox 7">
            <a:extLst>
              <a:ext uri="{FF2B5EF4-FFF2-40B4-BE49-F238E27FC236}">
                <a16:creationId xmlns:a16="http://schemas.microsoft.com/office/drawing/2014/main" id="{EC53A45C-F002-E77B-2F06-237A334C4A95}"/>
              </a:ext>
            </a:extLst>
          </p:cNvPr>
          <p:cNvSpPr txBox="1"/>
          <p:nvPr/>
        </p:nvSpPr>
        <p:spPr>
          <a:xfrm>
            <a:off x="546410" y="5732997"/>
            <a:ext cx="9664390" cy="738664"/>
          </a:xfrm>
          <a:prstGeom prst="rect">
            <a:avLst/>
          </a:prstGeom>
          <a:noFill/>
        </p:spPr>
        <p:txBody>
          <a:bodyPr wrap="square" lIns="91440" tIns="45720" rIns="91440" bIns="45720" rtlCol="0" anchor="t">
            <a:spAutoFit/>
          </a:bodyPr>
          <a:lstStyle/>
          <a:p>
            <a:r>
              <a:rPr lang="en-GB" sz="1400" b="1">
                <a:latin typeface="Arial"/>
                <a:cs typeface="Arial"/>
              </a:rPr>
              <a:t>Likely touchpoints</a:t>
            </a:r>
            <a:r>
              <a:rPr lang="en-GB" sz="1400">
                <a:latin typeface="Arial"/>
                <a:cs typeface="Arial"/>
              </a:rPr>
              <a:t>: importance of prioritising varied immediate needs (trauma support, financial aid), safeguarding, local knowledge and signposting, long-term collaboration with partners, cultural awareness, safe spaces, supporting youth, translation support, mediation support, capturing lessons learned</a:t>
            </a:r>
          </a:p>
        </p:txBody>
      </p:sp>
      <p:pic>
        <p:nvPicPr>
          <p:cNvPr id="3" name="Picture 2">
            <a:extLst>
              <a:ext uri="{FF2B5EF4-FFF2-40B4-BE49-F238E27FC236}">
                <a16:creationId xmlns:a16="http://schemas.microsoft.com/office/drawing/2014/main" id="{BEEB31B1-C44C-F45C-ED20-E61D5D33E1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2852199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D9886-0F45-212F-DA28-208F3D0B38C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237DEC6-2EB3-309B-485F-9457C93E4CD2}"/>
              </a:ext>
            </a:extLst>
          </p:cNvPr>
          <p:cNvSpPr/>
          <p:nvPr/>
        </p:nvSpPr>
        <p:spPr>
          <a:xfrm rot="5340000">
            <a:off x="3965906" y="1563986"/>
            <a:ext cx="167812" cy="4028126"/>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53EC738C-AA47-6AE5-378E-5ABFC1737071}"/>
              </a:ext>
            </a:extLst>
          </p:cNvPr>
          <p:cNvSpPr txBox="1"/>
          <p:nvPr/>
        </p:nvSpPr>
        <p:spPr>
          <a:xfrm>
            <a:off x="1554480" y="2647149"/>
            <a:ext cx="8949690" cy="2145203"/>
          </a:xfrm>
          <a:prstGeom prst="rect">
            <a:avLst/>
          </a:prstGeom>
          <a:noFill/>
        </p:spPr>
        <p:txBody>
          <a:bodyPr wrap="square">
            <a:spAutoFit/>
          </a:bodyPr>
          <a:lstStyle/>
          <a:p>
            <a:pPr algn="ctr"/>
            <a:r>
              <a:rPr lang="en-GB" sz="6670" b="1">
                <a:latin typeface="Arial" panose="020B0604020202020204" pitchFamily="34" charset="0"/>
                <a:cs typeface="Arial" panose="020B0604020202020204" pitchFamily="34" charset="0"/>
              </a:rPr>
              <a:t>Well Done | </a:t>
            </a:r>
            <a:r>
              <a:rPr lang="en-GB" sz="6670">
                <a:solidFill>
                  <a:srgbClr val="FF0000"/>
                </a:solidFill>
                <a:latin typeface="Arial" panose="020B0604020202020204" pitchFamily="34" charset="0"/>
                <a:cs typeface="Arial" panose="020B0604020202020204" pitchFamily="34" charset="0"/>
              </a:rPr>
              <a:t>Exercise is Complete</a:t>
            </a:r>
          </a:p>
        </p:txBody>
      </p:sp>
      <p:pic>
        <p:nvPicPr>
          <p:cNvPr id="2" name="Picture 1">
            <a:extLst>
              <a:ext uri="{FF2B5EF4-FFF2-40B4-BE49-F238E27FC236}">
                <a16:creationId xmlns:a16="http://schemas.microsoft.com/office/drawing/2014/main" id="{F3A1FA74-69F7-3A47-A7A8-01C37B51CF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3708689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EE2A24"/>
        </a:solidFill>
        <a:effectLst/>
      </p:bgPr>
    </p:bg>
    <p:spTree>
      <p:nvGrpSpPr>
        <p:cNvPr id="1" name=""/>
        <p:cNvGrpSpPr/>
        <p:nvPr/>
      </p:nvGrpSpPr>
      <p:grpSpPr>
        <a:xfrm>
          <a:off x="0" y="0"/>
          <a:ext cx="0" cy="0"/>
          <a:chOff x="0" y="0"/>
          <a:chExt cx="0" cy="0"/>
        </a:xfrm>
      </p:grpSpPr>
      <p:sp>
        <p:nvSpPr>
          <p:cNvPr id="4" name="Rectangle 3"/>
          <p:cNvSpPr/>
          <p:nvPr/>
        </p:nvSpPr>
        <p:spPr>
          <a:xfrm>
            <a:off x="15776" y="0"/>
            <a:ext cx="12176224" cy="68580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en-GB" sz="3200"/>
          </a:p>
        </p:txBody>
      </p:sp>
      <p:sp>
        <p:nvSpPr>
          <p:cNvPr id="5" name="TextBox 4">
            <a:extLst>
              <a:ext uri="{FF2B5EF4-FFF2-40B4-BE49-F238E27FC236}">
                <a16:creationId xmlns:a16="http://schemas.microsoft.com/office/drawing/2014/main" id="{48004973-641F-8D4A-9566-4C9FEE4BD386}"/>
              </a:ext>
            </a:extLst>
          </p:cNvPr>
          <p:cNvSpPr txBox="1"/>
          <p:nvPr/>
        </p:nvSpPr>
        <p:spPr>
          <a:xfrm>
            <a:off x="385005" y="2491838"/>
            <a:ext cx="11443686" cy="1569660"/>
          </a:xfrm>
          <a:prstGeom prst="rect">
            <a:avLst/>
          </a:prstGeom>
          <a:noFill/>
        </p:spPr>
        <p:txBody>
          <a:bodyPr wrap="square" lIns="91440" tIns="45720" rIns="91440" bIns="45720" rtlCol="0" anchor="t">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2700" indent="-12700"/>
            <a:r>
              <a:rPr lang="en-US" sz="9600" b="1">
                <a:solidFill>
                  <a:schemeClr val="bg1"/>
                </a:solidFill>
                <a:latin typeface="Arial"/>
                <a:cs typeface="Arial"/>
              </a:rPr>
              <a:t>Debrief and reflect</a:t>
            </a:r>
            <a:endParaRPr lang="en-US"/>
          </a:p>
        </p:txBody>
      </p:sp>
    </p:spTree>
    <p:extLst>
      <p:ext uri="{BB962C8B-B14F-4D97-AF65-F5344CB8AC3E}">
        <p14:creationId xmlns:p14="http://schemas.microsoft.com/office/powerpoint/2010/main" val="3997743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1222A-9C79-51F8-2897-6495648CEB12}"/>
            </a:ext>
          </a:extLst>
        </p:cNvPr>
        <p:cNvGrpSpPr/>
        <p:nvPr/>
      </p:nvGrpSpPr>
      <p:grpSpPr>
        <a:xfrm>
          <a:off x="0" y="0"/>
          <a:ext cx="0" cy="0"/>
          <a:chOff x="0" y="0"/>
          <a:chExt cx="0" cy="0"/>
        </a:xfrm>
      </p:grpSpPr>
      <p:sp>
        <p:nvSpPr>
          <p:cNvPr id="3" name="Content Placeholder 1">
            <a:extLst>
              <a:ext uri="{FF2B5EF4-FFF2-40B4-BE49-F238E27FC236}">
                <a16:creationId xmlns:a16="http://schemas.microsoft.com/office/drawing/2014/main" id="{8FDC60D1-D437-C2EA-FC99-691561F73539}"/>
              </a:ext>
            </a:extLst>
          </p:cNvPr>
          <p:cNvSpPr txBox="1">
            <a:spLocks/>
          </p:cNvSpPr>
          <p:nvPr/>
        </p:nvSpPr>
        <p:spPr>
          <a:xfrm>
            <a:off x="470377" y="2252395"/>
            <a:ext cx="11482669" cy="3866333"/>
          </a:xfrm>
          <a:prstGeom prst="rect">
            <a:avLst/>
          </a:prstGeom>
        </p:spPr>
        <p:txBody>
          <a:bodyPr vert="horz" lIns="91440" tIns="45720" rIns="91440" bIns="45720" rtlCol="0" anchor="ctr">
            <a:noAutofit/>
          </a:bodyPr>
          <a:lst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a:lstStyle>
          <a:p>
            <a:pPr marL="0" marR="0" lvl="0" indent="0" algn="l" defTabSz="609630" rtl="0" eaLnBrk="1" fontAlgn="auto" latinLnBrk="0" hangingPunct="1">
              <a:lnSpc>
                <a:spcPct val="100000"/>
              </a:lnSpc>
              <a:spcBef>
                <a:spcPct val="20000"/>
              </a:spcBef>
              <a:spcAft>
                <a:spcPts val="0"/>
              </a:spcAft>
              <a:buClrTx/>
              <a:buSzTx/>
              <a:buFont typeface="Arial" pitchFamily="34" charset="0"/>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For today’s exercise please answer the following questions:</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worked well?</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didn’t work, and what gaps did you notice?</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could be improved next time? Think about improvements would strengthen future exercises or your groups/organisation’s preparedness</a:t>
            </a: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is your most valuable takeaway from today’s exercise, and what new ideas, actions, or recommendations should be carried forward?</a:t>
            </a: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228600" marR="0" lvl="0" indent="-228600" algn="l" defTabSz="609630" rtl="0" eaLnBrk="1" fontAlgn="auto" latinLnBrk="0" hangingPunct="1">
              <a:lnSpc>
                <a:spcPct val="100000"/>
              </a:lnSpc>
              <a:spcBef>
                <a:spcPct val="20000"/>
              </a:spcBef>
              <a:spcAft>
                <a:spcPts val="0"/>
              </a:spcAft>
              <a:buClrTx/>
              <a:buSzTx/>
              <a:buFont typeface="Arial" pitchFamily="34" charset="0"/>
              <a:buNone/>
              <a:tabLst/>
              <a:defRPr/>
            </a:pPr>
            <a:endParaRPr kumimoji="0" lang="en-GB" sz="2400" b="0" i="0" u="none" strike="noStrike" kern="1200" cap="none" spc="0" normalizeH="0" baseline="0" noProof="0">
              <a:ln>
                <a:noFill/>
              </a:ln>
              <a:solidFill>
                <a:prstClr val="black"/>
              </a:solidFill>
              <a:effectLst/>
              <a:uLnTx/>
              <a:uFillTx/>
              <a:latin typeface="Arial"/>
              <a:ea typeface="+mn-ea"/>
              <a:cs typeface="Segoe UI"/>
            </a:endParaRPr>
          </a:p>
        </p:txBody>
      </p:sp>
      <p:sp>
        <p:nvSpPr>
          <p:cNvPr id="4" name="Rectangle 3">
            <a:extLst>
              <a:ext uri="{FF2B5EF4-FFF2-40B4-BE49-F238E27FC236}">
                <a16:creationId xmlns:a16="http://schemas.microsoft.com/office/drawing/2014/main" id="{157640AA-2032-94CC-6D5F-F1995C7C3F7F}"/>
              </a:ext>
            </a:extLst>
          </p:cNvPr>
          <p:cNvSpPr/>
          <p:nvPr/>
        </p:nvSpPr>
        <p:spPr>
          <a:xfrm rot="5340000">
            <a:off x="1243318" y="98351"/>
            <a:ext cx="90000" cy="1396197"/>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6" name="TextBox 5">
            <a:extLst>
              <a:ext uri="{FF2B5EF4-FFF2-40B4-BE49-F238E27FC236}">
                <a16:creationId xmlns:a16="http://schemas.microsoft.com/office/drawing/2014/main" id="{B380B1FB-3EC3-E078-A831-DA55F96F0044}"/>
              </a:ext>
            </a:extLst>
          </p:cNvPr>
          <p:cNvSpPr txBox="1"/>
          <p:nvPr/>
        </p:nvSpPr>
        <p:spPr>
          <a:xfrm>
            <a:off x="470377" y="326761"/>
            <a:ext cx="10170483"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GB" sz="3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Debrief and reflect</a:t>
            </a:r>
          </a:p>
        </p:txBody>
      </p:sp>
    </p:spTree>
    <p:extLst>
      <p:ext uri="{BB962C8B-B14F-4D97-AF65-F5344CB8AC3E}">
        <p14:creationId xmlns:p14="http://schemas.microsoft.com/office/powerpoint/2010/main" val="984007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2C9B4E3-C57D-B405-0AD6-249467592ADA}"/>
              </a:ext>
            </a:extLst>
          </p:cNvPr>
          <p:cNvSpPr/>
          <p:nvPr/>
        </p:nvSpPr>
        <p:spPr>
          <a:xfrm rot="5340000">
            <a:off x="1713907" y="348957"/>
            <a:ext cx="144000" cy="1635834"/>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Title 1">
            <a:extLst>
              <a:ext uri="{FF2B5EF4-FFF2-40B4-BE49-F238E27FC236}">
                <a16:creationId xmlns:a16="http://schemas.microsoft.com/office/drawing/2014/main" id="{27F05E76-9028-C9B2-4C7E-478A85035437}"/>
              </a:ext>
            </a:extLst>
          </p:cNvPr>
          <p:cNvSpPr>
            <a:spLocks noGrp="1"/>
          </p:cNvSpPr>
          <p:nvPr>
            <p:ph type="title"/>
          </p:nvPr>
        </p:nvSpPr>
        <p:spPr>
          <a:xfrm>
            <a:off x="846480" y="665418"/>
            <a:ext cx="4608013" cy="753567"/>
          </a:xfrm>
        </p:spPr>
        <p:txBody>
          <a:bodyPr lIns="91440" tIns="45720" rIns="91440" bIns="45720" anchor="t"/>
          <a:lstStyle/>
          <a:p>
            <a:pPr algn="l"/>
            <a:r>
              <a:rPr lang="en-GB" sz="3200">
                <a:latin typeface="Arial"/>
                <a:cs typeface="Arial"/>
              </a:rPr>
              <a:t>Exercise Purpose</a:t>
            </a:r>
            <a:endParaRPr lang="en-US" sz="3200"/>
          </a:p>
        </p:txBody>
      </p:sp>
      <p:sp>
        <p:nvSpPr>
          <p:cNvPr id="3" name="Content Placeholder 2">
            <a:extLst>
              <a:ext uri="{FF2B5EF4-FFF2-40B4-BE49-F238E27FC236}">
                <a16:creationId xmlns:a16="http://schemas.microsoft.com/office/drawing/2014/main" id="{06ADD4C2-75B5-AF70-6E4D-158892E77822}"/>
              </a:ext>
            </a:extLst>
          </p:cNvPr>
          <p:cNvSpPr>
            <a:spLocks noGrp="1"/>
          </p:cNvSpPr>
          <p:nvPr>
            <p:ph sz="half" idx="2"/>
          </p:nvPr>
        </p:nvSpPr>
        <p:spPr>
          <a:xfrm>
            <a:off x="609600" y="1712183"/>
            <a:ext cx="11084374" cy="4413452"/>
          </a:xfrm>
        </p:spPr>
        <p:txBody>
          <a:bodyPr lIns="91440" tIns="45720" rIns="91440" bIns="45720" anchor="t"/>
          <a:lstStyle/>
          <a:p>
            <a:pPr marL="0" indent="0">
              <a:buNone/>
            </a:pPr>
            <a:r>
              <a:rPr lang="en-GB">
                <a:latin typeface="Arial"/>
                <a:ea typeface="Calibri"/>
                <a:cs typeface="Arial"/>
              </a:rPr>
              <a:t>This exercise, strengthen the community's role by engaging in practical discussions, assessing preparedness, and building the knowledge and partnerships needed to manage and reduce the impact of civil unrest in London.</a:t>
            </a:r>
          </a:p>
          <a:p>
            <a:pPr marL="0" indent="0">
              <a:buNone/>
            </a:pPr>
            <a:endParaRPr lang="en-US"/>
          </a:p>
        </p:txBody>
      </p:sp>
    </p:spTree>
    <p:extLst>
      <p:ext uri="{BB962C8B-B14F-4D97-AF65-F5344CB8AC3E}">
        <p14:creationId xmlns:p14="http://schemas.microsoft.com/office/powerpoint/2010/main" val="2125581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8A6628C-076D-301F-0065-38FBFF845FCB}"/>
              </a:ext>
            </a:extLst>
          </p:cNvPr>
          <p:cNvSpPr/>
          <p:nvPr/>
        </p:nvSpPr>
        <p:spPr>
          <a:xfrm rot="5340000">
            <a:off x="1713907" y="348957"/>
            <a:ext cx="144000" cy="1635834"/>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789934C7-4837-316E-60EF-8788C2421268}"/>
              </a:ext>
            </a:extLst>
          </p:cNvPr>
          <p:cNvSpPr>
            <a:spLocks noGrp="1"/>
          </p:cNvSpPr>
          <p:nvPr>
            <p:ph type="title"/>
          </p:nvPr>
        </p:nvSpPr>
        <p:spPr>
          <a:xfrm>
            <a:off x="851862" y="682164"/>
            <a:ext cx="5881804" cy="753567"/>
          </a:xfrm>
        </p:spPr>
        <p:txBody>
          <a:bodyPr lIns="91440" tIns="45720" rIns="91440" bIns="45720" anchor="t"/>
          <a:lstStyle/>
          <a:p>
            <a:pPr algn="l"/>
            <a:r>
              <a:rPr lang="en-GB" sz="3200"/>
              <a:t>Exercise Objectives</a:t>
            </a:r>
            <a:endParaRPr lang="en-US" sz="3200"/>
          </a:p>
        </p:txBody>
      </p:sp>
      <p:sp>
        <p:nvSpPr>
          <p:cNvPr id="3" name="Content Placeholder 2">
            <a:extLst>
              <a:ext uri="{FF2B5EF4-FFF2-40B4-BE49-F238E27FC236}">
                <a16:creationId xmlns:a16="http://schemas.microsoft.com/office/drawing/2014/main" id="{0C62C46A-B7F7-B725-88A8-190040B3FEAA}"/>
              </a:ext>
            </a:extLst>
          </p:cNvPr>
          <p:cNvSpPr>
            <a:spLocks noGrp="1"/>
          </p:cNvSpPr>
          <p:nvPr>
            <p:ph sz="half" idx="2"/>
          </p:nvPr>
        </p:nvSpPr>
        <p:spPr>
          <a:xfrm>
            <a:off x="477221" y="1651584"/>
            <a:ext cx="11237557" cy="4413452"/>
          </a:xfrm>
        </p:spPr>
        <p:txBody>
          <a:bodyPr lIns="91440" tIns="45720" rIns="91440" bIns="45720" anchor="t"/>
          <a:lstStyle/>
          <a:p>
            <a:pPr marL="380365" indent="-380365">
              <a:buChar char="•"/>
            </a:pPr>
            <a:r>
              <a:rPr lang="en-GB" sz="2200" b="1">
                <a:latin typeface="Arial"/>
                <a:ea typeface="Calibri"/>
                <a:cs typeface="Arial"/>
              </a:rPr>
              <a:t>Check preparedness: </a:t>
            </a:r>
            <a:r>
              <a:rPr lang="en-GB" sz="2200">
                <a:latin typeface="Arial"/>
                <a:ea typeface="Calibri"/>
                <a:cs typeface="Arial"/>
              </a:rPr>
              <a:t>See how ready your organisation is to spot early signs of community tension and identify any gaps in plans or resources.</a:t>
            </a:r>
          </a:p>
          <a:p>
            <a:pPr marL="380365" indent="-380365">
              <a:buChar char="•"/>
            </a:pPr>
            <a:endParaRPr lang="en-GB" sz="800">
              <a:latin typeface="Arial"/>
              <a:ea typeface="Calibri"/>
              <a:cs typeface="Arial"/>
            </a:endParaRPr>
          </a:p>
          <a:p>
            <a:pPr marL="380365" indent="-380365">
              <a:buChar char="•"/>
            </a:pPr>
            <a:r>
              <a:rPr lang="en-GB" sz="2200" b="1">
                <a:latin typeface="Arial"/>
                <a:ea typeface="Calibri"/>
                <a:cs typeface="Arial"/>
              </a:rPr>
              <a:t>Practise responding: </a:t>
            </a:r>
            <a:r>
              <a:rPr lang="en-GB" sz="2200">
                <a:latin typeface="Arial"/>
                <a:ea typeface="Calibri"/>
                <a:cs typeface="Arial"/>
              </a:rPr>
              <a:t>Test how your organisation (people – volunteers and staff) would communicate, coordinate, and support people safely during disruption, including handling misinformation or access issues.</a:t>
            </a:r>
          </a:p>
          <a:p>
            <a:pPr marL="380365" indent="-380365">
              <a:buChar char="•"/>
            </a:pPr>
            <a:endParaRPr lang="en-GB" sz="800">
              <a:latin typeface="Arial"/>
              <a:ea typeface="Calibri"/>
              <a:cs typeface="Arial"/>
            </a:endParaRPr>
          </a:p>
          <a:p>
            <a:pPr marL="380365" indent="-380365">
              <a:buChar char="•"/>
            </a:pPr>
            <a:r>
              <a:rPr lang="en-GB" sz="2200" b="1">
                <a:latin typeface="Arial"/>
                <a:ea typeface="Calibri"/>
                <a:cs typeface="Arial"/>
              </a:rPr>
              <a:t>Work better with partners:</a:t>
            </a:r>
            <a:r>
              <a:rPr lang="en-GB" sz="2200">
                <a:latin typeface="Arial"/>
                <a:ea typeface="Calibri"/>
                <a:cs typeface="Arial"/>
              </a:rPr>
              <a:t> Strengthen how you share information and make joint decisions with statutory services, community groups, and volunteers.</a:t>
            </a:r>
          </a:p>
          <a:p>
            <a:pPr marL="380365" indent="-380365">
              <a:buChar char="•"/>
            </a:pPr>
            <a:endParaRPr lang="en-GB" sz="800">
              <a:latin typeface="Arial"/>
              <a:ea typeface="Calibri"/>
              <a:cs typeface="Arial"/>
            </a:endParaRPr>
          </a:p>
          <a:p>
            <a:pPr marL="380365" indent="-380365">
              <a:buChar char="•"/>
            </a:pPr>
            <a:r>
              <a:rPr lang="en-GB" sz="2200" b="1">
                <a:latin typeface="Arial"/>
                <a:ea typeface="Calibri"/>
                <a:cs typeface="Arial"/>
              </a:rPr>
              <a:t>Plan for recovery:</a:t>
            </a:r>
            <a:r>
              <a:rPr lang="en-GB" sz="2200">
                <a:latin typeface="Arial"/>
                <a:ea typeface="Calibri"/>
                <a:cs typeface="Arial"/>
              </a:rPr>
              <a:t> Explore what your organisation would do to help people, restore confidence, and return to normal after an emergency.</a:t>
            </a:r>
          </a:p>
          <a:p>
            <a:pPr marL="380365" indent="-380365">
              <a:buChar char="•"/>
            </a:pPr>
            <a:endParaRPr lang="en-GB" sz="800">
              <a:latin typeface="Arial"/>
              <a:ea typeface="Calibri"/>
              <a:cs typeface="Arial"/>
            </a:endParaRPr>
          </a:p>
          <a:p>
            <a:pPr marL="380365" indent="-380365">
              <a:buChar char="•"/>
            </a:pPr>
            <a:r>
              <a:rPr lang="en-GB" sz="2200" b="1">
                <a:latin typeface="Arial"/>
                <a:ea typeface="Calibri"/>
                <a:cs typeface="Arial"/>
              </a:rPr>
              <a:t>Build team capability:</a:t>
            </a:r>
            <a:r>
              <a:rPr lang="en-GB" sz="2200">
                <a:latin typeface="Arial"/>
                <a:ea typeface="Calibri"/>
                <a:cs typeface="Arial"/>
              </a:rPr>
              <a:t> Increase confidence to take part in or run similar exercises in future and support long-term community resilience.</a:t>
            </a:r>
          </a:p>
          <a:p>
            <a:pPr marL="380365" indent="-380365">
              <a:buChar char="•"/>
            </a:pPr>
            <a:endParaRPr lang="en-GB" sz="2200">
              <a:latin typeface="Arial"/>
              <a:ea typeface="Calibri"/>
              <a:cs typeface="Arial"/>
            </a:endParaRPr>
          </a:p>
          <a:p>
            <a:pPr marL="380365" indent="-380365">
              <a:buChar char="•"/>
            </a:pPr>
            <a:endParaRPr lang="en-GB">
              <a:latin typeface="Arial"/>
              <a:ea typeface="Calibri"/>
              <a:cs typeface="Arial"/>
            </a:endParaRPr>
          </a:p>
          <a:p>
            <a:pPr marL="380365" indent="-380365">
              <a:buChar char="•"/>
            </a:pPr>
            <a:endParaRPr lang="en-GB">
              <a:ea typeface="Calibri"/>
              <a:cs typeface="Calibri"/>
            </a:endParaRPr>
          </a:p>
        </p:txBody>
      </p:sp>
    </p:spTree>
    <p:extLst>
      <p:ext uri="{BB962C8B-B14F-4D97-AF65-F5344CB8AC3E}">
        <p14:creationId xmlns:p14="http://schemas.microsoft.com/office/powerpoint/2010/main" val="258811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7E546-73B6-B0AB-2E08-67A746FBBFB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C90B5A5-E2EF-150F-C332-759AFF0BD4C0}"/>
              </a:ext>
            </a:extLst>
          </p:cNvPr>
          <p:cNvSpPr/>
          <p:nvPr/>
        </p:nvSpPr>
        <p:spPr>
          <a:xfrm rot="5340000">
            <a:off x="1727426" y="335200"/>
            <a:ext cx="144000" cy="1662876"/>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3912D73F-1C14-136D-6AFE-1707D806566D}"/>
              </a:ext>
            </a:extLst>
          </p:cNvPr>
          <p:cNvSpPr>
            <a:spLocks noGrp="1"/>
          </p:cNvSpPr>
          <p:nvPr>
            <p:ph type="title"/>
          </p:nvPr>
        </p:nvSpPr>
        <p:spPr>
          <a:xfrm>
            <a:off x="845904" y="665844"/>
            <a:ext cx="5881804" cy="753567"/>
          </a:xfrm>
        </p:spPr>
        <p:txBody>
          <a:bodyPr lIns="91440" tIns="45720" rIns="91440" bIns="45720" anchor="t"/>
          <a:lstStyle/>
          <a:p>
            <a:pPr algn="l"/>
            <a:r>
              <a:rPr lang="en-GB" sz="3200"/>
              <a:t>Learning Outcomes</a:t>
            </a:r>
            <a:endParaRPr lang="en-US" sz="3200"/>
          </a:p>
        </p:txBody>
      </p:sp>
      <p:sp>
        <p:nvSpPr>
          <p:cNvPr id="3" name="Content Placeholder 2">
            <a:extLst>
              <a:ext uri="{FF2B5EF4-FFF2-40B4-BE49-F238E27FC236}">
                <a16:creationId xmlns:a16="http://schemas.microsoft.com/office/drawing/2014/main" id="{7EF3B14C-8DD5-186F-E2F0-15A412BD2C7A}"/>
              </a:ext>
            </a:extLst>
          </p:cNvPr>
          <p:cNvSpPr>
            <a:spLocks noGrp="1"/>
          </p:cNvSpPr>
          <p:nvPr>
            <p:ph sz="half" idx="2"/>
          </p:nvPr>
        </p:nvSpPr>
        <p:spPr>
          <a:xfrm>
            <a:off x="612019" y="1681227"/>
            <a:ext cx="11237557" cy="4413452"/>
          </a:xfrm>
        </p:spPr>
        <p:txBody>
          <a:bodyPr lIns="91440" tIns="45720" rIns="91440" bIns="45720" anchor="t"/>
          <a:lstStyle/>
          <a:p>
            <a:pPr marL="0" indent="0">
              <a:buNone/>
            </a:pPr>
            <a:r>
              <a:rPr lang="en-GB" b="1">
                <a:latin typeface="Arial"/>
                <a:ea typeface="Calibri"/>
                <a:cs typeface="Arial"/>
              </a:rPr>
              <a:t>By the end of the exercise, participants will:</a:t>
            </a:r>
          </a:p>
          <a:p>
            <a:pPr marL="380365" indent="-380365">
              <a:lnSpc>
                <a:spcPct val="150000"/>
              </a:lnSpc>
              <a:buChar char="•"/>
            </a:pPr>
            <a:r>
              <a:rPr lang="en-GB">
                <a:latin typeface="Arial"/>
                <a:ea typeface="Calibri"/>
                <a:cs typeface="Arial"/>
              </a:rPr>
              <a:t>Build stronger relationships with partners</a:t>
            </a:r>
          </a:p>
          <a:p>
            <a:pPr marL="380365" indent="-380365">
              <a:lnSpc>
                <a:spcPct val="150000"/>
              </a:lnSpc>
              <a:buChar char="•"/>
            </a:pPr>
            <a:r>
              <a:rPr lang="en-GB">
                <a:latin typeface="Arial"/>
                <a:ea typeface="Calibri"/>
                <a:cs typeface="Arial"/>
              </a:rPr>
              <a:t>Improve preparedness skills and knowledge</a:t>
            </a:r>
          </a:p>
          <a:p>
            <a:pPr marL="380365" indent="-380365">
              <a:lnSpc>
                <a:spcPct val="150000"/>
              </a:lnSpc>
              <a:buChar char="•"/>
            </a:pPr>
            <a:r>
              <a:rPr lang="en-GB">
                <a:latin typeface="Arial"/>
                <a:ea typeface="Calibri"/>
                <a:cs typeface="Arial"/>
              </a:rPr>
              <a:t>Understand how some groups are affected more than others</a:t>
            </a:r>
          </a:p>
          <a:p>
            <a:pPr marL="380365" indent="-380365">
              <a:lnSpc>
                <a:spcPct val="150000"/>
              </a:lnSpc>
              <a:buChar char="•"/>
            </a:pPr>
            <a:r>
              <a:rPr lang="en-GB">
                <a:latin typeface="Arial"/>
                <a:ea typeface="Calibri"/>
                <a:cs typeface="Arial"/>
              </a:rPr>
              <a:t>Feel confident running similar exercises in their own communities</a:t>
            </a:r>
          </a:p>
          <a:p>
            <a:pPr marL="380365" indent="-380365">
              <a:buChar char="•"/>
            </a:pPr>
            <a:endParaRPr lang="en-GB">
              <a:latin typeface="Arial"/>
              <a:ea typeface="Calibri"/>
              <a:cs typeface="Arial"/>
            </a:endParaRPr>
          </a:p>
          <a:p>
            <a:pPr marL="380365" indent="-380365">
              <a:buChar char="•"/>
            </a:pPr>
            <a:endParaRPr lang="en-GB">
              <a:ea typeface="Calibri"/>
              <a:cs typeface="Calibri"/>
            </a:endParaRPr>
          </a:p>
        </p:txBody>
      </p:sp>
    </p:spTree>
    <p:extLst>
      <p:ext uri="{BB962C8B-B14F-4D97-AF65-F5344CB8AC3E}">
        <p14:creationId xmlns:p14="http://schemas.microsoft.com/office/powerpoint/2010/main" val="397088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50D4800-409E-344E-2517-BD1103036BBE}"/>
              </a:ext>
            </a:extLst>
          </p:cNvPr>
          <p:cNvSpPr/>
          <p:nvPr/>
        </p:nvSpPr>
        <p:spPr>
          <a:xfrm rot="5340000">
            <a:off x="1813985" y="254611"/>
            <a:ext cx="144000" cy="1836021"/>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71CD9C18-F6D1-DEA8-5016-2596FE849F24}"/>
              </a:ext>
            </a:extLst>
          </p:cNvPr>
          <p:cNvSpPr>
            <a:spLocks noGrp="1"/>
          </p:cNvSpPr>
          <p:nvPr>
            <p:ph type="title"/>
          </p:nvPr>
        </p:nvSpPr>
        <p:spPr>
          <a:xfrm>
            <a:off x="823261" y="673600"/>
            <a:ext cx="7517718" cy="753567"/>
          </a:xfrm>
        </p:spPr>
        <p:txBody>
          <a:bodyPr/>
          <a:lstStyle/>
          <a:p>
            <a:pPr algn="l"/>
            <a:r>
              <a:rPr lang="en-GB" sz="3200"/>
              <a:t>Wellbeing and Participation</a:t>
            </a:r>
          </a:p>
        </p:txBody>
      </p:sp>
      <p:sp>
        <p:nvSpPr>
          <p:cNvPr id="3" name="Content Placeholder 2">
            <a:extLst>
              <a:ext uri="{FF2B5EF4-FFF2-40B4-BE49-F238E27FC236}">
                <a16:creationId xmlns:a16="http://schemas.microsoft.com/office/drawing/2014/main" id="{534A3AB0-CD20-E68D-5990-6662E581D85B}"/>
              </a:ext>
            </a:extLst>
          </p:cNvPr>
          <p:cNvSpPr>
            <a:spLocks noGrp="1"/>
          </p:cNvSpPr>
          <p:nvPr>
            <p:ph sz="half" idx="2"/>
          </p:nvPr>
        </p:nvSpPr>
        <p:spPr>
          <a:xfrm>
            <a:off x="609600" y="1700810"/>
            <a:ext cx="11396472" cy="4424825"/>
          </a:xfrm>
        </p:spPr>
        <p:txBody>
          <a:bodyPr lIns="91440" tIns="45720" rIns="91440" bIns="45720" anchor="t"/>
          <a:lstStyle/>
          <a:p>
            <a:pPr marL="380365" indent="-380365">
              <a:lnSpc>
                <a:spcPct val="150000"/>
              </a:lnSpc>
              <a:buChar char="•"/>
            </a:pPr>
            <a:r>
              <a:rPr lang="en-GB">
                <a:latin typeface="Arial" panose="020B0604020202020204" pitchFamily="34" charset="0"/>
                <a:cs typeface="Arial" panose="020B0604020202020204" pitchFamily="34" charset="0"/>
              </a:rPr>
              <a:t>This exercise can feel </a:t>
            </a:r>
            <a:r>
              <a:rPr lang="en-GB" b="1">
                <a:latin typeface="Arial" panose="020B0604020202020204" pitchFamily="34" charset="0"/>
                <a:cs typeface="Arial" panose="020B0604020202020204" pitchFamily="34" charset="0"/>
              </a:rPr>
              <a:t>sensitive</a:t>
            </a:r>
            <a:r>
              <a:rPr lang="en-GB">
                <a:latin typeface="Arial" panose="020B0604020202020204" pitchFamily="34" charset="0"/>
                <a:cs typeface="Arial" panose="020B0604020202020204" pitchFamily="34" charset="0"/>
              </a:rPr>
              <a:t>; emotional reactions are normal</a:t>
            </a:r>
            <a:endParaRPr lang="en-US">
              <a:ea typeface="Calibri"/>
              <a:cs typeface="Calibri"/>
            </a:endParaRPr>
          </a:p>
          <a:p>
            <a:pPr marL="380365" indent="-380365">
              <a:lnSpc>
                <a:spcPct val="150000"/>
              </a:lnSpc>
              <a:buChar char="•"/>
            </a:pPr>
            <a:r>
              <a:rPr lang="en-GB">
                <a:latin typeface="Arial" panose="020B0604020202020204" pitchFamily="34" charset="0"/>
                <a:cs typeface="Arial" panose="020B0604020202020204" pitchFamily="34" charset="0"/>
              </a:rPr>
              <a:t>Participate only in ways </a:t>
            </a:r>
            <a:r>
              <a:rPr lang="en-GB" b="1">
                <a:latin typeface="Arial" panose="020B0604020202020204" pitchFamily="34" charset="0"/>
                <a:cs typeface="Arial" panose="020B0604020202020204" pitchFamily="34" charset="0"/>
              </a:rPr>
              <a:t>that feel safe for you</a:t>
            </a:r>
            <a:r>
              <a:rPr lang="en-GB">
                <a:latin typeface="Arial" panose="020B0604020202020204" pitchFamily="34" charset="0"/>
                <a:cs typeface="Arial" panose="020B0604020202020204" pitchFamily="34" charset="0"/>
              </a:rPr>
              <a:t>. Feel free to step away or take a break at any time</a:t>
            </a:r>
          </a:p>
          <a:p>
            <a:pPr marL="380365" indent="-380365">
              <a:lnSpc>
                <a:spcPct val="150000"/>
              </a:lnSpc>
              <a:buChar char="•"/>
            </a:pPr>
            <a:r>
              <a:rPr lang="en-GB">
                <a:latin typeface="Arial" panose="020B0604020202020204" pitchFamily="34" charset="0"/>
                <a:cs typeface="Arial" panose="020B0604020202020204" pitchFamily="34" charset="0"/>
              </a:rPr>
              <a:t>Stay focused on the </a:t>
            </a:r>
            <a:r>
              <a:rPr lang="en-GB" b="1">
                <a:latin typeface="Arial" panose="020B0604020202020204" pitchFamily="34" charset="0"/>
                <a:cs typeface="Arial" panose="020B0604020202020204" pitchFamily="34" charset="0"/>
              </a:rPr>
              <a:t>fictional scenario </a:t>
            </a:r>
            <a:r>
              <a:rPr lang="en-GB">
                <a:latin typeface="Arial" panose="020B0604020202020204" pitchFamily="34" charset="0"/>
                <a:cs typeface="Arial" panose="020B0604020202020204" pitchFamily="34" charset="0"/>
              </a:rPr>
              <a:t>and aim for </a:t>
            </a:r>
            <a:r>
              <a:rPr lang="en-GB" b="1">
                <a:latin typeface="Arial" panose="020B0604020202020204" pitchFamily="34" charset="0"/>
                <a:cs typeface="Arial" panose="020B0604020202020204" pitchFamily="34" charset="0"/>
              </a:rPr>
              <a:t>solutions</a:t>
            </a:r>
          </a:p>
          <a:p>
            <a:pPr marL="380365" indent="-380365">
              <a:lnSpc>
                <a:spcPct val="150000"/>
              </a:lnSpc>
              <a:buChar char="•"/>
            </a:pPr>
            <a:r>
              <a:rPr lang="en-GB">
                <a:latin typeface="Arial" panose="020B0604020202020204" pitchFamily="34" charset="0"/>
                <a:cs typeface="Arial" panose="020B0604020202020204" pitchFamily="34" charset="0"/>
              </a:rPr>
              <a:t>Keep it constructive and focused on </a:t>
            </a:r>
            <a:r>
              <a:rPr lang="en-GB" b="1">
                <a:latin typeface="Arial" panose="020B0604020202020204" pitchFamily="34" charset="0"/>
                <a:cs typeface="Arial" panose="020B0604020202020204" pitchFamily="34" charset="0"/>
              </a:rPr>
              <a:t>shared learning</a:t>
            </a:r>
          </a:p>
          <a:p>
            <a:pPr marL="380365" indent="-380365">
              <a:lnSpc>
                <a:spcPct val="150000"/>
              </a:lnSpc>
              <a:buChar char="•"/>
            </a:pPr>
            <a:r>
              <a:rPr lang="en-GB">
                <a:latin typeface="Arial" panose="020B0604020202020204" pitchFamily="34" charset="0"/>
                <a:cs typeface="Arial" panose="020B0604020202020204" pitchFamily="34" charset="0"/>
              </a:rPr>
              <a:t>Make </a:t>
            </a:r>
            <a:r>
              <a:rPr lang="en-GB" b="1">
                <a:latin typeface="Arial" panose="020B0604020202020204" pitchFamily="34" charset="0"/>
                <a:cs typeface="Arial" panose="020B0604020202020204" pitchFamily="34" charset="0"/>
              </a:rPr>
              <a:t>space for everyone </a:t>
            </a:r>
            <a:r>
              <a:rPr lang="en-GB">
                <a:latin typeface="Arial" panose="020B0604020202020204" pitchFamily="34" charset="0"/>
                <a:cs typeface="Arial" panose="020B0604020202020204" pitchFamily="34" charset="0"/>
              </a:rPr>
              <a:t>to contribute if they wish</a:t>
            </a:r>
          </a:p>
          <a:p>
            <a:pPr marL="380365" indent="-380365">
              <a:lnSpc>
                <a:spcPct val="150000"/>
              </a:lnSpc>
              <a:buChar char="•"/>
            </a:pPr>
            <a:r>
              <a:rPr lang="en-GB">
                <a:latin typeface="Arial" panose="020B0604020202020204" pitchFamily="34" charset="0"/>
                <a:cs typeface="Arial" panose="020B0604020202020204" pitchFamily="34" charset="0"/>
              </a:rPr>
              <a:t>Wellbeing resources are available if needed</a:t>
            </a:r>
          </a:p>
        </p:txBody>
      </p:sp>
    </p:spTree>
    <p:extLst>
      <p:ext uri="{BB962C8B-B14F-4D97-AF65-F5344CB8AC3E}">
        <p14:creationId xmlns:p14="http://schemas.microsoft.com/office/powerpoint/2010/main" val="400239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AB302-E55B-DA25-8BE6-0E45291E979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E4381CDD-8F97-73A9-DB30-D5EE67477261}"/>
              </a:ext>
            </a:extLst>
          </p:cNvPr>
          <p:cNvSpPr/>
          <p:nvPr/>
        </p:nvSpPr>
        <p:spPr>
          <a:xfrm rot="5340000">
            <a:off x="1570077" y="502814"/>
            <a:ext cx="144000" cy="1348130"/>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1A625015-C808-01F7-8CEA-A8E1CCDE4CAC}"/>
              </a:ext>
            </a:extLst>
          </p:cNvPr>
          <p:cNvSpPr>
            <a:spLocks noGrp="1"/>
          </p:cNvSpPr>
          <p:nvPr>
            <p:ph type="title"/>
          </p:nvPr>
        </p:nvSpPr>
        <p:spPr>
          <a:xfrm>
            <a:off x="850547" y="684569"/>
            <a:ext cx="7517718" cy="753567"/>
          </a:xfrm>
        </p:spPr>
        <p:txBody>
          <a:bodyPr/>
          <a:lstStyle/>
          <a:p>
            <a:pPr algn="l"/>
            <a:r>
              <a:rPr lang="en-GB" sz="3200"/>
              <a:t>Format and Directions</a:t>
            </a:r>
          </a:p>
        </p:txBody>
      </p:sp>
      <p:sp>
        <p:nvSpPr>
          <p:cNvPr id="3" name="Content Placeholder 2">
            <a:extLst>
              <a:ext uri="{FF2B5EF4-FFF2-40B4-BE49-F238E27FC236}">
                <a16:creationId xmlns:a16="http://schemas.microsoft.com/office/drawing/2014/main" id="{597DE12B-5C64-5BB2-E09B-3F0EEC3E7DBA}"/>
              </a:ext>
            </a:extLst>
          </p:cNvPr>
          <p:cNvSpPr>
            <a:spLocks noGrp="1"/>
          </p:cNvSpPr>
          <p:nvPr>
            <p:ph sz="half" idx="2"/>
          </p:nvPr>
        </p:nvSpPr>
        <p:spPr>
          <a:xfrm>
            <a:off x="334818" y="1609874"/>
            <a:ext cx="6504894" cy="4843870"/>
          </a:xfrm>
        </p:spPr>
        <p:style>
          <a:lnRef idx="2">
            <a:schemeClr val="dk1"/>
          </a:lnRef>
          <a:fillRef idx="1">
            <a:schemeClr val="lt1"/>
          </a:fillRef>
          <a:effectRef idx="0">
            <a:schemeClr val="dk1"/>
          </a:effectRef>
          <a:fontRef idx="minor">
            <a:schemeClr val="dk1"/>
          </a:fontRef>
        </p:style>
        <p:txBody>
          <a:bodyPr lIns="91440" tIns="45720" rIns="91440" bIns="45720" anchor="t"/>
          <a:lstStyle/>
          <a:p>
            <a:pPr marL="0" indent="0">
              <a:spcBef>
                <a:spcPts val="20"/>
              </a:spcBef>
              <a:buNone/>
            </a:pPr>
            <a:r>
              <a:rPr lang="en-GB" sz="2200">
                <a:latin typeface="Arial"/>
                <a:cs typeface="Arial"/>
              </a:rPr>
              <a:t>We will soon move into small groups. Each group will have a facilitator to guide the discussion.</a:t>
            </a:r>
          </a:p>
          <a:p>
            <a:pPr marL="0" indent="0">
              <a:spcBef>
                <a:spcPts val="20"/>
              </a:spcBef>
              <a:buNone/>
            </a:pPr>
            <a:endParaRPr lang="en-GB" sz="2200">
              <a:latin typeface="Arial"/>
              <a:cs typeface="Arial"/>
            </a:endParaRPr>
          </a:p>
          <a:p>
            <a:pPr marL="0" indent="0">
              <a:buNone/>
            </a:pPr>
            <a:r>
              <a:rPr lang="en-GB" sz="2200" b="1">
                <a:latin typeface="Arial"/>
                <a:cs typeface="Arial"/>
              </a:rPr>
              <a:t>The exercise has three phases:</a:t>
            </a:r>
            <a:br>
              <a:rPr lang="en-GB" sz="2200">
                <a:latin typeface="Arial"/>
                <a:cs typeface="Arial"/>
              </a:rPr>
            </a:br>
            <a:r>
              <a:rPr lang="en-GB" sz="2200">
                <a:latin typeface="Arial"/>
                <a:cs typeface="Arial"/>
              </a:rPr>
              <a:t>1. Prepare (before the emergency)</a:t>
            </a:r>
            <a:br>
              <a:rPr lang="en-GB" sz="2200">
                <a:latin typeface="Arial"/>
                <a:cs typeface="Arial"/>
              </a:rPr>
            </a:br>
            <a:r>
              <a:rPr lang="en-GB" sz="2200">
                <a:latin typeface="Arial"/>
                <a:cs typeface="Arial"/>
              </a:rPr>
              <a:t>2. Respond (during the emergency)</a:t>
            </a:r>
            <a:br>
              <a:rPr lang="en-GB" sz="2200">
                <a:latin typeface="Arial"/>
                <a:cs typeface="Arial"/>
              </a:rPr>
            </a:br>
            <a:r>
              <a:rPr lang="en-GB" sz="2200">
                <a:latin typeface="Arial"/>
                <a:cs typeface="Arial"/>
              </a:rPr>
              <a:t>3. Recover (after the emergency)</a:t>
            </a:r>
          </a:p>
          <a:p>
            <a:pPr marL="0" indent="0">
              <a:buNone/>
            </a:pPr>
            <a:endParaRPr lang="en-GB" sz="2200">
              <a:latin typeface="Arial"/>
              <a:cs typeface="Arial"/>
            </a:endParaRPr>
          </a:p>
          <a:p>
            <a:pPr marL="0" indent="0">
              <a:spcBef>
                <a:spcPts val="20"/>
              </a:spcBef>
              <a:buNone/>
            </a:pPr>
            <a:r>
              <a:rPr lang="en-GB" sz="2200">
                <a:latin typeface="Arial"/>
                <a:cs typeface="Arial"/>
              </a:rPr>
              <a:t>In every phase you will receive:</a:t>
            </a:r>
            <a:endParaRPr lang="en-GB">
              <a:ea typeface="Calibri"/>
              <a:cs typeface="Calibri"/>
            </a:endParaRPr>
          </a:p>
          <a:p>
            <a:pPr marL="457200" indent="-457200">
              <a:buChar char="•"/>
            </a:pPr>
            <a:r>
              <a:rPr lang="en-GB" sz="2200">
                <a:latin typeface="Arial"/>
                <a:cs typeface="Arial"/>
              </a:rPr>
              <a:t>New information about the scenario</a:t>
            </a:r>
            <a:endParaRPr lang="en-GB">
              <a:latin typeface="Calibri"/>
              <a:ea typeface="Calibri"/>
              <a:cs typeface="Calibri"/>
            </a:endParaRPr>
          </a:p>
          <a:p>
            <a:pPr marL="457200" indent="-457200">
              <a:buChar char="•"/>
            </a:pPr>
            <a:r>
              <a:rPr lang="en-GB" sz="2200">
                <a:latin typeface="Arial"/>
                <a:cs typeface="Arial"/>
              </a:rPr>
              <a:t>Questions to discuss with your group</a:t>
            </a:r>
          </a:p>
          <a:p>
            <a:pPr marL="0" indent="0">
              <a:buNone/>
            </a:pPr>
            <a:r>
              <a:rPr lang="en-GB" sz="2200" b="1">
                <a:latin typeface="Arial"/>
                <a:cs typeface="Arial"/>
              </a:rPr>
              <a:t>After each phase:</a:t>
            </a:r>
            <a:r>
              <a:rPr lang="en-GB" sz="2200">
                <a:latin typeface="Arial"/>
                <a:cs typeface="Arial"/>
              </a:rPr>
              <a:t> Return to the main room to share key points</a:t>
            </a:r>
            <a:endParaRPr lang="en-GB"/>
          </a:p>
          <a:p>
            <a:pPr marL="0" indent="0">
              <a:spcBef>
                <a:spcPts val="20"/>
              </a:spcBef>
              <a:buNone/>
            </a:pPr>
            <a:endParaRPr lang="en-GB" sz="2200">
              <a:latin typeface="Arial"/>
              <a:cs typeface="Arial"/>
            </a:endParaRPr>
          </a:p>
          <a:p>
            <a:pPr marL="342900" indent="-342900">
              <a:buFont typeface="Arial,Sans-Serif"/>
              <a:buChar char="•"/>
            </a:pPr>
            <a:endParaRPr lang="en-GB" sz="2200">
              <a:latin typeface="Arial"/>
              <a:ea typeface="Calibri"/>
              <a:cs typeface="Arial"/>
            </a:endParaRPr>
          </a:p>
          <a:p>
            <a:pPr marL="0" indent="0">
              <a:buNone/>
            </a:pPr>
            <a:endParaRPr lang="en-GB" sz="2200">
              <a:latin typeface="Arial"/>
              <a:ea typeface="Calibri"/>
              <a:cs typeface="Arial"/>
            </a:endParaRPr>
          </a:p>
          <a:p>
            <a:pPr marL="380365" indent="-380365">
              <a:buNone/>
            </a:pPr>
            <a:endParaRPr lang="en-GB" sz="2200">
              <a:latin typeface="Arial"/>
              <a:ea typeface="Calibri"/>
              <a:cs typeface="Arial"/>
            </a:endParaRPr>
          </a:p>
        </p:txBody>
      </p:sp>
      <p:sp>
        <p:nvSpPr>
          <p:cNvPr id="4" name="TextBox 3">
            <a:extLst>
              <a:ext uri="{FF2B5EF4-FFF2-40B4-BE49-F238E27FC236}">
                <a16:creationId xmlns:a16="http://schemas.microsoft.com/office/drawing/2014/main" id="{F47BF9E0-995A-4710-DBAD-4FB065A949C1}"/>
              </a:ext>
            </a:extLst>
          </p:cNvPr>
          <p:cNvSpPr txBox="1"/>
          <p:nvPr/>
        </p:nvSpPr>
        <p:spPr>
          <a:xfrm>
            <a:off x="7095745" y="2505363"/>
            <a:ext cx="4761438" cy="2739211"/>
          </a:xfrm>
          <a:prstGeom prst="rect">
            <a:avLst/>
          </a:prstGeom>
          <a:ln>
            <a:prstDash val="dash"/>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n-GB" sz="2200">
                <a:latin typeface="Arial"/>
                <a:ea typeface="Segoe UI"/>
                <a:cs typeface="Segoe UI"/>
              </a:rPr>
              <a:t>​</a:t>
            </a:r>
          </a:p>
          <a:p>
            <a:pPr rtl="0"/>
            <a:r>
              <a:rPr lang="en-GB" sz="2200" b="1" baseline="0">
                <a:latin typeface="Arial"/>
                <a:ea typeface="Segoe UI"/>
                <a:cs typeface="Segoe UI"/>
              </a:rPr>
              <a:t>Practical </a:t>
            </a:r>
            <a:r>
              <a:rPr lang="en-GB" sz="2200" b="1" baseline="0">
                <a:latin typeface="Arial"/>
                <a:ea typeface="Segoe UI"/>
                <a:cs typeface="Segoe UI"/>
                <a:hlinkClick r:id="rId2"/>
              </a:rPr>
              <a:t>Notes:</a:t>
            </a:r>
            <a:r>
              <a:rPr lang="en-GB" sz="2200">
                <a:latin typeface="Arial"/>
                <a:ea typeface="Segoe UI"/>
                <a:cs typeface="Segoe UI"/>
                <a:hlinkClick r:id="rId2"/>
              </a:rPr>
              <a:t>​</a:t>
            </a:r>
          </a:p>
          <a:p>
            <a:endParaRPr lang="en-GB" sz="2200">
              <a:latin typeface="Arial"/>
              <a:ea typeface="Arial"/>
              <a:cs typeface="Segoe UI"/>
            </a:endParaRPr>
          </a:p>
          <a:p>
            <a:pPr marL="342900" indent="-342900">
              <a:buFont typeface="Arial,Sans-Serif"/>
              <a:buChar char="•"/>
            </a:pPr>
            <a:r>
              <a:rPr lang="en-GB" sz="2200" baseline="0">
                <a:latin typeface="Arial"/>
                <a:ea typeface="Arial"/>
                <a:cs typeface="Arial"/>
              </a:rPr>
              <a:t>Short break between </a:t>
            </a:r>
            <a:endParaRPr lang="en-GB" sz="2200">
              <a:latin typeface="Arial"/>
              <a:ea typeface="Arial"/>
              <a:cs typeface="Arial"/>
            </a:endParaRPr>
          </a:p>
          <a:p>
            <a:pPr lvl="0"/>
            <a:r>
              <a:rPr lang="en-GB" sz="2200" b="1" baseline="0">
                <a:latin typeface="Arial"/>
                <a:ea typeface="Arial"/>
                <a:cs typeface="Arial"/>
              </a:rPr>
              <a:t>Respond </a:t>
            </a:r>
            <a:r>
              <a:rPr lang="en-GB" sz="2200" baseline="0">
                <a:latin typeface="Arial"/>
                <a:ea typeface="Arial"/>
                <a:cs typeface="Arial"/>
              </a:rPr>
              <a:t>→ </a:t>
            </a:r>
            <a:r>
              <a:rPr lang="en-GB" sz="2200" b="1" baseline="0">
                <a:latin typeface="Arial"/>
                <a:ea typeface="Arial"/>
                <a:cs typeface="Arial"/>
              </a:rPr>
              <a:t>Recover</a:t>
            </a:r>
            <a:r>
              <a:rPr lang="en-GB" sz="2200" baseline="0">
                <a:latin typeface="Arial"/>
                <a:ea typeface="Arial"/>
                <a:cs typeface="Arial"/>
              </a:rPr>
              <a:t>.</a:t>
            </a:r>
            <a:r>
              <a:rPr lang="en-US" sz="2200">
                <a:latin typeface="Arial"/>
                <a:ea typeface="Arial"/>
                <a:cs typeface="Arial"/>
              </a:rPr>
              <a:t>​</a:t>
            </a:r>
            <a:endParaRPr lang="en-US">
              <a:ea typeface="Calibri"/>
              <a:cs typeface="Calibri"/>
            </a:endParaRPr>
          </a:p>
          <a:p>
            <a:endParaRPr lang="en-US" sz="2200">
              <a:latin typeface="Arial"/>
              <a:ea typeface="Arial"/>
              <a:cs typeface="Arial"/>
            </a:endParaRPr>
          </a:p>
          <a:p>
            <a:pPr marL="342900" lvl="0" indent="-342900" rtl="0">
              <a:buFont typeface="Arial,Sans-Serif"/>
              <a:buChar char="•"/>
            </a:pPr>
            <a:r>
              <a:rPr lang="en-GB" sz="2200" baseline="0">
                <a:latin typeface="Arial"/>
                <a:ea typeface="Arial"/>
                <a:cs typeface="Arial"/>
              </a:rPr>
              <a:t>Whole‑group debrief at the end.</a:t>
            </a:r>
          </a:p>
          <a:p>
            <a:pPr algn="ctr"/>
            <a:endParaRPr lang="en-US"/>
          </a:p>
        </p:txBody>
      </p:sp>
    </p:spTree>
    <p:extLst>
      <p:ext uri="{BB962C8B-B14F-4D97-AF65-F5344CB8AC3E}">
        <p14:creationId xmlns:p14="http://schemas.microsoft.com/office/powerpoint/2010/main" val="965462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8607B-8FA9-762E-CFFC-40859364CF80}"/>
            </a:ext>
          </a:extLst>
        </p:cNvPr>
        <p:cNvGrpSpPr/>
        <p:nvPr/>
      </p:nvGrpSpPr>
      <p:grpSpPr>
        <a:xfrm>
          <a:off x="0" y="0"/>
          <a:ext cx="0" cy="0"/>
          <a:chOff x="0" y="0"/>
          <a:chExt cx="0" cy="0"/>
        </a:xfrm>
      </p:grpSpPr>
      <p:sp>
        <p:nvSpPr>
          <p:cNvPr id="5" name="Content Placeholder 2">
            <a:extLst>
              <a:ext uri="{FF2B5EF4-FFF2-40B4-BE49-F238E27FC236}">
                <a16:creationId xmlns:a16="http://schemas.microsoft.com/office/drawing/2014/main" id="{54061B60-9285-77A0-02BD-BD3F3B297762}"/>
              </a:ext>
            </a:extLst>
          </p:cNvPr>
          <p:cNvSpPr txBox="1">
            <a:spLocks/>
          </p:cNvSpPr>
          <p:nvPr/>
        </p:nvSpPr>
        <p:spPr>
          <a:xfrm>
            <a:off x="623392" y="1543791"/>
            <a:ext cx="5334062" cy="4222009"/>
          </a:xfrm>
          <a:prstGeom prst="rect">
            <a:avLst/>
          </a:prstGeom>
        </p:spPr>
        <p:style>
          <a:lnRef idx="2">
            <a:schemeClr val="dk1"/>
          </a:lnRef>
          <a:fillRef idx="1">
            <a:schemeClr val="lt1"/>
          </a:fillRef>
          <a:effectRef idx="0">
            <a:schemeClr val="dk1"/>
          </a:effectRef>
          <a:fontRef idx="minor">
            <a:schemeClr val="dk1"/>
          </a:fontRef>
        </p:style>
        <p:txBody>
          <a:bodyPr lIns="91440" tIns="45720" rIns="91440" bIns="45720" anchor="t"/>
          <a:lstStyle>
            <a:lvl1pPr marL="380981" indent="-380981" algn="l" defTabSz="1219110" rtl="0" eaLnBrk="1" latinLnBrk="0" hangingPunct="1">
              <a:spcBef>
                <a:spcPct val="20000"/>
              </a:spcBef>
              <a:buClr>
                <a:srgbClr val="EE2A24"/>
              </a:buClr>
              <a:buFont typeface="Arial" panose="020B0604020202020204" pitchFamily="34" charset="0"/>
              <a:buChar char="­"/>
              <a:defRPr sz="2400"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9pPr>
          </a:lstStyle>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How to Approach the Scenario</a:t>
            </a: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endParaRPr kumimoji="0" lang="en-US" sz="2400" b="1" i="0" u="none" strike="noStrike" kern="1200" cap="none" spc="0" normalizeH="0" baseline="0" noProof="0">
              <a:ln>
                <a:noFill/>
              </a:ln>
              <a:solidFill>
                <a:srgbClr val="000000"/>
              </a:solidFill>
              <a:effectLst/>
              <a:uLnTx/>
              <a:uFillTx/>
              <a:latin typeface="Calibri"/>
              <a:ea typeface="+mn-ea"/>
              <a:cs typeface="+mn-cs"/>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Emergencies change quickly; information may be incomplete.</a:t>
            </a:r>
            <a:endParaRPr kumimoji="0" lang="en-US"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Discuss what actions your organisation or group could realistically take.</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You are not acting as emergency frontline responders.</a:t>
            </a: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1219110" rtl="0" eaLnBrk="1" fontAlgn="auto" latinLnBrk="0" hangingPunct="1">
              <a:lnSpc>
                <a:spcPct val="100000"/>
              </a:lnSpc>
              <a:spcBef>
                <a:spcPts val="20"/>
              </a:spcBef>
              <a:spcAft>
                <a:spcPts val="0"/>
              </a:spcAft>
              <a:buClr>
                <a:srgbClr val="EE2A24"/>
              </a:buClr>
              <a:buSzTx/>
              <a:buFont typeface="Arial" panose="020B0604020202020204" pitchFamily="34" charset="0"/>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457200" marR="0" lvl="0" indent="-4572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p:txBody>
      </p:sp>
      <p:sp>
        <p:nvSpPr>
          <p:cNvPr id="8" name="Content Placeholder 2">
            <a:extLst>
              <a:ext uri="{FF2B5EF4-FFF2-40B4-BE49-F238E27FC236}">
                <a16:creationId xmlns:a16="http://schemas.microsoft.com/office/drawing/2014/main" id="{693F34DA-C578-C773-FEF4-CB3042BE8F58}"/>
              </a:ext>
            </a:extLst>
          </p:cNvPr>
          <p:cNvSpPr txBox="1">
            <a:spLocks/>
          </p:cNvSpPr>
          <p:nvPr/>
        </p:nvSpPr>
        <p:spPr>
          <a:xfrm>
            <a:off x="6234548" y="1543791"/>
            <a:ext cx="5726609" cy="4222009"/>
          </a:xfrm>
          <a:prstGeom prst="rect">
            <a:avLst/>
          </a:prstGeom>
        </p:spPr>
        <p:style>
          <a:lnRef idx="2">
            <a:schemeClr val="dk1"/>
          </a:lnRef>
          <a:fillRef idx="1">
            <a:schemeClr val="lt1"/>
          </a:fillRef>
          <a:effectRef idx="0">
            <a:schemeClr val="dk1"/>
          </a:effectRef>
          <a:fontRef idx="minor">
            <a:schemeClr val="dk1"/>
          </a:fontRef>
        </p:style>
        <p:txBody>
          <a:bodyPr lIns="91440" tIns="45720" rIns="91440" bIns="45720" anchor="t"/>
          <a:lstStyle>
            <a:lvl1pPr marL="380981" indent="-380981" algn="l" defTabSz="1219110" rtl="0" eaLnBrk="1" latinLnBrk="0" hangingPunct="1">
              <a:spcBef>
                <a:spcPct val="20000"/>
              </a:spcBef>
              <a:buClr>
                <a:srgbClr val="EE2A24"/>
              </a:buClr>
              <a:buFont typeface="Arial" panose="020B0604020202020204" pitchFamily="34" charset="0"/>
              <a:buChar char="­"/>
              <a:defRPr sz="2400"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9pPr>
          </a:lstStyle>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Focus on voluntary and community  roles:</a:t>
            </a: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endParaRPr kumimoji="0" lang="en-GB" sz="2400" b="1"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What support you can offer</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Your limits and responsibilities</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The resources and skills you actually have</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0" i="1" u="none" strike="noStrike" kern="1200" cap="none" spc="0" normalizeH="0" baseline="0" noProof="0">
                <a:ln>
                  <a:noFill/>
                </a:ln>
                <a:solidFill>
                  <a:srgbClr val="000000"/>
                </a:solidFill>
                <a:effectLst/>
                <a:uLnTx/>
                <a:uFillTx/>
                <a:latin typeface="Arial"/>
                <a:ea typeface="+mn-ea"/>
                <a:cs typeface="Arial"/>
              </a:rPr>
              <a:t>Use only the information provided</a:t>
            </a:r>
            <a:endParaRPr kumimoji="0" lang="en-GB" sz="2400" b="0" i="1" u="none" strike="noStrike" kern="1200" cap="none" spc="0" normalizeH="0" baseline="0" noProof="0">
              <a:ln>
                <a:noFill/>
              </a:ln>
              <a:solidFill>
                <a:srgbClr val="000000"/>
              </a:solidFill>
              <a:effectLst/>
              <a:uLnTx/>
              <a:uFillTx/>
              <a:latin typeface="Calibri"/>
              <a:ea typeface="Calibri"/>
              <a:cs typeface="Calibri"/>
            </a:endParaRPr>
          </a:p>
          <a:p>
            <a:pPr marL="0" marR="0" lvl="0" indent="0" algn="l" defTabSz="1219110" rtl="0" eaLnBrk="1" fontAlgn="auto" latinLnBrk="0" hangingPunct="1">
              <a:lnSpc>
                <a:spcPct val="100000"/>
              </a:lnSpc>
              <a:spcBef>
                <a:spcPts val="20"/>
              </a:spcBef>
              <a:spcAft>
                <a:spcPts val="0"/>
              </a:spcAft>
              <a:buClr>
                <a:srgbClr val="EE2A24"/>
              </a:buClr>
              <a:buSzTx/>
              <a:buFont typeface="Arial" panose="020B0604020202020204" pitchFamily="34" charset="0"/>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457200" marR="0" lvl="0" indent="-4572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p:txBody>
      </p:sp>
      <p:sp>
        <p:nvSpPr>
          <p:cNvPr id="7" name="Rectangle 6">
            <a:extLst>
              <a:ext uri="{FF2B5EF4-FFF2-40B4-BE49-F238E27FC236}">
                <a16:creationId xmlns:a16="http://schemas.microsoft.com/office/drawing/2014/main" id="{96077C09-FC28-BE37-E100-BB2D34DB1288}"/>
              </a:ext>
            </a:extLst>
          </p:cNvPr>
          <p:cNvSpPr/>
          <p:nvPr/>
        </p:nvSpPr>
        <p:spPr>
          <a:xfrm rot="5340000">
            <a:off x="1570077" y="502814"/>
            <a:ext cx="144000" cy="1348130"/>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itle 1">
            <a:extLst>
              <a:ext uri="{FF2B5EF4-FFF2-40B4-BE49-F238E27FC236}">
                <a16:creationId xmlns:a16="http://schemas.microsoft.com/office/drawing/2014/main" id="{3B41C98B-5BCA-64BF-9FA8-AE1662717492}"/>
              </a:ext>
            </a:extLst>
          </p:cNvPr>
          <p:cNvSpPr>
            <a:spLocks noGrp="1"/>
          </p:cNvSpPr>
          <p:nvPr>
            <p:ph type="title"/>
          </p:nvPr>
        </p:nvSpPr>
        <p:spPr>
          <a:xfrm>
            <a:off x="850547" y="684569"/>
            <a:ext cx="7517718" cy="753567"/>
          </a:xfrm>
        </p:spPr>
        <p:txBody>
          <a:bodyPr/>
          <a:lstStyle/>
          <a:p>
            <a:pPr algn="l"/>
            <a:r>
              <a:rPr lang="en-GB" sz="3200"/>
              <a:t>Format and Directions</a:t>
            </a:r>
          </a:p>
        </p:txBody>
      </p:sp>
    </p:spTree>
    <p:extLst>
      <p:ext uri="{BB962C8B-B14F-4D97-AF65-F5344CB8AC3E}">
        <p14:creationId xmlns:p14="http://schemas.microsoft.com/office/powerpoint/2010/main" val="2954023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D59BD-B5B6-711E-5108-BC1263AED9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6C2D01-E3B7-A506-14DA-2EC70C513042}"/>
              </a:ext>
            </a:extLst>
          </p:cNvPr>
          <p:cNvSpPr/>
          <p:nvPr/>
        </p:nvSpPr>
        <p:spPr>
          <a:xfrm>
            <a:off x="15776" y="0"/>
            <a:ext cx="12176224" cy="68580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3200" b="0" i="0" u="none" strike="noStrike" kern="1200" cap="none" spc="0" normalizeH="0" baseline="0" noProof="0">
              <a:ln>
                <a:noFill/>
              </a:ln>
              <a:solidFill>
                <a:srgbClr val="000000"/>
              </a:solidFill>
              <a:effectLst/>
              <a:uLnTx/>
              <a:uFillTx/>
              <a:latin typeface="Calibri"/>
              <a:ea typeface="+mn-ea"/>
              <a:cs typeface="+mn-cs"/>
            </a:endParaRPr>
          </a:p>
        </p:txBody>
      </p:sp>
      <p:sp>
        <p:nvSpPr>
          <p:cNvPr id="5" name="TextBox 4">
            <a:extLst>
              <a:ext uri="{FF2B5EF4-FFF2-40B4-BE49-F238E27FC236}">
                <a16:creationId xmlns:a16="http://schemas.microsoft.com/office/drawing/2014/main" id="{6791D173-E8C5-357D-EE38-5F87ADFBFA03}"/>
              </a:ext>
            </a:extLst>
          </p:cNvPr>
          <p:cNvSpPr txBox="1"/>
          <p:nvPr/>
        </p:nvSpPr>
        <p:spPr>
          <a:xfrm>
            <a:off x="385005" y="2491838"/>
            <a:ext cx="11443686" cy="1569660"/>
          </a:xfrm>
          <a:prstGeom prst="rect">
            <a:avLst/>
          </a:prstGeom>
          <a:noFill/>
        </p:spPr>
        <p:txBody>
          <a:bodyPr wrap="square" lIns="91440" tIns="45720" rIns="91440" bIns="45720" rtlCol="0" anchor="t">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2700" marR="0" lvl="0" indent="-12700" algn="ctr" defTabSz="1219170" rtl="0" eaLnBrk="1" fontAlgn="auto" latinLnBrk="0" hangingPunct="1">
              <a:lnSpc>
                <a:spcPct val="100000"/>
              </a:lnSpc>
              <a:spcBef>
                <a:spcPts val="0"/>
              </a:spcBef>
              <a:spcAft>
                <a:spcPts val="0"/>
              </a:spcAft>
              <a:buClrTx/>
              <a:buSzTx/>
              <a:buFontTx/>
              <a:buNone/>
              <a:tabLst/>
              <a:defRPr/>
            </a:pPr>
            <a:r>
              <a:rPr kumimoji="0" lang="en-US" sz="9600" b="1" i="0" u="none" strike="noStrike" kern="1200" cap="none" spc="0" normalizeH="0" baseline="0" noProof="0">
                <a:ln>
                  <a:noFill/>
                </a:ln>
                <a:solidFill>
                  <a:srgbClr val="FFFFFF"/>
                </a:solidFill>
                <a:effectLst/>
                <a:uLnTx/>
                <a:uFillTx/>
                <a:latin typeface="Arial"/>
                <a:ea typeface="+mn-ea"/>
                <a:cs typeface="Arial"/>
              </a:rPr>
              <a:t>Begin Exercise</a:t>
            </a:r>
            <a:endParaRPr kumimoji="0" lang="en-US" sz="24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481188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7CE69C6055540BF33AAC1D469E4C0" ma:contentTypeVersion="18" ma:contentTypeDescription="Create a new document." ma:contentTypeScope="" ma:versionID="61495c4f0129cdd76bdcaeedd133f250">
  <xsd:schema xmlns:xsd="http://www.w3.org/2001/XMLSchema" xmlns:xs="http://www.w3.org/2001/XMLSchema" xmlns:p="http://schemas.microsoft.com/office/2006/metadata/properties" xmlns:ns2="f9e4a656-b0af-4ca1-bf72-60ff45f8c446" xmlns:ns3="22a2ec74-4f79-472f-aa64-650a5ccae538" targetNamespace="http://schemas.microsoft.com/office/2006/metadata/properties" ma:root="true" ma:fieldsID="348ce0f2e8cbe11cfa2734cf2400e600" ns2:_="" ns3:_="">
    <xsd:import namespace="f9e4a656-b0af-4ca1-bf72-60ff45f8c446"/>
    <xsd:import namespace="22a2ec74-4f79-472f-aa64-650a5ccae53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e4a656-b0af-4ca1-bf72-60ff45f8c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53eba54-30fc-4b07-addc-4b7d108a047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a2ec74-4f79-472f-aa64-650a5ccae53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5453fbb-4f07-4f45-af78-0ab700df0246}" ma:internalName="TaxCatchAll" ma:showField="CatchAllData" ma:web="22a2ec74-4f79-472f-aa64-650a5ccae5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9e4a656-b0af-4ca1-bf72-60ff45f8c446">
      <Terms xmlns="http://schemas.microsoft.com/office/infopath/2007/PartnerControls"/>
    </lcf76f155ced4ddcb4097134ff3c332f>
    <TaxCatchAll xmlns="22a2ec74-4f79-472f-aa64-650a5ccae538" xsi:nil="true"/>
  </documentManagement>
</p:properties>
</file>

<file path=customXml/itemProps1.xml><?xml version="1.0" encoding="utf-8"?>
<ds:datastoreItem xmlns:ds="http://schemas.openxmlformats.org/officeDocument/2006/customXml" ds:itemID="{357F1362-0E92-4194-9693-509CD7454E19}"/>
</file>

<file path=customXml/itemProps2.xml><?xml version="1.0" encoding="utf-8"?>
<ds:datastoreItem xmlns:ds="http://schemas.openxmlformats.org/officeDocument/2006/customXml" ds:itemID="{D9219D53-5D8A-44B8-B80F-F54090DAFAD7}"/>
</file>

<file path=customXml/itemProps3.xml><?xml version="1.0" encoding="utf-8"?>
<ds:datastoreItem xmlns:ds="http://schemas.openxmlformats.org/officeDocument/2006/customXml" ds:itemID="{B45C5109-694F-432E-ABEF-95FCD0AA4126}"/>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26</Slides>
  <Notes>16</Notes>
  <HiddenSlides>0</HiddenSlides>
  <ScaleCrop>false</ScaleCrop>
  <HeadingPairs>
    <vt:vector size="4" baseType="variant">
      <vt:variant>
        <vt:lpstr>Theme</vt:lpstr>
      </vt:variant>
      <vt:variant>
        <vt:i4>3</vt:i4>
      </vt:variant>
      <vt:variant>
        <vt:lpstr>Slide Titles</vt:lpstr>
      </vt:variant>
      <vt:variant>
        <vt:i4>26</vt:i4>
      </vt:variant>
    </vt:vector>
  </HeadingPairs>
  <TitlesOfParts>
    <vt:vector size="29" baseType="lpstr">
      <vt:lpstr>Office Theme</vt:lpstr>
      <vt:lpstr>1_Powerpoint template 16 to 9 ratio - most up to date</vt:lpstr>
      <vt:lpstr>4_Powerpoint template 16 to 9 ratio - most up to date</vt:lpstr>
      <vt:lpstr>PowerPoint Presentation</vt:lpstr>
      <vt:lpstr>PowerPoint Presentation</vt:lpstr>
      <vt:lpstr>Exercise Purpose</vt:lpstr>
      <vt:lpstr>Exercise Objectives</vt:lpstr>
      <vt:lpstr>Learning Outcomes</vt:lpstr>
      <vt:lpstr>Wellbeing and Participation</vt:lpstr>
      <vt:lpstr>Format and Directions</vt:lpstr>
      <vt:lpstr>Format and Directions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Arhyel Malgwi</dc:creator>
  <cp:revision>4</cp:revision>
  <dcterms:created xsi:type="dcterms:W3CDTF">2026-02-17T11:18:48Z</dcterms:created>
  <dcterms:modified xsi:type="dcterms:W3CDTF">2026-05-01T08:16:54Z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0x010100D897CE69C6055540BF33AAC1D469E4C0</vt:lpwstr>
  </property>
</Properties>
</file>