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288" r:id="rId6"/>
    <p:sldId id="280" r:id="rId7"/>
    <p:sldId id="338" r:id="rId8"/>
    <p:sldId id="294" r:id="rId9"/>
    <p:sldId id="279" r:id="rId10"/>
    <p:sldId id="290" r:id="rId11"/>
    <p:sldId id="273" r:id="rId12"/>
    <p:sldId id="277" r:id="rId13"/>
    <p:sldId id="339" r:id="rId14"/>
    <p:sldId id="340" r:id="rId15"/>
    <p:sldId id="341" r:id="rId16"/>
    <p:sldId id="278" r:id="rId17"/>
    <p:sldId id="263" r:id="rId18"/>
    <p:sldId id="343" r:id="rId19"/>
    <p:sldId id="344" r:id="rId20"/>
    <p:sldId id="342" r:id="rId21"/>
    <p:sldId id="287" r:id="rId22"/>
    <p:sldId id="283" r:id="rId23"/>
    <p:sldId id="284" r:id="rId24"/>
    <p:sldId id="285" r:id="rId25"/>
    <p:sldId id="286" r:id="rId26"/>
    <p:sldId id="282" r:id="rId27"/>
    <p:sldId id="281" r:id="rId28"/>
    <p:sldId id="291" r:id="rId29"/>
    <p:sldId id="293" r:id="rId30"/>
    <p:sldId id="292" r:id="rId31"/>
    <p:sldId id="345" r:id="rId3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60C46C-7001-2363-37F8-8C03B3E68029}" name="Bex Gilbert" initials="BG" userId="S::bexgilbert@redcross.org.uk::dd8289b7-5e5d-4c4c-9a7b-3057a21654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B529"/>
    <a:srgbClr val="3D297F"/>
    <a:srgbClr val="E8540F"/>
    <a:srgbClr val="0082C2"/>
    <a:srgbClr val="0B2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E73A0-C679-4096-B5AC-94AA3C7E6C85}" v="36" dt="2025-11-12T17:00:42.2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97" autoAdjust="0"/>
  </p:normalViewPr>
  <p:slideViewPr>
    <p:cSldViewPr snapToGrid="0">
      <p:cViewPr varScale="1">
        <p:scale>
          <a:sx n="50" d="100"/>
          <a:sy n="50" d="100"/>
        </p:scale>
        <p:origin x="2874" y="60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5:27:47.858"/>
    </inkml:context>
    <inkml:brush xml:id="br0">
      <inkml:brushProperty name="width" value="0.2" units="cm"/>
      <inkml:brushProperty name="height" value="0.2" units="cm"/>
      <inkml:brushProperty name="color" value="#66CC00"/>
    </inkml:brush>
  </inkml:definitions>
  <inkml:trace contextRef="#ctx0" brushRef="#br0">0 10846 24558,'18732'-10846'0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D081B24-9975-42B6-8E36-A1A78F8EA4E8}" type="datetimeFigureOut">
              <a:rPr lang="en-GB" smtClean="0"/>
              <a:t>20/02/2026</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F97BE25-F45A-4B52-88ED-DFE60E2875A2}" type="slidenum">
              <a:rPr lang="en-GB" smtClean="0"/>
              <a:t>‹#›</a:t>
            </a:fld>
            <a:endParaRPr lang="en-GB"/>
          </a:p>
        </p:txBody>
      </p:sp>
    </p:spTree>
    <p:extLst>
      <p:ext uri="{BB962C8B-B14F-4D97-AF65-F5344CB8AC3E}">
        <p14:creationId xmlns:p14="http://schemas.microsoft.com/office/powerpoint/2010/main" val="142210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training is designed to give you all the tools you need to confidently run your own emergency preparedness or response exercise, either in-house or with your networks.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will focus on the essentials of running an exercise, the planning, preparation, scenario design and debrief.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Attendees should leave with the ability to design, coordinate and facilitate your own scenario exercise.</a:t>
            </a:r>
            <a:br>
              <a:rPr lang="en-GB" dirty="0"/>
            </a:br>
            <a:br>
              <a:rPr lang="en-GB" dirty="0"/>
            </a:br>
            <a:r>
              <a:rPr lang="en-GB" dirty="0"/>
              <a:t>So if you’re brand new to exercising – think about how you might bring your own risk assessments to life through exercising</a:t>
            </a:r>
          </a:p>
          <a:p>
            <a:endParaRPr lang="en-GB" dirty="0"/>
          </a:p>
          <a:p>
            <a:r>
              <a:rPr lang="en-GB" dirty="0"/>
              <a:t>IF you’re very familiar with a particular way of exercising, think about how you can exercise differently, with different people to strengthen understanding</a:t>
            </a:r>
          </a:p>
          <a:p>
            <a:endParaRPr lang="en-GB" dirty="0"/>
          </a:p>
          <a:p>
            <a:r>
              <a:rPr lang="en-GB" dirty="0"/>
              <a:t>Benefits of exercising – Learning, stress testing, collaboration, identify gaps, understand capabilities </a:t>
            </a:r>
          </a:p>
          <a:p>
            <a:endParaRPr lang="en-GB" dirty="0"/>
          </a:p>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2</a:t>
            </a:fld>
            <a:endParaRPr lang="en-GB"/>
          </a:p>
        </p:txBody>
      </p:sp>
    </p:spTree>
    <p:extLst>
      <p:ext uri="{BB962C8B-B14F-4D97-AF65-F5344CB8AC3E}">
        <p14:creationId xmlns:p14="http://schemas.microsoft.com/office/powerpoint/2010/main" val="145033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14</a:t>
            </a:fld>
            <a:endParaRPr lang="en-GB"/>
          </a:p>
        </p:txBody>
      </p:sp>
    </p:spTree>
    <p:extLst>
      <p:ext uri="{BB962C8B-B14F-4D97-AF65-F5344CB8AC3E}">
        <p14:creationId xmlns:p14="http://schemas.microsoft.com/office/powerpoint/2010/main" val="147344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4196-9F3F-F559-72DF-22EF1C577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66EB2-3719-7ED1-11BD-F83059DBB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05FD4-966C-1FC3-0534-DA9ACF403E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37F7D7-1D47-1806-B4BE-F454E7CA86F0}"/>
              </a:ext>
            </a:extLst>
          </p:cNvPr>
          <p:cNvSpPr>
            <a:spLocks noGrp="1"/>
          </p:cNvSpPr>
          <p:nvPr>
            <p:ph type="sldNum" sz="quarter" idx="5"/>
          </p:nvPr>
        </p:nvSpPr>
        <p:spPr/>
        <p:txBody>
          <a:bodyPr/>
          <a:lstStyle/>
          <a:p>
            <a:fld id="{AF97BE25-F45A-4B52-88ED-DFE60E2875A2}" type="slidenum">
              <a:rPr lang="en-GB" smtClean="0"/>
              <a:t>15</a:t>
            </a:fld>
            <a:endParaRPr lang="en-GB"/>
          </a:p>
        </p:txBody>
      </p:sp>
    </p:spTree>
    <p:extLst>
      <p:ext uri="{BB962C8B-B14F-4D97-AF65-F5344CB8AC3E}">
        <p14:creationId xmlns:p14="http://schemas.microsoft.com/office/powerpoint/2010/main" val="184398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AD8CC-96DE-A27C-4C16-450024E5A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76C58-5AEB-6CF1-EF9E-54DCA8AEF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37847-7227-23BF-1F3F-8C3D4CE033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BCFCC4-6F51-6DD5-8B42-6D41302EA251}"/>
              </a:ext>
            </a:extLst>
          </p:cNvPr>
          <p:cNvSpPr>
            <a:spLocks noGrp="1"/>
          </p:cNvSpPr>
          <p:nvPr>
            <p:ph type="sldNum" sz="quarter" idx="5"/>
          </p:nvPr>
        </p:nvSpPr>
        <p:spPr/>
        <p:txBody>
          <a:bodyPr/>
          <a:lstStyle/>
          <a:p>
            <a:fld id="{AF97BE25-F45A-4B52-88ED-DFE60E2875A2}" type="slidenum">
              <a:rPr lang="en-GB" smtClean="0"/>
              <a:t>16</a:t>
            </a:fld>
            <a:endParaRPr lang="en-GB"/>
          </a:p>
        </p:txBody>
      </p:sp>
    </p:spTree>
    <p:extLst>
      <p:ext uri="{BB962C8B-B14F-4D97-AF65-F5344CB8AC3E}">
        <p14:creationId xmlns:p14="http://schemas.microsoft.com/office/powerpoint/2010/main" val="389486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a:extLst>
            <a:ext uri="{FF2B5EF4-FFF2-40B4-BE49-F238E27FC236}">
              <a16:creationId xmlns:a16="http://schemas.microsoft.com/office/drawing/2014/main" id="{DB39BF35-12E2-A3A3-2CA7-4FA801C3969A}"/>
            </a:ext>
          </a:extLst>
        </p:cNvPr>
        <p:cNvGrpSpPr/>
        <p:nvPr/>
      </p:nvGrpSpPr>
      <p:grpSpPr>
        <a:xfrm>
          <a:off x="0" y="0"/>
          <a:ext cx="0" cy="0"/>
          <a:chOff x="0" y="0"/>
          <a:chExt cx="0" cy="0"/>
        </a:xfrm>
      </p:grpSpPr>
      <p:sp>
        <p:nvSpPr>
          <p:cNvPr id="661" name="Google Shape;661;g2cd35932cc1_0_1107:notes">
            <a:extLst>
              <a:ext uri="{FF2B5EF4-FFF2-40B4-BE49-F238E27FC236}">
                <a16:creationId xmlns:a16="http://schemas.microsoft.com/office/drawing/2014/main" id="{A64E37B9-64A2-5D31-6503-00C01AE995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g2cd35932cc1_0_1107:notes">
            <a:extLst>
              <a:ext uri="{FF2B5EF4-FFF2-40B4-BE49-F238E27FC236}">
                <a16:creationId xmlns:a16="http://schemas.microsoft.com/office/drawing/2014/main" id="{111FAEB8-6B1B-D9B3-44FB-6B6DCC453E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943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a:extLst>
            <a:ext uri="{FF2B5EF4-FFF2-40B4-BE49-F238E27FC236}">
              <a16:creationId xmlns:a16="http://schemas.microsoft.com/office/drawing/2014/main" id="{E441F0C8-C561-4B03-0461-72106C982451}"/>
            </a:ext>
          </a:extLst>
        </p:cNvPr>
        <p:cNvGrpSpPr/>
        <p:nvPr/>
      </p:nvGrpSpPr>
      <p:grpSpPr>
        <a:xfrm>
          <a:off x="0" y="0"/>
          <a:ext cx="0" cy="0"/>
          <a:chOff x="0" y="0"/>
          <a:chExt cx="0" cy="0"/>
        </a:xfrm>
      </p:grpSpPr>
      <p:sp>
        <p:nvSpPr>
          <p:cNvPr id="611" name="Google Shape;611;g2cd35932cc1_0_823:notes">
            <a:extLst>
              <a:ext uri="{FF2B5EF4-FFF2-40B4-BE49-F238E27FC236}">
                <a16:creationId xmlns:a16="http://schemas.microsoft.com/office/drawing/2014/main" id="{2DAA48D5-A5B5-F672-73DC-B18D8255A9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2cd35932cc1_0_823:notes">
            <a:extLst>
              <a:ext uri="{FF2B5EF4-FFF2-40B4-BE49-F238E27FC236}">
                <a16:creationId xmlns:a16="http://schemas.microsoft.com/office/drawing/2014/main" id="{43FE8C33-6479-40FB-23F1-882F0E97E5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313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28</a:t>
            </a:fld>
            <a:endParaRPr lang="en-GB"/>
          </a:p>
        </p:txBody>
      </p:sp>
    </p:spTree>
    <p:extLst>
      <p:ext uri="{BB962C8B-B14F-4D97-AF65-F5344CB8AC3E}">
        <p14:creationId xmlns:p14="http://schemas.microsoft.com/office/powerpoint/2010/main" val="257803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3</a:t>
            </a:fld>
            <a:endParaRPr lang="en-GB"/>
          </a:p>
        </p:txBody>
      </p:sp>
    </p:spTree>
    <p:extLst>
      <p:ext uri="{BB962C8B-B14F-4D97-AF65-F5344CB8AC3E}">
        <p14:creationId xmlns:p14="http://schemas.microsoft.com/office/powerpoint/2010/main" val="411886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GB" sz="1200" dirty="0">
                <a:latin typeface="Century Gothic Pro"/>
                <a:cs typeface="Century Gothic Pro"/>
              </a:rPr>
              <a:t>As organisations, a partnership, and a society we are facing more frequent and compounding risks and emergencies, with the importance of personal resilience growing. As the number of emergencies goes up, the capacity of traditional response – Cat 1, Cat 2 responders, the Local Resilience Forums around them – is stretched, creating a resilience gap. </a:t>
            </a:r>
          </a:p>
          <a:p>
            <a:pPr marL="12700">
              <a:lnSpc>
                <a:spcPct val="100000"/>
              </a:lnSpc>
              <a:spcBef>
                <a:spcPts val="100"/>
              </a:spcBef>
            </a:pPr>
            <a:endParaRPr lang="en-GB" sz="1200" dirty="0">
              <a:latin typeface="Century Gothic Pro"/>
              <a:cs typeface="Century Gothic Pro"/>
            </a:endParaRPr>
          </a:p>
          <a:p>
            <a:pPr marL="12700">
              <a:lnSpc>
                <a:spcPct val="100000"/>
              </a:lnSpc>
              <a:spcBef>
                <a:spcPts val="100"/>
              </a:spcBef>
            </a:pPr>
            <a:r>
              <a:rPr lang="en-GB" sz="1200" dirty="0">
                <a:latin typeface="Century Gothic Pro"/>
                <a:cs typeface="Century Gothic Pro"/>
              </a:rPr>
              <a:t>What we mean by the resilience gap is that as more people are impacted by systemic and traditional emergencies, resources are stretched, there is a gap in who can be helped, or help themselves</a:t>
            </a:r>
          </a:p>
          <a:p>
            <a:pPr marL="12700">
              <a:lnSpc>
                <a:spcPct val="100000"/>
              </a:lnSpc>
              <a:spcBef>
                <a:spcPts val="100"/>
              </a:spcBef>
            </a:pPr>
            <a:endParaRPr lang="en-GB" sz="1200" dirty="0">
              <a:latin typeface="Century Gothic Pro"/>
              <a:cs typeface="Century Gothic Pro"/>
            </a:endParaRPr>
          </a:p>
          <a:p>
            <a:pPr marL="12700">
              <a:lnSpc>
                <a:spcPct val="100000"/>
              </a:lnSpc>
              <a:spcBef>
                <a:spcPts val="100"/>
              </a:spcBef>
            </a:pPr>
            <a:r>
              <a:rPr lang="en-GB" sz="1200" dirty="0">
                <a:latin typeface="Century Gothic Pro"/>
                <a:cs typeface="Century Gothic Pro"/>
              </a:rPr>
              <a:t>Exercising is a known way of strengthening resilience - by testing our preparedness, our responses, or business continuity plans, for how we would respond, and be more resilient, should an emergency impact us. </a:t>
            </a:r>
          </a:p>
          <a:p>
            <a:pPr marL="12700">
              <a:lnSpc>
                <a:spcPct val="100000"/>
              </a:lnSpc>
              <a:spcBef>
                <a:spcPts val="100"/>
              </a:spcBef>
            </a:pPr>
            <a:endParaRPr lang="en-GB" sz="1200" dirty="0">
              <a:latin typeface="Century Gothic Pro"/>
              <a:cs typeface="Century Gothic Pro"/>
            </a:endParaRPr>
          </a:p>
          <a:p>
            <a:pPr marL="12700">
              <a:lnSpc>
                <a:spcPct val="100000"/>
              </a:lnSpc>
              <a:spcBef>
                <a:spcPts val="100"/>
              </a:spcBef>
            </a:pPr>
            <a:r>
              <a:rPr lang="en-GB" sz="1200" dirty="0">
                <a:latin typeface="Century Gothic Pro"/>
                <a:cs typeface="Century Gothic Pro"/>
              </a:rPr>
              <a:t>We can proactively prepare, identify gaps and build capacity and capability by investing time and thought now.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br>
              <a:rPr lang="en-GB" b="1" dirty="0"/>
            </a:br>
            <a:endParaRPr lang="en-GB" b="1"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19EE91E-A2FE-4AAE-8AC0-36F015DDA7D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134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5</a:t>
            </a:fld>
            <a:endParaRPr lang="en-GB"/>
          </a:p>
        </p:txBody>
      </p:sp>
    </p:spTree>
    <p:extLst>
      <p:ext uri="{BB962C8B-B14F-4D97-AF65-F5344CB8AC3E}">
        <p14:creationId xmlns:p14="http://schemas.microsoft.com/office/powerpoint/2010/main" val="298710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know exercising happens, both locally and nationally, there are tools like ‘Exercise in a box’, National Exercises like the very recent Ex. Pegasus which wrapped up earlier this month. The resources we’ve developed are another way, not the way. Emergency response work is owned and held by Local Resilience Forums around the country, so whatever we do to practice and exercise outside that must acknowledge and tap into those formal structures. </a:t>
            </a:r>
          </a:p>
          <a:p>
            <a:endParaRPr lang="en-GB" dirty="0"/>
          </a:p>
          <a:p>
            <a:r>
              <a:rPr lang="en-GB" dirty="0"/>
              <a:t>The resources shared are designed to be used by anyone across the partnership and raise awareness of exercising beyond those formal structures, to widen the network of organisations thinking about what they would do should something awful happen. </a:t>
            </a:r>
          </a:p>
          <a:p>
            <a:endParaRPr lang="en-GB" dirty="0"/>
          </a:p>
          <a:p>
            <a:r>
              <a:rPr lang="en-GB" dirty="0"/>
              <a:t>Whilst we are providing a resource, we are encouraging it to be tailored, used flexibly, and promote the principles behind it – to consider how you exercise, where there might be a different approach to explore from a different context, rights based over risk based, looking at the range of people or groups involved, and the different challenges faced in emergencies. </a:t>
            </a:r>
          </a:p>
          <a:p>
            <a:endParaRPr lang="en-GB" dirty="0"/>
          </a:p>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6</a:t>
            </a:fld>
            <a:endParaRPr lang="en-GB"/>
          </a:p>
        </p:txBody>
      </p:sp>
    </p:spTree>
    <p:extLst>
      <p:ext uri="{BB962C8B-B14F-4D97-AF65-F5344CB8AC3E}">
        <p14:creationId xmlns:p14="http://schemas.microsoft.com/office/powerpoint/2010/main" val="331290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cd35932cc1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2cd35932cc1_0_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dirty="0"/>
              <a:t>We as an EP Team regularly practice Internal exercising (EP Team – once a quarter) – thinking about what are actions and activity would be in the event of different emergencies. We’ve also seen collaborative exercising (British Red Cross, </a:t>
            </a:r>
            <a:r>
              <a:rPr lang="en-GB" dirty="0" err="1"/>
              <a:t>RE:Act</a:t>
            </a:r>
            <a:r>
              <a:rPr lang="en-GB" dirty="0"/>
              <a:t>, First Aid Nursing Yeomanry) and Geographic Exercising (GMCA, BRC, Islamic Relief, Didsbury Mosque and many more) coming together to test their responses, understand each other better, build the knowledge of capabilities, review response plans and how they’d work alongside each other in a safe environment.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Plan:</a:t>
            </a:r>
          </a:p>
          <a:p>
            <a:endParaRPr lang="en-GB" b="1" dirty="0"/>
          </a:p>
          <a:p>
            <a:r>
              <a:rPr lang="en-GB" b="1" dirty="0"/>
              <a:t>Is it a specific incident or a way of responding you want to test?</a:t>
            </a:r>
          </a:p>
          <a:p>
            <a:r>
              <a:rPr lang="en-GB" b="1" dirty="0"/>
              <a:t>What typical impacts of an emergency do you want to test?</a:t>
            </a:r>
          </a:p>
          <a:p>
            <a:r>
              <a:rPr lang="en-GB" b="1" dirty="0"/>
              <a:t>Who is best suited to the different roles? (more on this later)</a:t>
            </a:r>
          </a:p>
          <a:p>
            <a:r>
              <a:rPr lang="en-GB" b="1" dirty="0"/>
              <a:t>What are the necessary lead times to do it properly?</a:t>
            </a:r>
          </a:p>
          <a:p>
            <a:endParaRPr lang="en-GB" b="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9</a:t>
            </a:fld>
            <a:endParaRPr lang="en-GB"/>
          </a:p>
        </p:txBody>
      </p:sp>
    </p:spTree>
    <p:extLst>
      <p:ext uri="{BB962C8B-B14F-4D97-AF65-F5344CB8AC3E}">
        <p14:creationId xmlns:p14="http://schemas.microsoft.com/office/powerpoint/2010/main" val="152912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your objectives? What are you ideally trying to achieve from an exercise? </a:t>
            </a:r>
          </a:p>
          <a:p>
            <a:r>
              <a:rPr lang="en-GB" dirty="0"/>
              <a:t>What is the purpose of conducting it?</a:t>
            </a:r>
          </a:p>
          <a:p>
            <a:r>
              <a:rPr lang="en-GB" dirty="0"/>
              <a:t>What is the scope? Who needs to be involved, what are the boundaries? </a:t>
            </a:r>
          </a:p>
          <a:p>
            <a:r>
              <a:rPr lang="en-GB" dirty="0"/>
              <a:t>Who needs to be behind it? </a:t>
            </a:r>
          </a:p>
          <a:p>
            <a:r>
              <a:rPr lang="en-GB" dirty="0"/>
              <a:t>Whose voice would bring varying perspective?</a:t>
            </a:r>
          </a:p>
          <a:p>
            <a:r>
              <a:rPr lang="en-GB" dirty="0"/>
              <a:t>What is the best forum for your time and capacity? </a:t>
            </a:r>
          </a:p>
          <a:p>
            <a:endParaRPr lang="en-GB" dirty="0"/>
          </a:p>
        </p:txBody>
      </p:sp>
      <p:sp>
        <p:nvSpPr>
          <p:cNvPr id="4" name="Slide Number Placeholder 3"/>
          <p:cNvSpPr>
            <a:spLocks noGrp="1"/>
          </p:cNvSpPr>
          <p:nvPr>
            <p:ph type="sldNum" sz="quarter" idx="5"/>
          </p:nvPr>
        </p:nvSpPr>
        <p:spPr/>
        <p:txBody>
          <a:bodyPr/>
          <a:lstStyle/>
          <a:p>
            <a:fld id="{AF97BE25-F45A-4B52-88ED-DFE60E2875A2}" type="slidenum">
              <a:rPr lang="en-GB" smtClean="0"/>
              <a:t>10</a:t>
            </a:fld>
            <a:endParaRPr lang="en-GB"/>
          </a:p>
        </p:txBody>
      </p:sp>
    </p:spTree>
    <p:extLst>
      <p:ext uri="{BB962C8B-B14F-4D97-AF65-F5344CB8AC3E}">
        <p14:creationId xmlns:p14="http://schemas.microsoft.com/office/powerpoint/2010/main" val="90640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cd35932cc1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g2cd35932cc1_0_1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753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B2637"/>
          </a:solidFill>
        </p:spPr>
        <p:txBody>
          <a:bodyPr wrap="square" lIns="0" tIns="0" rIns="0" bIns="0" rtlCol="0"/>
          <a:lstStyle/>
          <a:p>
            <a:endParaRPr/>
          </a:p>
        </p:txBody>
      </p:sp>
      <p:sp>
        <p:nvSpPr>
          <p:cNvPr id="2" name="Holder 2"/>
          <p:cNvSpPr>
            <a:spLocks noGrp="1"/>
          </p:cNvSpPr>
          <p:nvPr>
            <p:ph type="ctrTitle"/>
          </p:nvPr>
        </p:nvSpPr>
        <p:spPr>
          <a:xfrm>
            <a:off x="1613471" y="2817248"/>
            <a:ext cx="4454525" cy="635000"/>
          </a:xfrm>
          <a:prstGeom prst="rect">
            <a:avLst/>
          </a:prstGeom>
        </p:spPr>
        <p:txBody>
          <a:bodyPr wrap="square" lIns="0" tIns="0" rIns="0" bIns="0">
            <a:spAutoFit/>
          </a:bodyPr>
          <a:lstStyle>
            <a:lvl1pPr>
              <a:defRPr sz="4000" b="1" i="0">
                <a:solidFill>
                  <a:srgbClr val="FAB529"/>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400" b="1" i="0">
                <a:solidFill>
                  <a:schemeClr val="tx1"/>
                </a:solidFill>
                <a:latin typeface="Century Gothic Pro"/>
                <a:cs typeface="Century Gothic Pro"/>
              </a:defRPr>
            </a:lvl1pPr>
          </a:lstStyle>
          <a:p>
            <a:pPr marL="12700">
              <a:lnSpc>
                <a:spcPct val="100000"/>
              </a:lnSpc>
              <a:spcBef>
                <a:spcPts val="80"/>
              </a:spcBef>
            </a:pPr>
            <a:r>
              <a:rPr spc="-25"/>
              <a:t>01</a:t>
            </a:r>
          </a:p>
        </p:txBody>
      </p:sp>
      <p:sp>
        <p:nvSpPr>
          <p:cNvPr id="5" name="Holder 5"/>
          <p:cNvSpPr>
            <a:spLocks noGrp="1"/>
          </p:cNvSpPr>
          <p:nvPr>
            <p:ph type="dt" sz="half" idx="6"/>
          </p:nvPr>
        </p:nvSpPr>
        <p:spPr/>
        <p:txBody>
          <a:bodyPr lIns="0" tIns="0" rIns="0" bIns="0"/>
          <a:lstStyle>
            <a:lvl1pPr>
              <a:defRPr sz="1400" b="0" i="0">
                <a:solidFill>
                  <a:schemeClr val="tx1"/>
                </a:solidFill>
                <a:latin typeface="Century Gothic Pro"/>
                <a:cs typeface="Century Gothic Pro"/>
              </a:defRPr>
            </a:lvl1pPr>
          </a:lstStyle>
          <a:p>
            <a:pPr marL="12700">
              <a:lnSpc>
                <a:spcPct val="100000"/>
              </a:lnSpc>
              <a:spcBef>
                <a:spcPts val="55"/>
              </a:spcBef>
            </a:pPr>
            <a:r>
              <a:rPr spc="-10"/>
              <a:t>vcsep.org.uk</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604378" y="6106309"/>
            <a:ext cx="2173348" cy="475456"/>
          </a:xfrm>
          <a:prstGeom prst="rect">
            <a:avLst/>
          </a:prstGeom>
        </p:spPr>
      </p:pic>
      <p:sp>
        <p:nvSpPr>
          <p:cNvPr id="2" name="Holder 2"/>
          <p:cNvSpPr>
            <a:spLocks noGrp="1"/>
          </p:cNvSpPr>
          <p:nvPr>
            <p:ph type="title"/>
          </p:nvPr>
        </p:nvSpPr>
        <p:spPr/>
        <p:txBody>
          <a:bodyPr lIns="0" tIns="0" rIns="0" bIns="0"/>
          <a:lstStyle>
            <a:lvl1pPr>
              <a:defRPr sz="4000" b="1" i="0">
                <a:solidFill>
                  <a:srgbClr val="FAB529"/>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400" b="1" i="0">
                <a:solidFill>
                  <a:schemeClr val="tx1"/>
                </a:solidFill>
                <a:latin typeface="Century Gothic Pro"/>
                <a:cs typeface="Century Gothic Pro"/>
              </a:defRPr>
            </a:lvl1pPr>
          </a:lstStyle>
          <a:p>
            <a:pPr marL="12700">
              <a:lnSpc>
                <a:spcPct val="100000"/>
              </a:lnSpc>
              <a:spcBef>
                <a:spcPts val="80"/>
              </a:spcBef>
            </a:pPr>
            <a:r>
              <a:rPr spc="-25"/>
              <a:t>01</a:t>
            </a:r>
          </a:p>
        </p:txBody>
      </p:sp>
      <p:sp>
        <p:nvSpPr>
          <p:cNvPr id="5" name="Holder 5"/>
          <p:cNvSpPr>
            <a:spLocks noGrp="1"/>
          </p:cNvSpPr>
          <p:nvPr>
            <p:ph type="dt" sz="half" idx="6"/>
          </p:nvPr>
        </p:nvSpPr>
        <p:spPr/>
        <p:txBody>
          <a:bodyPr lIns="0" tIns="0" rIns="0" bIns="0"/>
          <a:lstStyle>
            <a:lvl1pPr>
              <a:defRPr sz="1400" b="0" i="0">
                <a:solidFill>
                  <a:schemeClr val="tx1"/>
                </a:solidFill>
                <a:latin typeface="Century Gothic Pro"/>
                <a:cs typeface="Century Gothic Pro"/>
              </a:defRPr>
            </a:lvl1pPr>
          </a:lstStyle>
          <a:p>
            <a:pPr marL="12700">
              <a:lnSpc>
                <a:spcPct val="100000"/>
              </a:lnSpc>
              <a:spcBef>
                <a:spcPts val="55"/>
              </a:spcBef>
            </a:pPr>
            <a:r>
              <a:rPr spc="-10"/>
              <a:t>vcsep.org.uk</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0"/>
            <a:ext cx="12189460" cy="6856730"/>
          </a:xfrm>
          <a:custGeom>
            <a:avLst/>
            <a:gdLst/>
            <a:ahLst/>
            <a:cxnLst/>
            <a:rect l="l" t="t" r="r" b="b"/>
            <a:pathLst>
              <a:path w="12189460" h="6856730">
                <a:moveTo>
                  <a:pt x="12188952" y="0"/>
                </a:moveTo>
                <a:lnTo>
                  <a:pt x="0" y="0"/>
                </a:lnTo>
                <a:lnTo>
                  <a:pt x="0" y="6856285"/>
                </a:lnTo>
                <a:lnTo>
                  <a:pt x="12188952" y="6856285"/>
                </a:lnTo>
                <a:lnTo>
                  <a:pt x="12188952" y="0"/>
                </a:lnTo>
                <a:close/>
              </a:path>
            </a:pathLst>
          </a:custGeom>
          <a:solidFill>
            <a:srgbClr val="EDEDE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AB529"/>
                </a:solidFill>
                <a:latin typeface="Century Gothic"/>
                <a:cs typeface="Century Gothic"/>
              </a:defRPr>
            </a:lvl1pPr>
          </a:lstStyle>
          <a:p>
            <a:endParaRPr/>
          </a:p>
        </p:txBody>
      </p:sp>
      <p:sp>
        <p:nvSpPr>
          <p:cNvPr id="3" name="Holder 3"/>
          <p:cNvSpPr>
            <a:spLocks noGrp="1"/>
          </p:cNvSpPr>
          <p:nvPr>
            <p:ph sz="half" idx="2"/>
          </p:nvPr>
        </p:nvSpPr>
        <p:spPr>
          <a:xfrm>
            <a:off x="404875" y="1339391"/>
            <a:ext cx="4293235" cy="4277995"/>
          </a:xfrm>
          <a:prstGeom prst="rect">
            <a:avLst/>
          </a:prstGeom>
        </p:spPr>
        <p:txBody>
          <a:bodyPr wrap="square" lIns="0" tIns="0" rIns="0" bIns="0">
            <a:spAutoFit/>
          </a:bodyPr>
          <a:lstStyle>
            <a:lvl1pPr>
              <a:defRPr sz="1400" b="0" i="0">
                <a:solidFill>
                  <a:schemeClr val="tx1"/>
                </a:solidFill>
                <a:latin typeface="Century Gothic Pro"/>
                <a:cs typeface="Century Gothic Pro"/>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0">
                <a:solidFill>
                  <a:schemeClr val="tx1"/>
                </a:solidFill>
                <a:latin typeface="Century Gothic Pro"/>
                <a:cs typeface="Century Gothic Pro"/>
              </a:defRPr>
            </a:lvl1pPr>
          </a:lstStyle>
          <a:p>
            <a:pPr marL="12700">
              <a:lnSpc>
                <a:spcPct val="100000"/>
              </a:lnSpc>
              <a:spcBef>
                <a:spcPts val="80"/>
              </a:spcBef>
            </a:pPr>
            <a:r>
              <a:rPr spc="-25"/>
              <a:t>01</a:t>
            </a:r>
          </a:p>
        </p:txBody>
      </p:sp>
      <p:sp>
        <p:nvSpPr>
          <p:cNvPr id="6" name="Holder 6"/>
          <p:cNvSpPr>
            <a:spLocks noGrp="1"/>
          </p:cNvSpPr>
          <p:nvPr>
            <p:ph type="dt" sz="half" idx="6"/>
          </p:nvPr>
        </p:nvSpPr>
        <p:spPr/>
        <p:txBody>
          <a:bodyPr lIns="0" tIns="0" rIns="0" bIns="0"/>
          <a:lstStyle>
            <a:lvl1pPr>
              <a:defRPr sz="1400" b="0" i="0">
                <a:solidFill>
                  <a:schemeClr val="tx1"/>
                </a:solidFill>
                <a:latin typeface="Century Gothic Pro"/>
                <a:cs typeface="Century Gothic Pro"/>
              </a:defRPr>
            </a:lvl1pPr>
          </a:lstStyle>
          <a:p>
            <a:pPr marL="12700">
              <a:lnSpc>
                <a:spcPct val="100000"/>
              </a:lnSpc>
              <a:spcBef>
                <a:spcPts val="55"/>
              </a:spcBef>
            </a:pPr>
            <a:r>
              <a:rPr spc="-10"/>
              <a:t>vcsep.org.uk</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B263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AB529"/>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1400" b="1" i="0">
                <a:solidFill>
                  <a:schemeClr val="tx1"/>
                </a:solidFill>
                <a:latin typeface="Century Gothic Pro"/>
                <a:cs typeface="Century Gothic Pro"/>
              </a:defRPr>
            </a:lvl1pPr>
          </a:lstStyle>
          <a:p>
            <a:pPr marL="12700">
              <a:lnSpc>
                <a:spcPct val="100000"/>
              </a:lnSpc>
              <a:spcBef>
                <a:spcPts val="80"/>
              </a:spcBef>
            </a:pPr>
            <a:r>
              <a:rPr spc="-25"/>
              <a:t>01</a:t>
            </a:r>
          </a:p>
        </p:txBody>
      </p:sp>
      <p:sp>
        <p:nvSpPr>
          <p:cNvPr id="4" name="Holder 4"/>
          <p:cNvSpPr>
            <a:spLocks noGrp="1"/>
          </p:cNvSpPr>
          <p:nvPr>
            <p:ph type="dt" sz="half" idx="6"/>
          </p:nvPr>
        </p:nvSpPr>
        <p:spPr/>
        <p:txBody>
          <a:bodyPr lIns="0" tIns="0" rIns="0" bIns="0"/>
          <a:lstStyle>
            <a:lvl1pPr>
              <a:defRPr sz="1400" b="0" i="0">
                <a:solidFill>
                  <a:schemeClr val="tx1"/>
                </a:solidFill>
                <a:latin typeface="Century Gothic Pro"/>
                <a:cs typeface="Century Gothic Pro"/>
              </a:defRPr>
            </a:lvl1pPr>
          </a:lstStyle>
          <a:p>
            <a:pPr marL="12700">
              <a:lnSpc>
                <a:spcPct val="100000"/>
              </a:lnSpc>
              <a:spcBef>
                <a:spcPts val="55"/>
              </a:spcBef>
            </a:pPr>
            <a:r>
              <a:rPr spc="-10"/>
              <a:t>vcsep.org.uk</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1" i="0">
                <a:solidFill>
                  <a:schemeClr val="tx1"/>
                </a:solidFill>
                <a:latin typeface="Century Gothic Pro"/>
                <a:cs typeface="Century Gothic Pro"/>
              </a:defRPr>
            </a:lvl1pPr>
          </a:lstStyle>
          <a:p>
            <a:pPr marL="12700">
              <a:lnSpc>
                <a:spcPct val="100000"/>
              </a:lnSpc>
              <a:spcBef>
                <a:spcPts val="80"/>
              </a:spcBef>
            </a:pPr>
            <a:r>
              <a:rPr spc="-25"/>
              <a:t>01</a:t>
            </a:r>
          </a:p>
        </p:txBody>
      </p:sp>
      <p:sp>
        <p:nvSpPr>
          <p:cNvPr id="3" name="Holder 3"/>
          <p:cNvSpPr>
            <a:spLocks noGrp="1"/>
          </p:cNvSpPr>
          <p:nvPr>
            <p:ph type="dt" sz="half" idx="6"/>
          </p:nvPr>
        </p:nvSpPr>
        <p:spPr/>
        <p:txBody>
          <a:bodyPr lIns="0" tIns="0" rIns="0" bIns="0"/>
          <a:lstStyle>
            <a:lvl1pPr>
              <a:defRPr sz="1400" b="0" i="0">
                <a:solidFill>
                  <a:schemeClr val="tx1"/>
                </a:solidFill>
                <a:latin typeface="Century Gothic Pro"/>
                <a:cs typeface="Century Gothic Pro"/>
              </a:defRPr>
            </a:lvl1pPr>
          </a:lstStyle>
          <a:p>
            <a:pPr marL="12700">
              <a:lnSpc>
                <a:spcPct val="100000"/>
              </a:lnSpc>
              <a:spcBef>
                <a:spcPts val="55"/>
              </a:spcBef>
            </a:pPr>
            <a:r>
              <a:rPr spc="-10"/>
              <a:t>vcsep.org.uk</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5"/>
        <p:cNvGrpSpPr/>
        <p:nvPr/>
      </p:nvGrpSpPr>
      <p:grpSpPr>
        <a:xfrm>
          <a:off x="0" y="0"/>
          <a:ext cx="0" cy="0"/>
          <a:chOff x="0" y="0"/>
          <a:chExt cx="0" cy="0"/>
        </a:xfrm>
      </p:grpSpPr>
      <p:sp>
        <p:nvSpPr>
          <p:cNvPr id="136" name="Google Shape;136;g2cd35932cc1_0_39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FFB700"/>
              </a:buClr>
              <a:buSzPts val="4000"/>
              <a:buNone/>
              <a:defRPr>
                <a:solidFill>
                  <a:srgbClr val="FFB700"/>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7" name="Google Shape;137;g2cd35932cc1_0_39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507987" algn="l" rtl="0">
              <a:lnSpc>
                <a:spcPct val="115000"/>
              </a:lnSpc>
              <a:spcBef>
                <a:spcPts val="0"/>
              </a:spcBef>
              <a:spcAft>
                <a:spcPts val="0"/>
              </a:spcAft>
              <a:buClr>
                <a:schemeClr val="dk1"/>
              </a:buClr>
              <a:buSzPts val="2400"/>
              <a:buChar char="●"/>
              <a:defRPr>
                <a:solidFill>
                  <a:schemeClr val="dk1"/>
                </a:solidFill>
              </a:defRPr>
            </a:lvl1pPr>
            <a:lvl2pPr marL="1219170" lvl="1" indent="-474121" algn="l" rtl="0">
              <a:lnSpc>
                <a:spcPct val="115000"/>
              </a:lnSpc>
              <a:spcBef>
                <a:spcPts val="0"/>
              </a:spcBef>
              <a:spcAft>
                <a:spcPts val="0"/>
              </a:spcAft>
              <a:buClr>
                <a:schemeClr val="dk1"/>
              </a:buClr>
              <a:buSzPts val="2000"/>
              <a:buChar char="○"/>
              <a:defRPr>
                <a:solidFill>
                  <a:schemeClr val="dk1"/>
                </a:solidFill>
              </a:defRPr>
            </a:lvl2pPr>
            <a:lvl3pPr marL="1828754" lvl="2" indent="-457189" algn="l" rtl="0">
              <a:lnSpc>
                <a:spcPct val="115000"/>
              </a:lnSpc>
              <a:spcBef>
                <a:spcPts val="0"/>
              </a:spcBef>
              <a:spcAft>
                <a:spcPts val="0"/>
              </a:spcAft>
              <a:buClr>
                <a:schemeClr val="dk1"/>
              </a:buClr>
              <a:buSzPts val="1800"/>
              <a:buChar char="■"/>
              <a:defRPr>
                <a:solidFill>
                  <a:schemeClr val="dk1"/>
                </a:solidFill>
              </a:defRPr>
            </a:lvl3pPr>
            <a:lvl4pPr marL="2438339" lvl="3" indent="-440256" algn="l" rtl="0">
              <a:lnSpc>
                <a:spcPct val="115000"/>
              </a:lnSpc>
              <a:spcBef>
                <a:spcPts val="0"/>
              </a:spcBef>
              <a:spcAft>
                <a:spcPts val="0"/>
              </a:spcAft>
              <a:buClr>
                <a:schemeClr val="dk1"/>
              </a:buClr>
              <a:buSzPts val="1600"/>
              <a:buChar char="●"/>
              <a:defRPr>
                <a:solidFill>
                  <a:schemeClr val="dk1"/>
                </a:solidFill>
              </a:defRPr>
            </a:lvl4pPr>
            <a:lvl5pPr marL="3047924" lvl="4" indent="-423323" algn="l" rtl="0">
              <a:lnSpc>
                <a:spcPct val="115000"/>
              </a:lnSpc>
              <a:spcBef>
                <a:spcPts val="0"/>
              </a:spcBef>
              <a:spcAft>
                <a:spcPts val="0"/>
              </a:spcAft>
              <a:buClr>
                <a:schemeClr val="dk1"/>
              </a:buClr>
              <a:buSzPts val="1400"/>
              <a:buChar char="○"/>
              <a:defRPr>
                <a:solidFill>
                  <a:schemeClr val="dk1"/>
                </a:solidFill>
              </a:defRPr>
            </a:lvl5pPr>
            <a:lvl6pPr marL="3657509" lvl="5" indent="-423323" algn="l" rtl="0">
              <a:lnSpc>
                <a:spcPct val="115000"/>
              </a:lnSpc>
              <a:spcBef>
                <a:spcPts val="0"/>
              </a:spcBef>
              <a:spcAft>
                <a:spcPts val="0"/>
              </a:spcAft>
              <a:buClr>
                <a:schemeClr val="dk1"/>
              </a:buClr>
              <a:buSzPts val="1400"/>
              <a:buChar char="■"/>
              <a:defRPr>
                <a:solidFill>
                  <a:schemeClr val="dk1"/>
                </a:solidFill>
              </a:defRPr>
            </a:lvl6pPr>
            <a:lvl7pPr marL="4267093" lvl="6" indent="-423323" algn="l" rtl="0">
              <a:lnSpc>
                <a:spcPct val="115000"/>
              </a:lnSpc>
              <a:spcBef>
                <a:spcPts val="0"/>
              </a:spcBef>
              <a:spcAft>
                <a:spcPts val="0"/>
              </a:spcAft>
              <a:buClr>
                <a:schemeClr val="dk1"/>
              </a:buClr>
              <a:buSzPts val="1400"/>
              <a:buChar char="●"/>
              <a:defRPr>
                <a:solidFill>
                  <a:schemeClr val="dk1"/>
                </a:solidFill>
              </a:defRPr>
            </a:lvl7pPr>
            <a:lvl8pPr marL="4876678" lvl="7" indent="-423323" algn="l" rtl="0">
              <a:lnSpc>
                <a:spcPct val="115000"/>
              </a:lnSpc>
              <a:spcBef>
                <a:spcPts val="0"/>
              </a:spcBef>
              <a:spcAft>
                <a:spcPts val="0"/>
              </a:spcAft>
              <a:buClr>
                <a:schemeClr val="dk1"/>
              </a:buClr>
              <a:buSzPts val="1400"/>
              <a:buChar char="○"/>
              <a:defRPr>
                <a:solidFill>
                  <a:schemeClr val="dk1"/>
                </a:solidFill>
              </a:defRPr>
            </a:lvl8pPr>
            <a:lvl9pPr marL="5486263" lvl="8" indent="-423323" algn="l"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138" name="Google Shape;138;g2cd35932cc1_0_393"/>
          <p:cNvSpPr txBox="1">
            <a:spLocks noGrp="1"/>
          </p:cNvSpPr>
          <p:nvPr>
            <p:ph type="sldNum" idx="12"/>
          </p:nvPr>
        </p:nvSpPr>
        <p:spPr>
          <a:xfrm>
            <a:off x="11044811" y="6333189"/>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1067" b="1" i="0" u="none" strike="noStrike" cap="none">
                <a:solidFill>
                  <a:schemeClr val="dk2"/>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666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0B2638"/>
        </a:solidFill>
        <a:effectLst/>
      </p:bgPr>
    </p:bg>
    <p:spTree>
      <p:nvGrpSpPr>
        <p:cNvPr id="1" name="Shape 128"/>
        <p:cNvGrpSpPr/>
        <p:nvPr/>
      </p:nvGrpSpPr>
      <p:grpSpPr>
        <a:xfrm>
          <a:off x="0" y="0"/>
          <a:ext cx="0" cy="0"/>
          <a:chOff x="0" y="0"/>
          <a:chExt cx="0" cy="0"/>
        </a:xfrm>
      </p:grpSpPr>
      <p:sp>
        <p:nvSpPr>
          <p:cNvPr id="129" name="Google Shape;129;g2cd35932cc1_0_386"/>
          <p:cNvSpPr txBox="1">
            <a:spLocks noGrp="1"/>
          </p:cNvSpPr>
          <p:nvPr>
            <p:ph type="title"/>
          </p:nvPr>
        </p:nvSpPr>
        <p:spPr>
          <a:xfrm>
            <a:off x="415633" y="2867800"/>
            <a:ext cx="9964400" cy="1122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lt1"/>
              </a:buClr>
              <a:buSzPts val="4000"/>
              <a:buNone/>
              <a:defRPr>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130" name="Google Shape;130;g2cd35932cc1_0_386"/>
          <p:cNvSpPr txBox="1">
            <a:spLocks noGrp="1"/>
          </p:cNvSpPr>
          <p:nvPr>
            <p:ph type="sldNum" idx="12"/>
          </p:nvPr>
        </p:nvSpPr>
        <p:spPr>
          <a:xfrm>
            <a:off x="11044811" y="6323489"/>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1067" b="1" i="0" u="none" strike="noStrike" cap="none">
                <a:solidFill>
                  <a:schemeClr val="lt1"/>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pic>
        <p:nvPicPr>
          <p:cNvPr id="131" name="Google Shape;131;g2cd35932cc1_0_386"/>
          <p:cNvPicPr preferRelativeResize="0"/>
          <p:nvPr/>
        </p:nvPicPr>
        <p:blipFill rotWithShape="1">
          <a:blip r:embed="rId2">
            <a:alphaModFix/>
          </a:blip>
          <a:srcRect/>
          <a:stretch/>
        </p:blipFill>
        <p:spPr>
          <a:xfrm>
            <a:off x="10380034" y="1089817"/>
            <a:ext cx="1811967" cy="4678368"/>
          </a:xfrm>
          <a:prstGeom prst="rect">
            <a:avLst/>
          </a:prstGeom>
          <a:noFill/>
          <a:ln>
            <a:noFill/>
          </a:ln>
        </p:spPr>
      </p:pic>
      <p:pic>
        <p:nvPicPr>
          <p:cNvPr id="132" name="Google Shape;132;g2cd35932cc1_0_386"/>
          <p:cNvPicPr preferRelativeResize="0"/>
          <p:nvPr/>
        </p:nvPicPr>
        <p:blipFill rotWithShape="1">
          <a:blip r:embed="rId3">
            <a:alphaModFix/>
          </a:blip>
          <a:srcRect/>
          <a:stretch/>
        </p:blipFill>
        <p:spPr>
          <a:xfrm>
            <a:off x="10055734" y="93600"/>
            <a:ext cx="1998033" cy="440933"/>
          </a:xfrm>
          <a:prstGeom prst="rect">
            <a:avLst/>
          </a:prstGeom>
          <a:noFill/>
          <a:ln>
            <a:noFill/>
          </a:ln>
        </p:spPr>
      </p:pic>
      <p:sp>
        <p:nvSpPr>
          <p:cNvPr id="133" name="Google Shape;133;g2cd35932cc1_0_386"/>
          <p:cNvSpPr txBox="1"/>
          <p:nvPr/>
        </p:nvSpPr>
        <p:spPr>
          <a:xfrm>
            <a:off x="415600" y="6319100"/>
            <a:ext cx="4320000" cy="533600"/>
          </a:xfrm>
          <a:prstGeom prst="rect">
            <a:avLst/>
          </a:prstGeom>
          <a:noFill/>
          <a:ln>
            <a:noFill/>
          </a:ln>
        </p:spPr>
        <p:txBody>
          <a:bodyPr spcFirstLastPara="1" wrap="square" lIns="121900" tIns="121900" rIns="121900" bIns="121900" anchor="ctr" anchorCtr="0">
            <a:noAutofit/>
          </a:bodyPr>
          <a:lstStyle/>
          <a:p>
            <a:pPr marL="16933" marR="0" lvl="0" indent="0" algn="l" rtl="0">
              <a:lnSpc>
                <a:spcPct val="115000"/>
              </a:lnSpc>
              <a:spcBef>
                <a:spcPts val="133"/>
              </a:spcBef>
              <a:spcAft>
                <a:spcPts val="0"/>
              </a:spcAft>
              <a:buClr>
                <a:srgbClr val="000000"/>
              </a:buClr>
              <a:buSzPts val="800"/>
              <a:buFont typeface="Arial"/>
              <a:buNone/>
            </a:pPr>
            <a:r>
              <a:rPr lang="en-GB" sz="1067" b="1" i="0" u="none" strike="noStrike" cap="none">
                <a:solidFill>
                  <a:schemeClr val="lt1"/>
                </a:solidFill>
                <a:latin typeface="Century Gothic"/>
                <a:ea typeface="Century Gothic"/>
                <a:cs typeface="Century Gothic"/>
                <a:sym typeface="Century Gothic"/>
              </a:rPr>
              <a:t>vcsep.org.uk</a:t>
            </a:r>
            <a:endParaRPr sz="1067" b="1" i="0" u="none" strike="noStrike" cap="none">
              <a:solidFill>
                <a:schemeClr val="lt1"/>
              </a:solidFill>
              <a:latin typeface="Century Gothic"/>
              <a:ea typeface="Century Gothic"/>
              <a:cs typeface="Century Gothic"/>
              <a:sym typeface="Century Gothic"/>
            </a:endParaRPr>
          </a:p>
        </p:txBody>
      </p:sp>
      <p:sp>
        <p:nvSpPr>
          <p:cNvPr id="134" name="Google Shape;134;g2cd35932cc1_0_386"/>
          <p:cNvSpPr txBox="1">
            <a:spLocks noGrp="1"/>
          </p:cNvSpPr>
          <p:nvPr>
            <p:ph type="subTitle" idx="1"/>
          </p:nvPr>
        </p:nvSpPr>
        <p:spPr>
          <a:xfrm>
            <a:off x="468800" y="3990200"/>
            <a:ext cx="9640000" cy="9936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rgbClr val="E85411"/>
              </a:buClr>
              <a:buSzPts val="1800"/>
              <a:buNone/>
              <a:defRPr sz="2400">
                <a:solidFill>
                  <a:srgbClr val="E85411"/>
                </a:solidFill>
              </a:defRPr>
            </a:lvl1pPr>
            <a:lvl2pPr lvl="1" algn="l" rtl="0">
              <a:lnSpc>
                <a:spcPct val="115000"/>
              </a:lnSpc>
              <a:spcBef>
                <a:spcPts val="0"/>
              </a:spcBef>
              <a:spcAft>
                <a:spcPts val="0"/>
              </a:spcAft>
              <a:buSzPts val="20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7825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8525" y="273050"/>
            <a:ext cx="3703320" cy="635000"/>
          </a:xfrm>
          <a:prstGeom prst="rect">
            <a:avLst/>
          </a:prstGeom>
        </p:spPr>
        <p:txBody>
          <a:bodyPr wrap="square" lIns="0" tIns="0" rIns="0" bIns="0">
            <a:spAutoFit/>
          </a:bodyPr>
          <a:lstStyle>
            <a:lvl1pPr>
              <a:defRPr sz="4000" b="1" i="0">
                <a:solidFill>
                  <a:srgbClr val="FAB529"/>
                </a:solidFill>
                <a:latin typeface="Century Gothic"/>
                <a:cs typeface="Century Gothic"/>
              </a:defRPr>
            </a:lvl1pPr>
          </a:lstStyle>
          <a:p>
            <a:endParaRPr/>
          </a:p>
        </p:txBody>
      </p:sp>
      <p:sp>
        <p:nvSpPr>
          <p:cNvPr id="3" name="Holder 3"/>
          <p:cNvSpPr>
            <a:spLocks noGrp="1"/>
          </p:cNvSpPr>
          <p:nvPr>
            <p:ph type="body" idx="1"/>
          </p:nvPr>
        </p:nvSpPr>
        <p:spPr>
          <a:xfrm>
            <a:off x="457200" y="1691639"/>
            <a:ext cx="7073900" cy="17094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98525" y="6324598"/>
            <a:ext cx="224790" cy="242570"/>
          </a:xfrm>
          <a:prstGeom prst="rect">
            <a:avLst/>
          </a:prstGeom>
        </p:spPr>
        <p:txBody>
          <a:bodyPr wrap="square" lIns="0" tIns="0" rIns="0" bIns="0">
            <a:spAutoFit/>
          </a:bodyPr>
          <a:lstStyle>
            <a:lvl1pPr>
              <a:defRPr sz="1400" b="1" i="0">
                <a:solidFill>
                  <a:schemeClr val="tx1"/>
                </a:solidFill>
                <a:latin typeface="Century Gothic Pro"/>
                <a:cs typeface="Century Gothic Pro"/>
              </a:defRPr>
            </a:lvl1pPr>
          </a:lstStyle>
          <a:p>
            <a:pPr marL="12700">
              <a:lnSpc>
                <a:spcPct val="100000"/>
              </a:lnSpc>
              <a:spcBef>
                <a:spcPts val="80"/>
              </a:spcBef>
            </a:pPr>
            <a:r>
              <a:rPr spc="-25"/>
              <a:t>01</a:t>
            </a:r>
          </a:p>
        </p:txBody>
      </p:sp>
      <p:sp>
        <p:nvSpPr>
          <p:cNvPr id="5" name="Holder 5"/>
          <p:cNvSpPr>
            <a:spLocks noGrp="1"/>
          </p:cNvSpPr>
          <p:nvPr>
            <p:ph type="dt" sz="half" idx="6"/>
          </p:nvPr>
        </p:nvSpPr>
        <p:spPr>
          <a:xfrm>
            <a:off x="855649" y="6327443"/>
            <a:ext cx="1130935" cy="238759"/>
          </a:xfrm>
          <a:prstGeom prst="rect">
            <a:avLst/>
          </a:prstGeom>
        </p:spPr>
        <p:txBody>
          <a:bodyPr wrap="square" lIns="0" tIns="0" rIns="0" bIns="0">
            <a:spAutoFit/>
          </a:bodyPr>
          <a:lstStyle>
            <a:lvl1pPr>
              <a:defRPr sz="1400" b="0" i="0">
                <a:solidFill>
                  <a:schemeClr val="tx1"/>
                </a:solidFill>
                <a:latin typeface="Century Gothic Pro"/>
                <a:cs typeface="Century Gothic Pro"/>
              </a:defRPr>
            </a:lvl1pPr>
          </a:lstStyle>
          <a:p>
            <a:pPr marL="12700">
              <a:lnSpc>
                <a:spcPct val="100000"/>
              </a:lnSpc>
              <a:spcBef>
                <a:spcPts val="55"/>
              </a:spcBef>
            </a:pPr>
            <a:r>
              <a:rPr spc="-10"/>
              <a:t>vcsep.org.uk</a:t>
            </a: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8375" y="2550922"/>
            <a:ext cx="9641208" cy="185948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FFFFFF"/>
                </a:solidFill>
              </a:rPr>
              <a:t>Train the Trainer:</a:t>
            </a:r>
            <a:br>
              <a:rPr lang="en-GB" dirty="0">
                <a:solidFill>
                  <a:srgbClr val="FFFFFF"/>
                </a:solidFill>
              </a:rPr>
            </a:br>
            <a:r>
              <a:rPr lang="en-GB" dirty="0">
                <a:solidFill>
                  <a:srgbClr val="FFFFFF"/>
                </a:solidFill>
              </a:rPr>
              <a:t>Scenario Exercising</a:t>
            </a:r>
            <a:br>
              <a:rPr lang="en-GB" dirty="0">
                <a:solidFill>
                  <a:srgbClr val="FFFFFF"/>
                </a:solidFill>
              </a:rPr>
            </a:br>
            <a:r>
              <a:rPr lang="en-GB" b="0" dirty="0">
                <a:solidFill>
                  <a:schemeClr val="bg1"/>
                </a:solidFill>
                <a:highlight>
                  <a:srgbClr val="FAB529"/>
                </a:highlight>
              </a:rPr>
              <a:t>Building resilience together </a:t>
            </a:r>
            <a:endParaRPr b="0" spc="-10" dirty="0">
              <a:solidFill>
                <a:schemeClr val="bg1"/>
              </a:solidFill>
              <a:highlight>
                <a:srgbClr val="FAB529"/>
              </a:highlight>
            </a:endParaRPr>
          </a:p>
        </p:txBody>
      </p:sp>
      <p:grpSp>
        <p:nvGrpSpPr>
          <p:cNvPr id="18" name="Group 17">
            <a:extLst>
              <a:ext uri="{FF2B5EF4-FFF2-40B4-BE49-F238E27FC236}">
                <a16:creationId xmlns:a16="http://schemas.microsoft.com/office/drawing/2014/main" id="{8826DB81-13F0-D0A1-3FA1-79B01197B27D}"/>
              </a:ext>
            </a:extLst>
          </p:cNvPr>
          <p:cNvGrpSpPr/>
          <p:nvPr/>
        </p:nvGrpSpPr>
        <p:grpSpPr>
          <a:xfrm>
            <a:off x="730882" y="666748"/>
            <a:ext cx="3702288" cy="810260"/>
            <a:chOff x="730882" y="666748"/>
            <a:chExt cx="3702288" cy="810260"/>
          </a:xfrm>
        </p:grpSpPr>
        <p:grpSp>
          <p:nvGrpSpPr>
            <p:cNvPr id="4" name="object 4"/>
            <p:cNvGrpSpPr/>
            <p:nvPr/>
          </p:nvGrpSpPr>
          <p:grpSpPr>
            <a:xfrm>
              <a:off x="1628375" y="748842"/>
              <a:ext cx="2804795" cy="638810"/>
              <a:chOff x="1628375" y="748842"/>
              <a:chExt cx="2804795" cy="638810"/>
            </a:xfrm>
          </p:grpSpPr>
          <p:pic>
            <p:nvPicPr>
              <p:cNvPr id="5" name="object 5"/>
              <p:cNvPicPr/>
              <p:nvPr/>
            </p:nvPicPr>
            <p:blipFill>
              <a:blip r:embed="rId2" cstate="print"/>
              <a:stretch>
                <a:fillRect/>
              </a:stretch>
            </p:blipFill>
            <p:spPr>
              <a:xfrm>
                <a:off x="1628375" y="748842"/>
                <a:ext cx="2383858" cy="638289"/>
              </a:xfrm>
              <a:prstGeom prst="rect">
                <a:avLst/>
              </a:prstGeom>
            </p:spPr>
          </p:pic>
          <p:sp>
            <p:nvSpPr>
              <p:cNvPr id="6" name="object 6"/>
              <p:cNvSpPr/>
              <p:nvPr/>
            </p:nvSpPr>
            <p:spPr>
              <a:xfrm>
                <a:off x="4044848" y="754748"/>
                <a:ext cx="30480" cy="250825"/>
              </a:xfrm>
              <a:custGeom>
                <a:avLst/>
                <a:gdLst/>
                <a:ahLst/>
                <a:cxnLst/>
                <a:rect l="l" t="t" r="r" b="b"/>
                <a:pathLst>
                  <a:path w="30479" h="250825">
                    <a:moveTo>
                      <a:pt x="29819" y="67017"/>
                    </a:moveTo>
                    <a:lnTo>
                      <a:pt x="203" y="66979"/>
                    </a:lnTo>
                    <a:lnTo>
                      <a:pt x="0" y="250291"/>
                    </a:lnTo>
                    <a:lnTo>
                      <a:pt x="29603" y="250317"/>
                    </a:lnTo>
                    <a:lnTo>
                      <a:pt x="29819" y="67017"/>
                    </a:lnTo>
                    <a:close/>
                  </a:path>
                  <a:path w="30479" h="250825">
                    <a:moveTo>
                      <a:pt x="29895" y="38"/>
                    </a:moveTo>
                    <a:lnTo>
                      <a:pt x="279" y="0"/>
                    </a:lnTo>
                    <a:lnTo>
                      <a:pt x="254" y="27495"/>
                    </a:lnTo>
                    <a:lnTo>
                      <a:pt x="29857" y="27533"/>
                    </a:lnTo>
                    <a:lnTo>
                      <a:pt x="29895" y="38"/>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4107347" y="818380"/>
                <a:ext cx="325314" cy="190557"/>
              </a:xfrm>
              <a:prstGeom prst="rect">
                <a:avLst/>
              </a:prstGeom>
            </p:spPr>
          </p:pic>
        </p:grpSp>
        <p:grpSp>
          <p:nvGrpSpPr>
            <p:cNvPr id="8" name="object 8"/>
            <p:cNvGrpSpPr/>
            <p:nvPr/>
          </p:nvGrpSpPr>
          <p:grpSpPr>
            <a:xfrm>
              <a:off x="730882" y="666748"/>
              <a:ext cx="809625" cy="810260"/>
              <a:chOff x="730882" y="666748"/>
              <a:chExt cx="809625" cy="810260"/>
            </a:xfrm>
          </p:grpSpPr>
          <p:sp>
            <p:nvSpPr>
              <p:cNvPr id="9" name="object 9"/>
              <p:cNvSpPr/>
              <p:nvPr/>
            </p:nvSpPr>
            <p:spPr>
              <a:xfrm>
                <a:off x="1530156" y="1015894"/>
                <a:ext cx="635" cy="635"/>
              </a:xfrm>
              <a:custGeom>
                <a:avLst/>
                <a:gdLst/>
                <a:ahLst/>
                <a:cxnLst/>
                <a:rect l="l" t="t" r="r" b="b"/>
                <a:pathLst>
                  <a:path w="634" h="634">
                    <a:moveTo>
                      <a:pt x="25" y="0"/>
                    </a:moveTo>
                    <a:lnTo>
                      <a:pt x="0" y="38"/>
                    </a:lnTo>
                    <a:lnTo>
                      <a:pt x="25" y="63"/>
                    </a:lnTo>
                    <a:close/>
                  </a:path>
                </a:pathLst>
              </a:custGeom>
              <a:solidFill>
                <a:srgbClr val="E31F1C"/>
              </a:solidFill>
            </p:spPr>
            <p:txBody>
              <a:bodyPr wrap="square" lIns="0" tIns="0" rIns="0" bIns="0" rtlCol="0"/>
              <a:lstStyle/>
              <a:p>
                <a:endParaRPr/>
              </a:p>
            </p:txBody>
          </p:sp>
          <p:sp>
            <p:nvSpPr>
              <p:cNvPr id="10" name="object 10"/>
              <p:cNvSpPr/>
              <p:nvPr/>
            </p:nvSpPr>
            <p:spPr>
              <a:xfrm>
                <a:off x="1530351" y="1077413"/>
                <a:ext cx="635" cy="635"/>
              </a:xfrm>
              <a:custGeom>
                <a:avLst/>
                <a:gdLst/>
                <a:ahLst/>
                <a:cxnLst/>
                <a:rect l="l" t="t" r="r" b="b"/>
                <a:pathLst>
                  <a:path w="634" h="634">
                    <a:moveTo>
                      <a:pt x="12" y="0"/>
                    </a:moveTo>
                    <a:lnTo>
                      <a:pt x="0" y="12"/>
                    </a:lnTo>
                    <a:lnTo>
                      <a:pt x="12" y="25"/>
                    </a:lnTo>
                    <a:close/>
                  </a:path>
                </a:pathLst>
              </a:custGeom>
              <a:solidFill>
                <a:srgbClr val="D40F54"/>
              </a:solidFill>
            </p:spPr>
            <p:txBody>
              <a:bodyPr wrap="square" lIns="0" tIns="0" rIns="0" bIns="0" rtlCol="0"/>
              <a:lstStyle/>
              <a:p>
                <a:endParaRPr/>
              </a:p>
            </p:txBody>
          </p:sp>
          <p:sp>
            <p:nvSpPr>
              <p:cNvPr id="11" name="object 11"/>
              <p:cNvSpPr/>
              <p:nvPr/>
            </p:nvSpPr>
            <p:spPr>
              <a:xfrm>
                <a:off x="1530328" y="1077423"/>
                <a:ext cx="635" cy="635"/>
              </a:xfrm>
              <a:custGeom>
                <a:avLst/>
                <a:gdLst/>
                <a:ahLst/>
                <a:cxnLst/>
                <a:rect l="l" t="t" r="r" b="b"/>
                <a:pathLst>
                  <a:path w="634" h="634">
                    <a:moveTo>
                      <a:pt x="25" y="0"/>
                    </a:moveTo>
                    <a:close/>
                  </a:path>
                </a:pathLst>
              </a:custGeom>
              <a:solidFill>
                <a:srgbClr val="E85452"/>
              </a:solidFill>
            </p:spPr>
            <p:txBody>
              <a:bodyPr wrap="square" lIns="0" tIns="0" rIns="0" bIns="0" rtlCol="0"/>
              <a:lstStyle/>
              <a:p>
                <a:endParaRPr/>
              </a:p>
            </p:txBody>
          </p:sp>
          <p:sp>
            <p:nvSpPr>
              <p:cNvPr id="12" name="object 12"/>
              <p:cNvSpPr/>
              <p:nvPr/>
            </p:nvSpPr>
            <p:spPr>
              <a:xfrm>
                <a:off x="1473398" y="1134372"/>
                <a:ext cx="635" cy="635"/>
              </a:xfrm>
              <a:custGeom>
                <a:avLst/>
                <a:gdLst/>
                <a:ahLst/>
                <a:cxnLst/>
                <a:rect l="l" t="t" r="r" b="b"/>
                <a:pathLst>
                  <a:path w="634" h="634">
                    <a:moveTo>
                      <a:pt x="0" y="0"/>
                    </a:moveTo>
                    <a:lnTo>
                      <a:pt x="88" y="88"/>
                    </a:lnTo>
                  </a:path>
                </a:pathLst>
              </a:custGeom>
              <a:solidFill>
                <a:srgbClr val="E31F1C"/>
              </a:solidFill>
            </p:spPr>
            <p:txBody>
              <a:bodyPr wrap="square" lIns="0" tIns="0" rIns="0" bIns="0" rtlCol="0"/>
              <a:lstStyle/>
              <a:p>
                <a:endParaRPr/>
              </a:p>
            </p:txBody>
          </p:sp>
          <p:sp>
            <p:nvSpPr>
              <p:cNvPr id="13" name="object 13"/>
              <p:cNvSpPr/>
              <p:nvPr/>
            </p:nvSpPr>
            <p:spPr>
              <a:xfrm>
                <a:off x="730882" y="666748"/>
                <a:ext cx="405130" cy="727710"/>
              </a:xfrm>
              <a:custGeom>
                <a:avLst/>
                <a:gdLst/>
                <a:ahLst/>
                <a:cxnLst/>
                <a:rect l="l" t="t" r="r" b="b"/>
                <a:pathLst>
                  <a:path w="405130" h="727710">
                    <a:moveTo>
                      <a:pt x="319722" y="0"/>
                    </a:moveTo>
                    <a:lnTo>
                      <a:pt x="274026" y="9028"/>
                    </a:lnTo>
                    <a:lnTo>
                      <a:pt x="235330" y="34963"/>
                    </a:lnTo>
                    <a:lnTo>
                      <a:pt x="33667" y="236613"/>
                    </a:lnTo>
                    <a:lnTo>
                      <a:pt x="9321" y="273456"/>
                    </a:lnTo>
                    <a:lnTo>
                      <a:pt x="282" y="311695"/>
                    </a:lnTo>
                    <a:lnTo>
                      <a:pt x="0" y="319722"/>
                    </a:lnTo>
                    <a:lnTo>
                      <a:pt x="2292" y="343194"/>
                    </a:lnTo>
                    <a:lnTo>
                      <a:pt x="9026" y="365429"/>
                    </a:lnTo>
                    <a:lnTo>
                      <a:pt x="19984" y="385912"/>
                    </a:lnTo>
                    <a:lnTo>
                      <a:pt x="35648" y="404812"/>
                    </a:lnTo>
                    <a:lnTo>
                      <a:pt x="358165" y="727329"/>
                    </a:lnTo>
                    <a:lnTo>
                      <a:pt x="404812" y="680681"/>
                    </a:lnTo>
                    <a:lnTo>
                      <a:pt x="217855" y="493699"/>
                    </a:lnTo>
                    <a:lnTo>
                      <a:pt x="81648" y="357492"/>
                    </a:lnTo>
                    <a:lnTo>
                      <a:pt x="74958" y="349346"/>
                    </a:lnTo>
                    <a:lnTo>
                      <a:pt x="70061" y="340186"/>
                    </a:lnTo>
                    <a:lnTo>
                      <a:pt x="67051" y="330244"/>
                    </a:lnTo>
                    <a:lnTo>
                      <a:pt x="66027" y="319747"/>
                    </a:lnTo>
                    <a:lnTo>
                      <a:pt x="67051" y="309251"/>
                    </a:lnTo>
                    <a:lnTo>
                      <a:pt x="281978" y="81610"/>
                    </a:lnTo>
                    <a:lnTo>
                      <a:pt x="319722" y="65963"/>
                    </a:lnTo>
                    <a:lnTo>
                      <a:pt x="330218" y="66990"/>
                    </a:lnTo>
                    <a:lnTo>
                      <a:pt x="340161" y="70005"/>
                    </a:lnTo>
                    <a:lnTo>
                      <a:pt x="349320" y="74911"/>
                    </a:lnTo>
                    <a:lnTo>
                      <a:pt x="358165" y="82308"/>
                    </a:lnTo>
                    <a:lnTo>
                      <a:pt x="404812" y="35648"/>
                    </a:lnTo>
                    <a:lnTo>
                      <a:pt x="385900" y="19989"/>
                    </a:lnTo>
                    <a:lnTo>
                      <a:pt x="365418" y="9028"/>
                    </a:lnTo>
                    <a:lnTo>
                      <a:pt x="343186" y="2292"/>
                    </a:lnTo>
                    <a:lnTo>
                      <a:pt x="319722" y="0"/>
                    </a:lnTo>
                    <a:close/>
                  </a:path>
                </a:pathLst>
              </a:custGeom>
              <a:solidFill>
                <a:srgbClr val="E8540F"/>
              </a:solidFill>
            </p:spPr>
            <p:txBody>
              <a:bodyPr wrap="square" lIns="0" tIns="0" rIns="0" bIns="0" rtlCol="0"/>
              <a:lstStyle/>
              <a:p>
                <a:endParaRPr/>
              </a:p>
            </p:txBody>
          </p:sp>
          <p:sp>
            <p:nvSpPr>
              <p:cNvPr id="14" name="object 14"/>
              <p:cNvSpPr/>
              <p:nvPr/>
            </p:nvSpPr>
            <p:spPr>
              <a:xfrm>
                <a:off x="1135493" y="749320"/>
                <a:ext cx="404495" cy="727710"/>
              </a:xfrm>
              <a:custGeom>
                <a:avLst/>
                <a:gdLst/>
                <a:ahLst/>
                <a:cxnLst/>
                <a:rect l="l" t="t" r="r" b="b"/>
                <a:pathLst>
                  <a:path w="404494" h="727710">
                    <a:moveTo>
                      <a:pt x="46647" y="645033"/>
                    </a:moveTo>
                    <a:lnTo>
                      <a:pt x="0" y="691680"/>
                    </a:lnTo>
                    <a:lnTo>
                      <a:pt x="698" y="692378"/>
                    </a:lnTo>
                    <a:lnTo>
                      <a:pt x="19401" y="707639"/>
                    </a:lnTo>
                    <a:lnTo>
                      <a:pt x="40155" y="718542"/>
                    </a:lnTo>
                    <a:lnTo>
                      <a:pt x="62279" y="725084"/>
                    </a:lnTo>
                    <a:lnTo>
                      <a:pt x="85090" y="727265"/>
                    </a:lnTo>
                    <a:lnTo>
                      <a:pt x="107895" y="725084"/>
                    </a:lnTo>
                    <a:lnTo>
                      <a:pt x="130019" y="718542"/>
                    </a:lnTo>
                    <a:lnTo>
                      <a:pt x="150776" y="707639"/>
                    </a:lnTo>
                    <a:lnTo>
                      <a:pt x="169481" y="692378"/>
                    </a:lnTo>
                    <a:lnTo>
                      <a:pt x="200526" y="661331"/>
                    </a:lnTo>
                    <a:lnTo>
                      <a:pt x="85083" y="661331"/>
                    </a:lnTo>
                    <a:lnTo>
                      <a:pt x="64976" y="657427"/>
                    </a:lnTo>
                    <a:lnTo>
                      <a:pt x="47320" y="645718"/>
                    </a:lnTo>
                    <a:lnTo>
                      <a:pt x="46647" y="645033"/>
                    </a:lnTo>
                    <a:close/>
                  </a:path>
                  <a:path w="404494" h="727710">
                    <a:moveTo>
                      <a:pt x="369188" y="322491"/>
                    </a:moveTo>
                    <a:lnTo>
                      <a:pt x="275894" y="322491"/>
                    </a:lnTo>
                    <a:lnTo>
                      <a:pt x="322541" y="369138"/>
                    </a:lnTo>
                    <a:lnTo>
                      <a:pt x="325666" y="372313"/>
                    </a:lnTo>
                    <a:lnTo>
                      <a:pt x="327787" y="374992"/>
                    </a:lnTo>
                    <a:lnTo>
                      <a:pt x="329844" y="378028"/>
                    </a:lnTo>
                    <a:lnTo>
                      <a:pt x="330034" y="378269"/>
                    </a:lnTo>
                    <a:lnTo>
                      <a:pt x="338561" y="403175"/>
                    </a:lnTo>
                    <a:lnTo>
                      <a:pt x="337708" y="418260"/>
                    </a:lnTo>
                    <a:lnTo>
                      <a:pt x="122815" y="645731"/>
                    </a:lnTo>
                    <a:lnTo>
                      <a:pt x="85083" y="661331"/>
                    </a:lnTo>
                    <a:lnTo>
                      <a:pt x="200526" y="661331"/>
                    </a:lnTo>
                    <a:lnTo>
                      <a:pt x="369849" y="491998"/>
                    </a:lnTo>
                    <a:lnTo>
                      <a:pt x="387503" y="469489"/>
                    </a:lnTo>
                    <a:lnTo>
                      <a:pt x="398954" y="444260"/>
                    </a:lnTo>
                    <a:lnTo>
                      <a:pt x="404228" y="417461"/>
                    </a:lnTo>
                    <a:lnTo>
                      <a:pt x="403352" y="390245"/>
                    </a:lnTo>
                    <a:lnTo>
                      <a:pt x="403339" y="389788"/>
                    </a:lnTo>
                    <a:lnTo>
                      <a:pt x="403225" y="389343"/>
                    </a:lnTo>
                    <a:lnTo>
                      <a:pt x="402793" y="386549"/>
                    </a:lnTo>
                    <a:lnTo>
                      <a:pt x="402301" y="383895"/>
                    </a:lnTo>
                    <a:lnTo>
                      <a:pt x="401650" y="380923"/>
                    </a:lnTo>
                    <a:lnTo>
                      <a:pt x="401383" y="379945"/>
                    </a:lnTo>
                    <a:lnTo>
                      <a:pt x="400037" y="374408"/>
                    </a:lnTo>
                    <a:lnTo>
                      <a:pt x="398995" y="371055"/>
                    </a:lnTo>
                    <a:lnTo>
                      <a:pt x="398564" y="369976"/>
                    </a:lnTo>
                    <a:lnTo>
                      <a:pt x="397103" y="365709"/>
                    </a:lnTo>
                    <a:lnTo>
                      <a:pt x="378447" y="332879"/>
                    </a:lnTo>
                    <a:lnTo>
                      <a:pt x="378091" y="332371"/>
                    </a:lnTo>
                    <a:lnTo>
                      <a:pt x="375246" y="328917"/>
                    </a:lnTo>
                    <a:lnTo>
                      <a:pt x="372694" y="325996"/>
                    </a:lnTo>
                    <a:lnTo>
                      <a:pt x="369188" y="322491"/>
                    </a:lnTo>
                    <a:close/>
                  </a:path>
                  <a:path w="404494" h="727710">
                    <a:moveTo>
                      <a:pt x="46647" y="0"/>
                    </a:moveTo>
                    <a:lnTo>
                      <a:pt x="0" y="46647"/>
                    </a:lnTo>
                    <a:lnTo>
                      <a:pt x="275869" y="322516"/>
                    </a:lnTo>
                    <a:lnTo>
                      <a:pt x="369188" y="322491"/>
                    </a:lnTo>
                    <a:lnTo>
                      <a:pt x="218998" y="172313"/>
                    </a:lnTo>
                    <a:lnTo>
                      <a:pt x="46647" y="0"/>
                    </a:lnTo>
                    <a:close/>
                  </a:path>
                  <a:path w="404494" h="727710">
                    <a:moveTo>
                      <a:pt x="218948" y="172262"/>
                    </a:moveTo>
                    <a:close/>
                  </a:path>
                </a:pathLst>
              </a:custGeom>
              <a:solidFill>
                <a:srgbClr val="FAB529"/>
              </a:solidFill>
            </p:spPr>
            <p:txBody>
              <a:bodyPr wrap="square" lIns="0" tIns="0" rIns="0" bIns="0" rtlCol="0"/>
              <a:lstStyle/>
              <a:p>
                <a:endParaRPr/>
              </a:p>
            </p:txBody>
          </p:sp>
          <p:sp>
            <p:nvSpPr>
              <p:cNvPr id="15" name="object 15"/>
              <p:cNvSpPr/>
              <p:nvPr/>
            </p:nvSpPr>
            <p:spPr>
              <a:xfrm>
                <a:off x="730991" y="1071577"/>
                <a:ext cx="727710" cy="405130"/>
              </a:xfrm>
              <a:custGeom>
                <a:avLst/>
                <a:gdLst/>
                <a:ahLst/>
                <a:cxnLst/>
                <a:rect l="l" t="t" r="r" b="b"/>
                <a:pathLst>
                  <a:path w="727710" h="405130">
                    <a:moveTo>
                      <a:pt x="680618" y="0"/>
                    </a:moveTo>
                    <a:lnTo>
                      <a:pt x="357416" y="323214"/>
                    </a:lnTo>
                    <a:lnTo>
                      <a:pt x="319671" y="338848"/>
                    </a:lnTo>
                    <a:lnTo>
                      <a:pt x="309173" y="337823"/>
                    </a:lnTo>
                    <a:lnTo>
                      <a:pt x="81546" y="122847"/>
                    </a:lnTo>
                    <a:lnTo>
                      <a:pt x="65935" y="85096"/>
                    </a:lnTo>
                    <a:lnTo>
                      <a:pt x="69838" y="64997"/>
                    </a:lnTo>
                    <a:lnTo>
                      <a:pt x="81546" y="47345"/>
                    </a:lnTo>
                    <a:lnTo>
                      <a:pt x="82219" y="46672"/>
                    </a:lnTo>
                    <a:lnTo>
                      <a:pt x="35598" y="12"/>
                    </a:lnTo>
                    <a:lnTo>
                      <a:pt x="34899" y="698"/>
                    </a:lnTo>
                    <a:lnTo>
                      <a:pt x="8724" y="40158"/>
                    </a:lnTo>
                    <a:lnTo>
                      <a:pt x="0" y="85091"/>
                    </a:lnTo>
                    <a:lnTo>
                      <a:pt x="8724" y="130027"/>
                    </a:lnTo>
                    <a:lnTo>
                      <a:pt x="34899" y="169494"/>
                    </a:lnTo>
                    <a:lnTo>
                      <a:pt x="235280" y="369862"/>
                    </a:lnTo>
                    <a:lnTo>
                      <a:pt x="273970" y="395790"/>
                    </a:lnTo>
                    <a:lnTo>
                      <a:pt x="319671" y="404812"/>
                    </a:lnTo>
                    <a:lnTo>
                      <a:pt x="343135" y="402521"/>
                    </a:lnTo>
                    <a:lnTo>
                      <a:pt x="365367" y="395790"/>
                    </a:lnTo>
                    <a:lnTo>
                      <a:pt x="385849" y="384833"/>
                    </a:lnTo>
                    <a:lnTo>
                      <a:pt x="404698" y="369163"/>
                    </a:lnTo>
                    <a:lnTo>
                      <a:pt x="727240" y="46685"/>
                    </a:lnTo>
                    <a:lnTo>
                      <a:pt x="680618" y="0"/>
                    </a:lnTo>
                    <a:close/>
                  </a:path>
                </a:pathLst>
              </a:custGeom>
              <a:solidFill>
                <a:srgbClr val="3D297F"/>
              </a:solidFill>
            </p:spPr>
            <p:txBody>
              <a:bodyPr wrap="square" lIns="0" tIns="0" rIns="0" bIns="0" rtlCol="0"/>
              <a:lstStyle/>
              <a:p>
                <a:endParaRPr/>
              </a:p>
            </p:txBody>
          </p:sp>
          <p:sp>
            <p:nvSpPr>
              <p:cNvPr id="16" name="object 16"/>
              <p:cNvSpPr/>
              <p:nvPr/>
            </p:nvSpPr>
            <p:spPr>
              <a:xfrm>
                <a:off x="813160" y="666770"/>
                <a:ext cx="727710" cy="405130"/>
              </a:xfrm>
              <a:custGeom>
                <a:avLst/>
                <a:gdLst/>
                <a:ahLst/>
                <a:cxnLst/>
                <a:rect l="l" t="t" r="r" b="b"/>
                <a:pathLst>
                  <a:path w="727710" h="405130">
                    <a:moveTo>
                      <a:pt x="407616" y="0"/>
                    </a:moveTo>
                    <a:lnTo>
                      <a:pt x="362681" y="8725"/>
                    </a:lnTo>
                    <a:lnTo>
                      <a:pt x="323215" y="34905"/>
                    </a:lnTo>
                    <a:lnTo>
                      <a:pt x="0" y="358108"/>
                    </a:lnTo>
                    <a:lnTo>
                      <a:pt x="46647" y="404755"/>
                    </a:lnTo>
                    <a:lnTo>
                      <a:pt x="369849" y="81553"/>
                    </a:lnTo>
                    <a:lnTo>
                      <a:pt x="378218" y="74718"/>
                    </a:lnTo>
                    <a:lnTo>
                      <a:pt x="387503" y="69837"/>
                    </a:lnTo>
                    <a:lnTo>
                      <a:pt x="397401" y="66908"/>
                    </a:lnTo>
                    <a:lnTo>
                      <a:pt x="407606" y="65932"/>
                    </a:lnTo>
                    <a:lnTo>
                      <a:pt x="417811" y="66908"/>
                    </a:lnTo>
                    <a:lnTo>
                      <a:pt x="645718" y="281920"/>
                    </a:lnTo>
                    <a:lnTo>
                      <a:pt x="661365" y="319665"/>
                    </a:lnTo>
                    <a:lnTo>
                      <a:pt x="660338" y="330163"/>
                    </a:lnTo>
                    <a:lnTo>
                      <a:pt x="657323" y="340109"/>
                    </a:lnTo>
                    <a:lnTo>
                      <a:pt x="652417" y="349269"/>
                    </a:lnTo>
                    <a:lnTo>
                      <a:pt x="645033" y="358108"/>
                    </a:lnTo>
                    <a:lnTo>
                      <a:pt x="691680" y="404755"/>
                    </a:lnTo>
                    <a:lnTo>
                      <a:pt x="707339" y="385848"/>
                    </a:lnTo>
                    <a:lnTo>
                      <a:pt x="718300" y="365366"/>
                    </a:lnTo>
                    <a:lnTo>
                      <a:pt x="725036" y="343131"/>
                    </a:lnTo>
                    <a:lnTo>
                      <a:pt x="727329" y="319665"/>
                    </a:lnTo>
                    <a:lnTo>
                      <a:pt x="725036" y="296201"/>
                    </a:lnTo>
                    <a:lnTo>
                      <a:pt x="707344" y="253487"/>
                    </a:lnTo>
                    <a:lnTo>
                      <a:pt x="491998" y="34893"/>
                    </a:lnTo>
                    <a:lnTo>
                      <a:pt x="452545" y="8724"/>
                    </a:lnTo>
                    <a:lnTo>
                      <a:pt x="407616" y="0"/>
                    </a:lnTo>
                    <a:close/>
                  </a:path>
                </a:pathLst>
              </a:custGeom>
              <a:solidFill>
                <a:srgbClr val="0082C2"/>
              </a:solidFill>
            </p:spPr>
            <p:txBody>
              <a:bodyPr wrap="square" lIns="0" tIns="0" rIns="0" bIns="0" rtlCol="0"/>
              <a:lstStyle/>
              <a:p>
                <a:endParaRPr/>
              </a:p>
            </p:txBody>
          </p:sp>
        </p:grpSp>
      </p:grpSp>
      <p:sp>
        <p:nvSpPr>
          <p:cNvPr id="17" name="object 17"/>
          <p:cNvSpPr txBox="1"/>
          <p:nvPr/>
        </p:nvSpPr>
        <p:spPr>
          <a:xfrm>
            <a:off x="10528616" y="6322109"/>
            <a:ext cx="1130935" cy="238760"/>
          </a:xfrm>
          <a:prstGeom prst="rect">
            <a:avLst/>
          </a:prstGeom>
        </p:spPr>
        <p:txBody>
          <a:bodyPr vert="horz" wrap="square" lIns="0" tIns="12700" rIns="0" bIns="0" rtlCol="0">
            <a:spAutoFit/>
          </a:bodyPr>
          <a:lstStyle/>
          <a:p>
            <a:pPr marL="12700">
              <a:lnSpc>
                <a:spcPct val="100000"/>
              </a:lnSpc>
              <a:spcBef>
                <a:spcPts val="100"/>
              </a:spcBef>
            </a:pPr>
            <a:r>
              <a:rPr sz="1400" spc="-10">
                <a:solidFill>
                  <a:srgbClr val="FFFFFF"/>
                </a:solidFill>
                <a:latin typeface="Century Gothic Pro"/>
                <a:cs typeface="Century Gothic Pro"/>
              </a:rPr>
              <a:t>vcsep.org.uk</a:t>
            </a:r>
            <a:endParaRPr sz="1400">
              <a:latin typeface="Century Gothic Pro"/>
              <a:cs typeface="Century Gothic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EA49-BB58-358E-2286-CA947A19232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33F7836-64A4-3EBB-89B0-66254BA7839F}"/>
              </a:ext>
            </a:extLst>
          </p:cNvPr>
          <p:cNvSpPr txBox="1">
            <a:spLocks noGrp="1"/>
          </p:cNvSpPr>
          <p:nvPr>
            <p:ph type="ctrTitle"/>
          </p:nvPr>
        </p:nvSpPr>
        <p:spPr>
          <a:xfrm>
            <a:off x="584771" y="569348"/>
            <a:ext cx="9664129" cy="579902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FFFFFF"/>
                </a:solidFill>
              </a:rPr>
              <a:t>PREPARE</a:t>
            </a:r>
            <a:br>
              <a:rPr lang="en-GB" dirty="0">
                <a:solidFill>
                  <a:srgbClr val="FFFFFF"/>
                </a:solidFill>
              </a:rPr>
            </a:br>
            <a:br>
              <a:rPr lang="en-GB" sz="1600" dirty="0">
                <a:solidFill>
                  <a:srgbClr val="FFFFFF"/>
                </a:solidFill>
              </a:rPr>
            </a:br>
            <a:r>
              <a:rPr lang="en-GB" sz="3200" dirty="0">
                <a:solidFill>
                  <a:srgbClr val="FFFFFF"/>
                </a:solidFill>
                <a:highlight>
                  <a:srgbClr val="FAB529"/>
                </a:highlight>
              </a:rPr>
              <a:t>Objectives</a:t>
            </a:r>
            <a:br>
              <a:rPr lang="en-GB" dirty="0">
                <a:solidFill>
                  <a:srgbClr val="FFFFFF"/>
                </a:solidFill>
              </a:rPr>
            </a:br>
            <a:r>
              <a:rPr lang="en-GB" sz="2400" b="0" dirty="0">
                <a:solidFill>
                  <a:srgbClr val="FFFFFF"/>
                </a:solidFill>
              </a:rPr>
              <a:t>What are your objectives?</a:t>
            </a:r>
            <a:br>
              <a:rPr lang="en-GB" sz="2400" b="0" dirty="0">
                <a:solidFill>
                  <a:srgbClr val="FFFFFF"/>
                </a:solidFill>
              </a:rPr>
            </a:br>
            <a:r>
              <a:rPr lang="en-GB" sz="2400" b="0" dirty="0">
                <a:solidFill>
                  <a:srgbClr val="FFFFFF"/>
                </a:solidFill>
              </a:rPr>
              <a:t>What are you ideally trying to achieve?</a:t>
            </a:r>
            <a:br>
              <a:rPr lang="en-GB" sz="2400" b="0" dirty="0">
                <a:solidFill>
                  <a:srgbClr val="FFFFFF"/>
                </a:solidFill>
              </a:rPr>
            </a:br>
            <a:br>
              <a:rPr lang="en-GB" sz="2400" b="0" dirty="0">
                <a:solidFill>
                  <a:srgbClr val="FFFFFF"/>
                </a:solidFill>
              </a:rPr>
            </a:br>
            <a:r>
              <a:rPr lang="en-GB" sz="3200" dirty="0">
                <a:solidFill>
                  <a:srgbClr val="FFFFFF"/>
                </a:solidFill>
                <a:highlight>
                  <a:srgbClr val="FAB529"/>
                </a:highlight>
              </a:rPr>
              <a:t>Purpose</a:t>
            </a:r>
            <a:br>
              <a:rPr lang="en-GB" sz="3200" dirty="0">
                <a:solidFill>
                  <a:srgbClr val="FFFFFF"/>
                </a:solidFill>
                <a:highlight>
                  <a:srgbClr val="FAB529"/>
                </a:highlight>
              </a:rPr>
            </a:br>
            <a:r>
              <a:rPr lang="en-GB" sz="2400" dirty="0">
                <a:solidFill>
                  <a:srgbClr val="FFFFFF"/>
                </a:solidFill>
              </a:rPr>
              <a:t>What is the purpose of conducting the exercise?</a:t>
            </a:r>
            <a:br>
              <a:rPr lang="en-GB" sz="2400" dirty="0">
                <a:solidFill>
                  <a:srgbClr val="FFFFFF"/>
                </a:solidFill>
              </a:rPr>
            </a:br>
            <a:r>
              <a:rPr lang="en-GB" sz="2400" dirty="0">
                <a:solidFill>
                  <a:srgbClr val="FFFFFF"/>
                </a:solidFill>
              </a:rPr>
              <a:t>Who would need to be involved?</a:t>
            </a:r>
            <a:br>
              <a:rPr lang="en-GB" sz="2400" dirty="0">
                <a:solidFill>
                  <a:srgbClr val="FFFFFF"/>
                </a:solidFill>
              </a:rPr>
            </a:br>
            <a:r>
              <a:rPr lang="en-GB" sz="2400" dirty="0">
                <a:solidFill>
                  <a:srgbClr val="FFFFFF"/>
                </a:solidFill>
              </a:rPr>
              <a:t>What are the boundaries?</a:t>
            </a:r>
            <a:br>
              <a:rPr lang="en-GB" sz="2400" dirty="0">
                <a:solidFill>
                  <a:srgbClr val="FFFFFF"/>
                </a:solidFill>
              </a:rPr>
            </a:br>
            <a:br>
              <a:rPr lang="en-GB" sz="3200" dirty="0">
                <a:solidFill>
                  <a:srgbClr val="FFFFFF"/>
                </a:solidFill>
                <a:highlight>
                  <a:srgbClr val="FAB529"/>
                </a:highlight>
              </a:rPr>
            </a:br>
            <a:r>
              <a:rPr lang="en-GB" sz="3200" dirty="0">
                <a:solidFill>
                  <a:srgbClr val="FFFFFF"/>
                </a:solidFill>
                <a:highlight>
                  <a:srgbClr val="FAB529"/>
                </a:highlight>
              </a:rPr>
              <a:t>Scope</a:t>
            </a:r>
            <a:br>
              <a:rPr lang="en-GB" sz="3200" dirty="0">
                <a:solidFill>
                  <a:srgbClr val="FFFFFF"/>
                </a:solidFill>
                <a:highlight>
                  <a:srgbClr val="FAB529"/>
                </a:highlight>
              </a:rPr>
            </a:br>
            <a:r>
              <a:rPr lang="en-GB" sz="2400" dirty="0">
                <a:solidFill>
                  <a:srgbClr val="FFFFFF"/>
                </a:solidFill>
              </a:rPr>
              <a:t>Whose voice would bring varied perspective?</a:t>
            </a:r>
            <a:br>
              <a:rPr lang="en-GB" sz="2400" dirty="0">
                <a:solidFill>
                  <a:srgbClr val="FFFFFF"/>
                </a:solidFill>
              </a:rPr>
            </a:br>
            <a:r>
              <a:rPr lang="en-GB" sz="2400" dirty="0">
                <a:solidFill>
                  <a:srgbClr val="FFFFFF"/>
                </a:solidFill>
              </a:rPr>
              <a:t>What is the best forum for your time and capacity?</a:t>
            </a:r>
            <a:endParaRPr b="0" spc="-10" dirty="0">
              <a:solidFill>
                <a:srgbClr val="FFFFFF"/>
              </a:solidFill>
            </a:endParaRPr>
          </a:p>
        </p:txBody>
      </p:sp>
      <p:pic>
        <p:nvPicPr>
          <p:cNvPr id="4" name="object 4">
            <a:extLst>
              <a:ext uri="{FF2B5EF4-FFF2-40B4-BE49-F238E27FC236}">
                <a16:creationId xmlns:a16="http://schemas.microsoft.com/office/drawing/2014/main" id="{B50037EE-B31E-DEF3-B1DE-CB58C00F047F}"/>
              </a:ext>
            </a:extLst>
          </p:cNvPr>
          <p:cNvPicPr/>
          <p:nvPr/>
        </p:nvPicPr>
        <p:blipFill>
          <a:blip r:embed="rId3" cstate="print"/>
          <a:stretch>
            <a:fillRect/>
          </a:stretch>
        </p:blipFill>
        <p:spPr>
          <a:xfrm>
            <a:off x="9604378" y="6106309"/>
            <a:ext cx="2173348" cy="475456"/>
          </a:xfrm>
          <a:prstGeom prst="rect">
            <a:avLst/>
          </a:prstGeom>
        </p:spPr>
      </p:pic>
      <p:pic>
        <p:nvPicPr>
          <p:cNvPr id="5" name="Picture 4" descr="A group of question marks&#10;&#10;AI-generated content may be incorrect.">
            <a:extLst>
              <a:ext uri="{FF2B5EF4-FFF2-40B4-BE49-F238E27FC236}">
                <a16:creationId xmlns:a16="http://schemas.microsoft.com/office/drawing/2014/main" id="{59973F62-FC24-1187-660D-43F57B3BE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2371">
            <a:off x="6234179" y="625664"/>
            <a:ext cx="1975331" cy="1003342"/>
          </a:xfrm>
          <a:prstGeom prst="rect">
            <a:avLst/>
          </a:prstGeom>
        </p:spPr>
      </p:pic>
      <p:pic>
        <p:nvPicPr>
          <p:cNvPr id="7" name="Picture 6" descr="A orange line art of a megaphone&#10;&#10;AI-generated content may be incorrect.">
            <a:extLst>
              <a:ext uri="{FF2B5EF4-FFF2-40B4-BE49-F238E27FC236}">
                <a16:creationId xmlns:a16="http://schemas.microsoft.com/office/drawing/2014/main" id="{20EEFC6E-9C3D-B234-7466-D63AA0BDC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29398">
            <a:off x="9143555" y="1774809"/>
            <a:ext cx="1742777" cy="1112057"/>
          </a:xfrm>
          <a:prstGeom prst="rect">
            <a:avLst/>
          </a:prstGeom>
        </p:spPr>
      </p:pic>
      <p:pic>
        <p:nvPicPr>
          <p:cNvPr id="9" name="Picture 8" descr="A computer with a keyboard&#10;&#10;AI-generated content may be incorrect.">
            <a:extLst>
              <a:ext uri="{FF2B5EF4-FFF2-40B4-BE49-F238E27FC236}">
                <a16:creationId xmlns:a16="http://schemas.microsoft.com/office/drawing/2014/main" id="{4190D37C-5143-9A73-4CAC-4A1E47EC9D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709" y="4042556"/>
            <a:ext cx="2083320" cy="1304704"/>
          </a:xfrm>
          <a:prstGeom prst="rect">
            <a:avLst/>
          </a:prstGeom>
        </p:spPr>
      </p:pic>
    </p:spTree>
    <p:extLst>
      <p:ext uri="{BB962C8B-B14F-4D97-AF65-F5344CB8AC3E}">
        <p14:creationId xmlns:p14="http://schemas.microsoft.com/office/powerpoint/2010/main" val="14946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44E1-E277-DBC4-ECFA-E63033DC95C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1306A8B-0E19-71FB-FED1-1C767050C7E1}"/>
              </a:ext>
            </a:extLst>
          </p:cNvPr>
          <p:cNvSpPr txBox="1">
            <a:spLocks noGrp="1"/>
          </p:cNvSpPr>
          <p:nvPr>
            <p:ph type="ctrTitle"/>
          </p:nvPr>
        </p:nvSpPr>
        <p:spPr>
          <a:xfrm>
            <a:off x="584771" y="531248"/>
            <a:ext cx="10616629" cy="5983689"/>
          </a:xfrm>
          <a:prstGeom prst="rect">
            <a:avLst/>
          </a:prstGeom>
        </p:spPr>
        <p:txBody>
          <a:bodyPr vert="horz" wrap="square" lIns="0" tIns="12700" rIns="0" bIns="0" rtlCol="0">
            <a:spAutoFit/>
          </a:bodyPr>
          <a:lstStyle/>
          <a:p>
            <a:r>
              <a:rPr lang="en-GB" dirty="0">
                <a:solidFill>
                  <a:srgbClr val="FFFFFF"/>
                </a:solidFill>
              </a:rPr>
              <a:t>PLAN</a:t>
            </a:r>
            <a:br>
              <a:rPr lang="en-GB" dirty="0">
                <a:solidFill>
                  <a:srgbClr val="FFFFFF"/>
                </a:solidFill>
              </a:rPr>
            </a:br>
            <a:br>
              <a:rPr lang="en-GB" sz="1600" dirty="0">
                <a:solidFill>
                  <a:srgbClr val="FFFFFF"/>
                </a:solidFill>
              </a:rPr>
            </a:br>
            <a:r>
              <a:rPr lang="en-GB" sz="3200" dirty="0">
                <a:solidFill>
                  <a:srgbClr val="FFFFFF"/>
                </a:solidFill>
                <a:highlight>
                  <a:srgbClr val="FAB529"/>
                </a:highlight>
              </a:rPr>
              <a:t>Objectives</a:t>
            </a:r>
            <a:br>
              <a:rPr lang="en-GB" dirty="0">
                <a:solidFill>
                  <a:srgbClr val="FFFFFF"/>
                </a:solidFill>
              </a:rPr>
            </a:br>
            <a:r>
              <a:rPr lang="en-GB" sz="2800" dirty="0">
                <a:solidFill>
                  <a:schemeClr val="bg1"/>
                </a:solidFill>
              </a:rPr>
              <a:t>Is it a specific incident or a way of responding </a:t>
            </a:r>
            <a:br>
              <a:rPr lang="en-GB" sz="2800" dirty="0">
                <a:solidFill>
                  <a:schemeClr val="bg1"/>
                </a:solidFill>
              </a:rPr>
            </a:br>
            <a:r>
              <a:rPr lang="en-GB" sz="2800" dirty="0">
                <a:solidFill>
                  <a:schemeClr val="bg1"/>
                </a:solidFill>
              </a:rPr>
              <a:t>you want to test?</a:t>
            </a:r>
            <a:br>
              <a:rPr lang="en-GB" sz="2800" dirty="0">
                <a:solidFill>
                  <a:schemeClr val="bg1"/>
                </a:solidFill>
              </a:rPr>
            </a:br>
            <a:br>
              <a:rPr lang="en-GB" sz="2800" dirty="0"/>
            </a:br>
            <a:r>
              <a:rPr lang="en-GB" sz="3200" dirty="0">
                <a:solidFill>
                  <a:schemeClr val="bg1"/>
                </a:solidFill>
                <a:highlight>
                  <a:srgbClr val="FAB529"/>
                </a:highlight>
              </a:rPr>
              <a:t>Purpose</a:t>
            </a:r>
            <a:br>
              <a:rPr lang="en-GB" sz="2800" dirty="0"/>
            </a:br>
            <a:r>
              <a:rPr lang="en-GB" sz="2800" dirty="0">
                <a:solidFill>
                  <a:schemeClr val="bg1"/>
                </a:solidFill>
              </a:rPr>
              <a:t>What impacts of an emergency do you want to test?</a:t>
            </a:r>
            <a:br>
              <a:rPr lang="en-GB" sz="2800" dirty="0">
                <a:solidFill>
                  <a:schemeClr val="bg1"/>
                </a:solidFill>
              </a:rPr>
            </a:br>
            <a:r>
              <a:rPr lang="en-GB" sz="2800" dirty="0">
                <a:solidFill>
                  <a:schemeClr val="bg1"/>
                </a:solidFill>
              </a:rPr>
              <a:t>Who is best suited to the different roles?</a:t>
            </a:r>
            <a:br>
              <a:rPr lang="en-GB" sz="2800" dirty="0">
                <a:solidFill>
                  <a:schemeClr val="bg1"/>
                </a:solidFill>
              </a:rPr>
            </a:br>
            <a:br>
              <a:rPr lang="en-GB" sz="2800" dirty="0"/>
            </a:br>
            <a:r>
              <a:rPr lang="en-GB" sz="3200" dirty="0">
                <a:solidFill>
                  <a:schemeClr val="bg1"/>
                </a:solidFill>
                <a:highlight>
                  <a:srgbClr val="FAB529"/>
                </a:highlight>
              </a:rPr>
              <a:t>Scope</a:t>
            </a:r>
            <a:br>
              <a:rPr lang="en-GB" sz="2800" dirty="0"/>
            </a:br>
            <a:r>
              <a:rPr lang="en-GB" sz="2800" dirty="0">
                <a:solidFill>
                  <a:schemeClr val="bg1"/>
                </a:solidFill>
              </a:rPr>
              <a:t>What are the necessary lead times to do it properly?</a:t>
            </a:r>
            <a:br>
              <a:rPr lang="en-GB" dirty="0"/>
            </a:br>
            <a:endParaRPr spc="-10" dirty="0">
              <a:solidFill>
                <a:srgbClr val="FFFFFF"/>
              </a:solidFill>
            </a:endParaRPr>
          </a:p>
        </p:txBody>
      </p:sp>
      <p:pic>
        <p:nvPicPr>
          <p:cNvPr id="4" name="object 4">
            <a:extLst>
              <a:ext uri="{FF2B5EF4-FFF2-40B4-BE49-F238E27FC236}">
                <a16:creationId xmlns:a16="http://schemas.microsoft.com/office/drawing/2014/main" id="{CA52005E-9119-3531-6C40-2098F51F75F7}"/>
              </a:ext>
            </a:extLst>
          </p:cNvPr>
          <p:cNvPicPr/>
          <p:nvPr/>
        </p:nvPicPr>
        <p:blipFill>
          <a:blip r:embed="rId2" cstate="print"/>
          <a:stretch>
            <a:fillRect/>
          </a:stretch>
        </p:blipFill>
        <p:spPr>
          <a:xfrm>
            <a:off x="9604378" y="6106309"/>
            <a:ext cx="2173348" cy="475456"/>
          </a:xfrm>
          <a:prstGeom prst="rect">
            <a:avLst/>
          </a:prstGeom>
        </p:spPr>
      </p:pic>
      <p:pic>
        <p:nvPicPr>
          <p:cNvPr id="5" name="Picture 4" descr="A map with a pin on it&#10;&#10;AI-generated content may be incorrect.">
            <a:extLst>
              <a:ext uri="{FF2B5EF4-FFF2-40B4-BE49-F238E27FC236}">
                <a16:creationId xmlns:a16="http://schemas.microsoft.com/office/drawing/2014/main" id="{959D267A-0139-ACCB-49D8-8663073B1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468" y="640084"/>
            <a:ext cx="1438332" cy="1036937"/>
          </a:xfrm>
          <a:prstGeom prst="rect">
            <a:avLst/>
          </a:prstGeom>
        </p:spPr>
      </p:pic>
      <p:pic>
        <p:nvPicPr>
          <p:cNvPr id="7" name="Picture 6" descr="A stack of papers on a blue background&#10;&#10;AI-generated content may be incorrect.">
            <a:extLst>
              <a:ext uri="{FF2B5EF4-FFF2-40B4-BE49-F238E27FC236}">
                <a16:creationId xmlns:a16="http://schemas.microsoft.com/office/drawing/2014/main" id="{6E332D0E-067E-57E4-F0C1-4EE105513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9100">
            <a:off x="10025014" y="1917250"/>
            <a:ext cx="1159337" cy="951250"/>
          </a:xfrm>
          <a:prstGeom prst="rect">
            <a:avLst/>
          </a:prstGeom>
        </p:spPr>
      </p:pic>
      <p:pic>
        <p:nvPicPr>
          <p:cNvPr id="9" name="Picture 8" descr="A group of people with speech bubbles&#10;&#10;AI-generated content may be incorrect.">
            <a:extLst>
              <a:ext uri="{FF2B5EF4-FFF2-40B4-BE49-F238E27FC236}">
                <a16:creationId xmlns:a16="http://schemas.microsoft.com/office/drawing/2014/main" id="{0BA3A5E6-F3E6-D9B2-42B2-098B25AEE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345" y="3749272"/>
            <a:ext cx="1583911" cy="1231932"/>
          </a:xfrm>
          <a:prstGeom prst="rect">
            <a:avLst/>
          </a:prstGeom>
        </p:spPr>
      </p:pic>
    </p:spTree>
    <p:extLst>
      <p:ext uri="{BB962C8B-B14F-4D97-AF65-F5344CB8AC3E}">
        <p14:creationId xmlns:p14="http://schemas.microsoft.com/office/powerpoint/2010/main" val="83560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63055-6CD8-FAD0-B0D5-580332E1B4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6D5E5C1-128A-9A11-4E26-D2A95E5AB534}"/>
              </a:ext>
            </a:extLst>
          </p:cNvPr>
          <p:cNvSpPr txBox="1">
            <a:spLocks noGrp="1"/>
          </p:cNvSpPr>
          <p:nvPr>
            <p:ph type="ctrTitle"/>
          </p:nvPr>
        </p:nvSpPr>
        <p:spPr>
          <a:xfrm>
            <a:off x="584771" y="531248"/>
            <a:ext cx="10616629" cy="5983689"/>
          </a:xfrm>
          <a:prstGeom prst="rect">
            <a:avLst/>
          </a:prstGeom>
        </p:spPr>
        <p:txBody>
          <a:bodyPr vert="horz" wrap="square" lIns="0" tIns="12700" rIns="0" bIns="0" rtlCol="0">
            <a:spAutoFit/>
          </a:bodyPr>
          <a:lstStyle/>
          <a:p>
            <a:r>
              <a:rPr lang="en-GB" dirty="0">
                <a:solidFill>
                  <a:srgbClr val="FFFFFF"/>
                </a:solidFill>
              </a:rPr>
              <a:t>EVALUATE</a:t>
            </a:r>
            <a:br>
              <a:rPr lang="en-GB" dirty="0">
                <a:solidFill>
                  <a:srgbClr val="FFFFFF"/>
                </a:solidFill>
              </a:rPr>
            </a:br>
            <a:br>
              <a:rPr lang="en-GB" sz="1600" dirty="0">
                <a:solidFill>
                  <a:srgbClr val="FFFFFF"/>
                </a:solidFill>
              </a:rPr>
            </a:br>
            <a:r>
              <a:rPr lang="en-GB" sz="3200" dirty="0">
                <a:solidFill>
                  <a:srgbClr val="FFFFFF"/>
                </a:solidFill>
                <a:highlight>
                  <a:srgbClr val="FAB529"/>
                </a:highlight>
              </a:rPr>
              <a:t>Objectives</a:t>
            </a:r>
            <a:br>
              <a:rPr lang="en-GB" dirty="0">
                <a:solidFill>
                  <a:srgbClr val="FFFFFF"/>
                </a:solidFill>
              </a:rPr>
            </a:br>
            <a:r>
              <a:rPr lang="en-GB" sz="2800" dirty="0">
                <a:solidFill>
                  <a:schemeClr val="bg1"/>
                </a:solidFill>
              </a:rPr>
              <a:t>Reflect on successes, challenges </a:t>
            </a:r>
            <a:br>
              <a:rPr lang="en-GB" sz="2800" dirty="0">
                <a:solidFill>
                  <a:schemeClr val="bg1"/>
                </a:solidFill>
              </a:rPr>
            </a:br>
            <a:r>
              <a:rPr lang="en-GB" sz="2800" dirty="0">
                <a:solidFill>
                  <a:schemeClr val="bg1"/>
                </a:solidFill>
              </a:rPr>
              <a:t>and areas for improvement</a:t>
            </a:r>
            <a:br>
              <a:rPr lang="en-GB" sz="2800" dirty="0">
                <a:solidFill>
                  <a:schemeClr val="bg1"/>
                </a:solidFill>
              </a:rPr>
            </a:br>
            <a:br>
              <a:rPr lang="en-GB" sz="2800" dirty="0"/>
            </a:br>
            <a:r>
              <a:rPr lang="en-GB" sz="3200" dirty="0">
                <a:solidFill>
                  <a:schemeClr val="bg1"/>
                </a:solidFill>
                <a:highlight>
                  <a:srgbClr val="FAB529"/>
                </a:highlight>
              </a:rPr>
              <a:t>Purpose</a:t>
            </a:r>
            <a:br>
              <a:rPr lang="en-GB" sz="2800" dirty="0"/>
            </a:br>
            <a:r>
              <a:rPr lang="en-GB" sz="2800" dirty="0">
                <a:solidFill>
                  <a:schemeClr val="bg1"/>
                </a:solidFill>
              </a:rPr>
              <a:t>What actions will you take as a result?</a:t>
            </a:r>
            <a:br>
              <a:rPr lang="en-GB" sz="2800" dirty="0">
                <a:solidFill>
                  <a:schemeClr val="bg1"/>
                </a:solidFill>
              </a:rPr>
            </a:br>
            <a:r>
              <a:rPr lang="en-GB" sz="2800" dirty="0">
                <a:solidFill>
                  <a:schemeClr val="bg1"/>
                </a:solidFill>
              </a:rPr>
              <a:t>What will be incorporated into future plans? How?</a:t>
            </a:r>
            <a:br>
              <a:rPr lang="en-GB" sz="2800" dirty="0">
                <a:solidFill>
                  <a:schemeClr val="bg1"/>
                </a:solidFill>
              </a:rPr>
            </a:br>
            <a:br>
              <a:rPr lang="en-GB" sz="2800" dirty="0"/>
            </a:br>
            <a:r>
              <a:rPr lang="en-GB" sz="3200" dirty="0">
                <a:solidFill>
                  <a:schemeClr val="bg1"/>
                </a:solidFill>
                <a:highlight>
                  <a:srgbClr val="FAB529"/>
                </a:highlight>
              </a:rPr>
              <a:t>Scope</a:t>
            </a:r>
            <a:br>
              <a:rPr lang="en-GB" sz="2800" dirty="0"/>
            </a:br>
            <a:r>
              <a:rPr lang="en-GB" sz="2800" dirty="0">
                <a:solidFill>
                  <a:schemeClr val="bg1"/>
                </a:solidFill>
              </a:rPr>
              <a:t>How do you communicate the timelines for actions?</a:t>
            </a:r>
            <a:br>
              <a:rPr lang="en-GB" dirty="0"/>
            </a:br>
            <a:endParaRPr spc="-10" dirty="0">
              <a:solidFill>
                <a:srgbClr val="FFFFFF"/>
              </a:solidFill>
            </a:endParaRPr>
          </a:p>
        </p:txBody>
      </p:sp>
      <p:pic>
        <p:nvPicPr>
          <p:cNvPr id="4" name="object 4">
            <a:extLst>
              <a:ext uri="{FF2B5EF4-FFF2-40B4-BE49-F238E27FC236}">
                <a16:creationId xmlns:a16="http://schemas.microsoft.com/office/drawing/2014/main" id="{9DF4C14C-9366-4949-948A-F5DB84E4F8B0}"/>
              </a:ext>
            </a:extLst>
          </p:cNvPr>
          <p:cNvPicPr/>
          <p:nvPr/>
        </p:nvPicPr>
        <p:blipFill>
          <a:blip r:embed="rId2" cstate="print"/>
          <a:stretch>
            <a:fillRect/>
          </a:stretch>
        </p:blipFill>
        <p:spPr>
          <a:xfrm>
            <a:off x="9604378" y="6106309"/>
            <a:ext cx="2173348" cy="475456"/>
          </a:xfrm>
          <a:prstGeom prst="rect">
            <a:avLst/>
          </a:prstGeom>
        </p:spPr>
      </p:pic>
      <p:pic>
        <p:nvPicPr>
          <p:cNvPr id="6" name="Picture 5" descr="A light bulb with a hand drawn on it&#10;&#10;AI-generated content may be incorrect.">
            <a:extLst>
              <a:ext uri="{FF2B5EF4-FFF2-40B4-BE49-F238E27FC236}">
                <a16:creationId xmlns:a16="http://schemas.microsoft.com/office/drawing/2014/main" id="{7AF60A25-3958-4282-EEB5-2BDA78EA5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5551">
            <a:off x="7192545" y="679345"/>
            <a:ext cx="1162139" cy="1027398"/>
          </a:xfrm>
          <a:prstGeom prst="rect">
            <a:avLst/>
          </a:prstGeom>
        </p:spPr>
      </p:pic>
      <p:pic>
        <p:nvPicPr>
          <p:cNvPr id="10" name="Picture 9" descr="A white cloud with a blue background&#10;&#10;AI-generated content may be incorrect.">
            <a:extLst>
              <a:ext uri="{FF2B5EF4-FFF2-40B4-BE49-F238E27FC236}">
                <a16:creationId xmlns:a16="http://schemas.microsoft.com/office/drawing/2014/main" id="{58B62AC2-1200-65FC-8DC6-8A9281B1B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8110" y="1966600"/>
            <a:ext cx="1635282" cy="977409"/>
          </a:xfrm>
          <a:prstGeom prst="rect">
            <a:avLst/>
          </a:prstGeom>
        </p:spPr>
      </p:pic>
      <p:pic>
        <p:nvPicPr>
          <p:cNvPr id="12" name="Picture 11" descr="An orange arrow pointing to the right&#10;&#10;AI-generated content may be incorrect.">
            <a:extLst>
              <a:ext uri="{FF2B5EF4-FFF2-40B4-BE49-F238E27FC236}">
                <a16:creationId xmlns:a16="http://schemas.microsoft.com/office/drawing/2014/main" id="{F6D41C8F-1A9E-F63E-C940-2F2BED32B0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4318" y="4240768"/>
            <a:ext cx="1431207" cy="977409"/>
          </a:xfrm>
          <a:prstGeom prst="rect">
            <a:avLst/>
          </a:prstGeom>
        </p:spPr>
      </p:pic>
    </p:spTree>
    <p:extLst>
      <p:ext uri="{BB962C8B-B14F-4D97-AF65-F5344CB8AC3E}">
        <p14:creationId xmlns:p14="http://schemas.microsoft.com/office/powerpoint/2010/main" val="368648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2cd35932cc1_0_1107"/>
          <p:cNvSpPr txBox="1">
            <a:spLocks noGrp="1"/>
          </p:cNvSpPr>
          <p:nvPr>
            <p:ph type="title"/>
          </p:nvPr>
        </p:nvSpPr>
        <p:spPr>
          <a:xfrm>
            <a:off x="415600" y="114781"/>
            <a:ext cx="11360800" cy="820000"/>
          </a:xfrm>
          <a:prstGeom prst="rect">
            <a:avLst/>
          </a:prstGeom>
          <a:noFill/>
          <a:ln>
            <a:noFill/>
          </a:ln>
        </p:spPr>
        <p:txBody>
          <a:bodyPr spcFirstLastPara="1" wrap="square" lIns="121900" tIns="121900" rIns="121900" bIns="121900" anchor="ctr" anchorCtr="0">
            <a:normAutofit fontScale="90000"/>
          </a:bodyPr>
          <a:lstStyle/>
          <a:p>
            <a:pPr>
              <a:buSzPct val="134680"/>
            </a:pPr>
            <a:r>
              <a:rPr lang="en-GB" sz="4400">
                <a:solidFill>
                  <a:srgbClr val="0082C2"/>
                </a:solidFill>
              </a:rPr>
              <a:t>Roles in exercising</a:t>
            </a:r>
            <a:endParaRPr>
              <a:solidFill>
                <a:srgbClr val="0082C2"/>
              </a:solidFill>
            </a:endParaRPr>
          </a:p>
        </p:txBody>
      </p:sp>
      <p:sp>
        <p:nvSpPr>
          <p:cNvPr id="665" name="Google Shape;665;g2cd35932cc1_0_1107"/>
          <p:cNvSpPr txBox="1">
            <a:spLocks noGrp="1"/>
          </p:cNvSpPr>
          <p:nvPr>
            <p:ph type="sldNum" idx="12"/>
          </p:nvPr>
        </p:nvSpPr>
        <p:spPr>
          <a:xfrm>
            <a:off x="11044811" y="6333189"/>
            <a:ext cx="731600" cy="524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GB"/>
              <a:pPr/>
              <a:t>13</a:t>
            </a:fld>
            <a:endParaRPr/>
          </a:p>
        </p:txBody>
      </p:sp>
      <p:grpSp>
        <p:nvGrpSpPr>
          <p:cNvPr id="666" name="Google Shape;666;g2cd35932cc1_0_1107"/>
          <p:cNvGrpSpPr/>
          <p:nvPr/>
        </p:nvGrpSpPr>
        <p:grpSpPr>
          <a:xfrm>
            <a:off x="415599" y="1209122"/>
            <a:ext cx="11360734" cy="4866487"/>
            <a:chOff x="311699" y="-198083"/>
            <a:chExt cx="8520551" cy="3649865"/>
          </a:xfrm>
        </p:grpSpPr>
        <p:sp>
          <p:nvSpPr>
            <p:cNvPr id="667" name="Google Shape;667;g2cd35932cc1_0_1107"/>
            <p:cNvSpPr/>
            <p:nvPr/>
          </p:nvSpPr>
          <p:spPr>
            <a:xfrm>
              <a:off x="1795426" y="1100050"/>
              <a:ext cx="2631000" cy="1053600"/>
            </a:xfrm>
            <a:prstGeom prst="roundRect">
              <a:avLst>
                <a:gd name="adj" fmla="val 16667"/>
              </a:avLst>
            </a:prstGeom>
            <a:solidFill>
              <a:srgbClr val="FFB700"/>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b="1">
                  <a:solidFill>
                    <a:schemeClr val="lt1"/>
                  </a:solidFill>
                  <a:latin typeface="Century Gothic"/>
                  <a:ea typeface="Century Gothic"/>
                  <a:cs typeface="Century Gothic"/>
                  <a:sym typeface="Century Gothic"/>
                </a:rPr>
                <a:t>Facilitator </a:t>
              </a:r>
              <a:endParaRPr lang="en-GB" sz="1800" b="1">
                <a:solidFill>
                  <a:schemeClr val="lt1"/>
                </a:solidFill>
                <a:latin typeface="Century Gothic"/>
                <a:ea typeface="Century Gothic"/>
                <a:cs typeface="Century Gothic"/>
                <a:sym typeface="Century Gothic"/>
              </a:endParaRPr>
            </a:p>
            <a:p>
              <a:pPr algn="ctr" rtl="0">
                <a:buClr>
                  <a:srgbClr val="000000"/>
                </a:buClr>
                <a:buSzPts val="1000"/>
              </a:pPr>
              <a:r>
                <a:rPr lang="en-GB" sz="1330" i="1">
                  <a:solidFill>
                    <a:schemeClr val="lt1"/>
                  </a:solidFill>
                  <a:latin typeface="Century Gothic"/>
                  <a:ea typeface="Century Gothic"/>
                  <a:cs typeface="Century Gothic"/>
                  <a:sym typeface="Century Gothic"/>
                </a:rPr>
                <a:t>Ability to inform but not lead the conversation, course correct, mediate/mitigate and keep to time</a:t>
              </a:r>
            </a:p>
          </p:txBody>
        </p:sp>
        <p:sp>
          <p:nvSpPr>
            <p:cNvPr id="668" name="Google Shape;668;g2cd35932cc1_0_1107"/>
            <p:cNvSpPr/>
            <p:nvPr/>
          </p:nvSpPr>
          <p:spPr>
            <a:xfrm>
              <a:off x="311699" y="2398182"/>
              <a:ext cx="5575775" cy="1053600"/>
            </a:xfrm>
            <a:prstGeom prst="roundRect">
              <a:avLst>
                <a:gd name="adj" fmla="val 16667"/>
              </a:avLst>
            </a:prstGeom>
            <a:solidFill>
              <a:srgbClr val="E8540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Participants</a:t>
              </a:r>
              <a:endParaRPr sz="1600" b="1">
                <a:solidFill>
                  <a:schemeClr val="lt1"/>
                </a:solidFill>
                <a:latin typeface="Century Gothic"/>
                <a:ea typeface="Century Gothic"/>
                <a:cs typeface="Century Gothic"/>
                <a:sym typeface="Century Gothic"/>
              </a:endParaRPr>
            </a:p>
            <a:p>
              <a:pPr algn="ctr" rtl="0">
                <a:buClr>
                  <a:schemeClr val="dk1"/>
                </a:buClr>
                <a:buSzPts val="1100"/>
              </a:pPr>
              <a:r>
                <a:rPr lang="en-GB" sz="1300" i="1">
                  <a:solidFill>
                    <a:schemeClr val="lt1"/>
                  </a:solidFill>
                  <a:latin typeface="Century Gothic"/>
                  <a:ea typeface="Century Gothic"/>
                  <a:cs typeface="Century Gothic"/>
                  <a:sym typeface="Century Gothic"/>
                </a:rPr>
                <a:t>The participants should be prepped in advance about the purpose and aims of the exercise but not the scenario itself. Important that participants ‘don’t fight’ the exercise and ‘work with’ the opportunity, to gain the most benefit</a:t>
              </a:r>
              <a:endParaRPr sz="1300" i="1">
                <a:solidFill>
                  <a:schemeClr val="lt1"/>
                </a:solidFill>
                <a:latin typeface="Century Gothic"/>
                <a:ea typeface="Century Gothic"/>
                <a:cs typeface="Century Gothic"/>
                <a:sym typeface="Century Gothic"/>
              </a:endParaRPr>
            </a:p>
          </p:txBody>
        </p:sp>
        <p:sp>
          <p:nvSpPr>
            <p:cNvPr id="669" name="Google Shape;669;g2cd35932cc1_0_1107"/>
            <p:cNvSpPr/>
            <p:nvPr/>
          </p:nvSpPr>
          <p:spPr>
            <a:xfrm>
              <a:off x="3256475" y="-198083"/>
              <a:ext cx="2631000" cy="1053600"/>
            </a:xfrm>
            <a:prstGeom prst="roundRect">
              <a:avLst>
                <a:gd name="adj" fmla="val 16667"/>
              </a:avLst>
            </a:prstGeom>
            <a:solidFill>
              <a:srgbClr val="3D297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Planning Team/Lead Planner</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33" i="1" dirty="0">
                  <a:solidFill>
                    <a:schemeClr val="lt1"/>
                  </a:solidFill>
                  <a:latin typeface="Century Gothic"/>
                  <a:ea typeface="Century Gothic"/>
                  <a:cs typeface="Century Gothic"/>
                  <a:sym typeface="Century Gothic"/>
                </a:rPr>
                <a:t>Most crucial role, needs senior backing and wider input to define and shape the exercising</a:t>
              </a:r>
              <a:endParaRPr sz="1333" i="1" dirty="0">
                <a:solidFill>
                  <a:schemeClr val="lt1"/>
                </a:solidFill>
                <a:latin typeface="Century Gothic"/>
                <a:ea typeface="Century Gothic"/>
                <a:cs typeface="Century Gothic"/>
                <a:sym typeface="Century Gothic"/>
              </a:endParaRPr>
            </a:p>
          </p:txBody>
        </p:sp>
        <p:sp>
          <p:nvSpPr>
            <p:cNvPr id="670" name="Google Shape;670;g2cd35932cc1_0_1107"/>
            <p:cNvSpPr/>
            <p:nvPr/>
          </p:nvSpPr>
          <p:spPr>
            <a:xfrm>
              <a:off x="4717574" y="1100050"/>
              <a:ext cx="2631000" cy="1053600"/>
            </a:xfrm>
            <a:prstGeom prst="roundRect">
              <a:avLst>
                <a:gd name="adj" fmla="val 16667"/>
              </a:avLst>
            </a:prstGeom>
            <a:solidFill>
              <a:srgbClr val="FFB700"/>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Notetaker </a:t>
              </a:r>
            </a:p>
            <a:p>
              <a:pPr algn="ctr" rtl="0">
                <a:buClr>
                  <a:srgbClr val="000000"/>
                </a:buClr>
                <a:buSzPts val="1000"/>
              </a:pPr>
              <a:r>
                <a:rPr lang="en-GB" sz="1330" i="1">
                  <a:solidFill>
                    <a:schemeClr val="lt1"/>
                  </a:solidFill>
                  <a:latin typeface="Century Gothic"/>
                  <a:ea typeface="Century Gothic"/>
                  <a:cs typeface="Century Gothic"/>
                  <a:sym typeface="Century Gothic"/>
                </a:rPr>
                <a:t>Ability to capture learning, themes, outcomes and actions. More than just minutes, to summarise and play back what they’ve heard</a:t>
              </a:r>
            </a:p>
          </p:txBody>
        </p:sp>
        <p:sp>
          <p:nvSpPr>
            <p:cNvPr id="674" name="Google Shape;674;g2cd35932cc1_0_1107"/>
            <p:cNvSpPr/>
            <p:nvPr/>
          </p:nvSpPr>
          <p:spPr>
            <a:xfrm>
              <a:off x="6201250" y="2398182"/>
              <a:ext cx="2631000" cy="1053600"/>
            </a:xfrm>
            <a:prstGeom prst="roundRect">
              <a:avLst>
                <a:gd name="adj" fmla="val 16667"/>
              </a:avLst>
            </a:prstGeom>
            <a:solidFill>
              <a:srgbClr val="0082C2"/>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Observer </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00" i="1" dirty="0">
                  <a:solidFill>
                    <a:schemeClr val="lt1"/>
                  </a:solidFill>
                  <a:latin typeface="Century Gothic"/>
                  <a:ea typeface="Century Gothic"/>
                  <a:cs typeface="Century Gothic"/>
                  <a:sym typeface="Century Gothic"/>
                </a:rPr>
                <a:t>Can be same person as notetaker, but beneficial as an impartial observer to give feedback on what they see</a:t>
              </a:r>
              <a:endParaRPr sz="1333" i="1" dirty="0">
                <a:solidFill>
                  <a:schemeClr val="lt1"/>
                </a:solidFill>
                <a:latin typeface="Century Gothic"/>
                <a:ea typeface="Century Gothic"/>
                <a:cs typeface="Century Gothic"/>
                <a:sym typeface="Century Gothic"/>
              </a:endParaRPr>
            </a:p>
          </p:txBody>
        </p:sp>
      </p:grpSp>
      <p:grpSp>
        <p:nvGrpSpPr>
          <p:cNvPr id="6" name="object 4">
            <a:extLst>
              <a:ext uri="{FF2B5EF4-FFF2-40B4-BE49-F238E27FC236}">
                <a16:creationId xmlns:a16="http://schemas.microsoft.com/office/drawing/2014/main" id="{33FD96E2-4457-52EF-3F8C-B785AEC1DFFA}"/>
              </a:ext>
            </a:extLst>
          </p:cNvPr>
          <p:cNvGrpSpPr/>
          <p:nvPr/>
        </p:nvGrpSpPr>
        <p:grpSpPr>
          <a:xfrm>
            <a:off x="9162580" y="0"/>
            <a:ext cx="3026410" cy="3183255"/>
            <a:chOff x="9162580" y="0"/>
            <a:chExt cx="3026410" cy="3183255"/>
          </a:xfrm>
        </p:grpSpPr>
        <p:sp>
          <p:nvSpPr>
            <p:cNvPr id="7" name="object 5">
              <a:extLst>
                <a:ext uri="{FF2B5EF4-FFF2-40B4-BE49-F238E27FC236}">
                  <a16:creationId xmlns:a16="http://schemas.microsoft.com/office/drawing/2014/main" id="{8AA8CE04-D2BF-6B0E-6703-BB7C2637603E}"/>
                </a:ext>
              </a:extLst>
            </p:cNvPr>
            <p:cNvSpPr/>
            <p:nvPr/>
          </p:nvSpPr>
          <p:spPr>
            <a:xfrm>
              <a:off x="9162580" y="0"/>
              <a:ext cx="2391410" cy="2696210"/>
            </a:xfrm>
            <a:custGeom>
              <a:avLst/>
              <a:gdLst/>
              <a:ahLst/>
              <a:cxnLst/>
              <a:rect l="l" t="t" r="r" b="b"/>
              <a:pathLst>
                <a:path w="2391409" h="2696210">
                  <a:moveTo>
                    <a:pt x="761664" y="790782"/>
                  </a:moveTo>
                  <a:lnTo>
                    <a:pt x="210637" y="790782"/>
                  </a:lnTo>
                  <a:lnTo>
                    <a:pt x="486151" y="1066308"/>
                  </a:lnTo>
                  <a:lnTo>
                    <a:pt x="2115510" y="2695820"/>
                  </a:lnTo>
                  <a:lnTo>
                    <a:pt x="2391011" y="2420331"/>
                  </a:lnTo>
                  <a:lnTo>
                    <a:pt x="1286568" y="1315889"/>
                  </a:lnTo>
                  <a:lnTo>
                    <a:pt x="1286771" y="1315889"/>
                  </a:lnTo>
                  <a:lnTo>
                    <a:pt x="761664" y="790782"/>
                  </a:lnTo>
                  <a:close/>
                </a:path>
                <a:path w="2391409" h="2696210">
                  <a:moveTo>
                    <a:pt x="547740" y="0"/>
                  </a:moveTo>
                  <a:lnTo>
                    <a:pt x="62061" y="0"/>
                  </a:lnTo>
                  <a:lnTo>
                    <a:pt x="58630" y="7523"/>
                  </a:lnTo>
                  <a:lnTo>
                    <a:pt x="53677" y="18914"/>
                  </a:lnTo>
                  <a:lnTo>
                    <a:pt x="48978" y="30420"/>
                  </a:lnTo>
                  <a:lnTo>
                    <a:pt x="47251" y="34814"/>
                  </a:lnTo>
                  <a:lnTo>
                    <a:pt x="45854" y="39310"/>
                  </a:lnTo>
                  <a:lnTo>
                    <a:pt x="44216" y="43742"/>
                  </a:lnTo>
                  <a:lnTo>
                    <a:pt x="31452" y="80554"/>
                  </a:lnTo>
                  <a:lnTo>
                    <a:pt x="26131" y="99508"/>
                  </a:lnTo>
                  <a:lnTo>
                    <a:pt x="25268" y="102746"/>
                  </a:lnTo>
                  <a:lnTo>
                    <a:pt x="14471" y="148008"/>
                  </a:lnTo>
                  <a:lnTo>
                    <a:pt x="6545" y="194071"/>
                  </a:lnTo>
                  <a:lnTo>
                    <a:pt x="1661" y="240855"/>
                  </a:lnTo>
                  <a:lnTo>
                    <a:pt x="0" y="288420"/>
                  </a:lnTo>
                  <a:lnTo>
                    <a:pt x="1802" y="339338"/>
                  </a:lnTo>
                  <a:lnTo>
                    <a:pt x="7184" y="389689"/>
                  </a:lnTo>
                  <a:lnTo>
                    <a:pt x="16080" y="439185"/>
                  </a:lnTo>
                  <a:lnTo>
                    <a:pt x="28429" y="487680"/>
                  </a:lnTo>
                  <a:lnTo>
                    <a:pt x="44170" y="535028"/>
                  </a:lnTo>
                  <a:lnTo>
                    <a:pt x="63242" y="581081"/>
                  </a:lnTo>
                  <a:lnTo>
                    <a:pt x="85583" y="625693"/>
                  </a:lnTo>
                  <a:lnTo>
                    <a:pt x="111134" y="668717"/>
                  </a:lnTo>
                  <a:lnTo>
                    <a:pt x="139834" y="710007"/>
                  </a:lnTo>
                  <a:lnTo>
                    <a:pt x="171620" y="749415"/>
                  </a:lnTo>
                  <a:lnTo>
                    <a:pt x="206433" y="786794"/>
                  </a:lnTo>
                  <a:lnTo>
                    <a:pt x="210535" y="790883"/>
                  </a:lnTo>
                  <a:lnTo>
                    <a:pt x="761664" y="790782"/>
                  </a:lnTo>
                  <a:lnTo>
                    <a:pt x="482277" y="511394"/>
                  </a:lnTo>
                  <a:lnTo>
                    <a:pt x="449814" y="473423"/>
                  </a:lnTo>
                  <a:lnTo>
                    <a:pt x="424061" y="431439"/>
                  </a:lnTo>
                  <a:lnTo>
                    <a:pt x="405309" y="386143"/>
                  </a:lnTo>
                  <a:lnTo>
                    <a:pt x="393846" y="338236"/>
                  </a:lnTo>
                  <a:lnTo>
                    <a:pt x="389961" y="288420"/>
                  </a:lnTo>
                  <a:lnTo>
                    <a:pt x="393846" y="238612"/>
                  </a:lnTo>
                  <a:lnTo>
                    <a:pt x="405309" y="190712"/>
                  </a:lnTo>
                  <a:lnTo>
                    <a:pt x="424061" y="145419"/>
                  </a:lnTo>
                  <a:lnTo>
                    <a:pt x="449814" y="103435"/>
                  </a:lnTo>
                  <a:lnTo>
                    <a:pt x="482277" y="65459"/>
                  </a:lnTo>
                  <a:lnTo>
                    <a:pt x="547740" y="0"/>
                  </a:lnTo>
                  <a:close/>
                </a:path>
              </a:pathLst>
            </a:custGeom>
            <a:solidFill>
              <a:srgbClr val="E8540F"/>
            </a:solidFill>
          </p:spPr>
          <p:txBody>
            <a:bodyPr wrap="square" lIns="0" tIns="0" rIns="0" bIns="0" rtlCol="0"/>
            <a:lstStyle/>
            <a:p>
              <a:endParaRPr/>
            </a:p>
          </p:txBody>
        </p:sp>
        <p:sp>
          <p:nvSpPr>
            <p:cNvPr id="8" name="object 6">
              <a:extLst>
                <a:ext uri="{FF2B5EF4-FFF2-40B4-BE49-F238E27FC236}">
                  <a16:creationId xmlns:a16="http://schemas.microsoft.com/office/drawing/2014/main" id="{D3A60433-605C-BF2D-823B-CF0B43F89C31}"/>
                </a:ext>
              </a:extLst>
            </p:cNvPr>
            <p:cNvSpPr/>
            <p:nvPr/>
          </p:nvSpPr>
          <p:spPr>
            <a:xfrm>
              <a:off x="11552423" y="2697472"/>
              <a:ext cx="636905" cy="485775"/>
            </a:xfrm>
            <a:custGeom>
              <a:avLst/>
              <a:gdLst/>
              <a:ahLst/>
              <a:cxnLst/>
              <a:rect l="l" t="t" r="r" b="b"/>
              <a:pathLst>
                <a:path w="636904" h="485775">
                  <a:moveTo>
                    <a:pt x="275513" y="0"/>
                  </a:moveTo>
                  <a:lnTo>
                    <a:pt x="0" y="275488"/>
                  </a:lnTo>
                  <a:lnTo>
                    <a:pt x="4114" y="279615"/>
                  </a:lnTo>
                  <a:lnTo>
                    <a:pt x="42630" y="315382"/>
                  </a:lnTo>
                  <a:lnTo>
                    <a:pt x="83088" y="347744"/>
                  </a:lnTo>
                  <a:lnTo>
                    <a:pt x="125294" y="376700"/>
                  </a:lnTo>
                  <a:lnTo>
                    <a:pt x="169054" y="402251"/>
                  </a:lnTo>
                  <a:lnTo>
                    <a:pt x="214174" y="424395"/>
                  </a:lnTo>
                  <a:lnTo>
                    <a:pt x="260460" y="443134"/>
                  </a:lnTo>
                  <a:lnTo>
                    <a:pt x="307718" y="458465"/>
                  </a:lnTo>
                  <a:lnTo>
                    <a:pt x="355754" y="470391"/>
                  </a:lnTo>
                  <a:lnTo>
                    <a:pt x="404374" y="478909"/>
                  </a:lnTo>
                  <a:lnTo>
                    <a:pt x="453384" y="484020"/>
                  </a:lnTo>
                  <a:lnTo>
                    <a:pt x="502589" y="485724"/>
                  </a:lnTo>
                  <a:lnTo>
                    <a:pt x="551787" y="484020"/>
                  </a:lnTo>
                  <a:lnTo>
                    <a:pt x="600791" y="478909"/>
                  </a:lnTo>
                  <a:lnTo>
                    <a:pt x="636528" y="472647"/>
                  </a:lnTo>
                  <a:lnTo>
                    <a:pt x="636528" y="65739"/>
                  </a:lnTo>
                  <a:lnTo>
                    <a:pt x="610872" y="77212"/>
                  </a:lnTo>
                  <a:lnTo>
                    <a:pt x="568242" y="89402"/>
                  </a:lnTo>
                  <a:lnTo>
                    <a:pt x="524572" y="95497"/>
                  </a:lnTo>
                  <a:lnTo>
                    <a:pt x="480556" y="95497"/>
                  </a:lnTo>
                  <a:lnTo>
                    <a:pt x="436888" y="89403"/>
                  </a:lnTo>
                  <a:lnTo>
                    <a:pt x="394264" y="77214"/>
                  </a:lnTo>
                  <a:lnTo>
                    <a:pt x="353379" y="58932"/>
                  </a:lnTo>
                  <a:lnTo>
                    <a:pt x="314926" y="34557"/>
                  </a:lnTo>
                  <a:lnTo>
                    <a:pt x="279603" y="4089"/>
                  </a:lnTo>
                  <a:lnTo>
                    <a:pt x="275513" y="0"/>
                  </a:lnTo>
                  <a:close/>
                </a:path>
              </a:pathLst>
            </a:custGeom>
            <a:solidFill>
              <a:srgbClr val="FAB529"/>
            </a:solidFill>
          </p:spPr>
          <p:txBody>
            <a:bodyPr wrap="square" lIns="0" tIns="0" rIns="0" bIns="0" rtlCol="0"/>
            <a:lstStyle/>
            <a:p>
              <a:endParaRPr/>
            </a:p>
          </p:txBody>
        </p:sp>
        <p:sp>
          <p:nvSpPr>
            <p:cNvPr id="9" name="object 7">
              <a:extLst>
                <a:ext uri="{FF2B5EF4-FFF2-40B4-BE49-F238E27FC236}">
                  <a16:creationId xmlns:a16="http://schemas.microsoft.com/office/drawing/2014/main" id="{DD2EA640-4FD7-9AEA-4FE2-ED730E9F0511}"/>
                </a:ext>
              </a:extLst>
            </p:cNvPr>
            <p:cNvSpPr/>
            <p:nvPr/>
          </p:nvSpPr>
          <p:spPr>
            <a:xfrm>
              <a:off x="9163230" y="791014"/>
              <a:ext cx="3025775" cy="2391410"/>
            </a:xfrm>
            <a:custGeom>
              <a:avLst/>
              <a:gdLst/>
              <a:ahLst/>
              <a:cxnLst/>
              <a:rect l="l" t="t" r="r" b="b"/>
              <a:pathLst>
                <a:path w="3025775" h="2391410">
                  <a:moveTo>
                    <a:pt x="210210" y="0"/>
                  </a:moveTo>
                  <a:lnTo>
                    <a:pt x="173187" y="39318"/>
                  </a:lnTo>
                  <a:lnTo>
                    <a:pt x="143129" y="76194"/>
                  </a:lnTo>
                  <a:lnTo>
                    <a:pt x="115934" y="114566"/>
                  </a:lnTo>
                  <a:lnTo>
                    <a:pt x="91602" y="154285"/>
                  </a:lnTo>
                  <a:lnTo>
                    <a:pt x="70132" y="195202"/>
                  </a:lnTo>
                  <a:lnTo>
                    <a:pt x="51525" y="237165"/>
                  </a:lnTo>
                  <a:lnTo>
                    <a:pt x="35780" y="280027"/>
                  </a:lnTo>
                  <a:lnTo>
                    <a:pt x="22899" y="323637"/>
                  </a:lnTo>
                  <a:lnTo>
                    <a:pt x="12880" y="367846"/>
                  </a:lnTo>
                  <a:lnTo>
                    <a:pt x="5723" y="412503"/>
                  </a:lnTo>
                  <a:lnTo>
                    <a:pt x="1430" y="457460"/>
                  </a:lnTo>
                  <a:lnTo>
                    <a:pt x="0" y="502567"/>
                  </a:lnTo>
                  <a:lnTo>
                    <a:pt x="1432" y="547674"/>
                  </a:lnTo>
                  <a:lnTo>
                    <a:pt x="5727" y="592631"/>
                  </a:lnTo>
                  <a:lnTo>
                    <a:pt x="12884" y="637290"/>
                  </a:lnTo>
                  <a:lnTo>
                    <a:pt x="22905" y="681499"/>
                  </a:lnTo>
                  <a:lnTo>
                    <a:pt x="35789" y="725111"/>
                  </a:lnTo>
                  <a:lnTo>
                    <a:pt x="51535" y="767974"/>
                  </a:lnTo>
                  <a:lnTo>
                    <a:pt x="70144" y="809939"/>
                  </a:lnTo>
                  <a:lnTo>
                    <a:pt x="91616" y="850857"/>
                  </a:lnTo>
                  <a:lnTo>
                    <a:pt x="115951" y="890579"/>
                  </a:lnTo>
                  <a:lnTo>
                    <a:pt x="143149" y="928953"/>
                  </a:lnTo>
                  <a:lnTo>
                    <a:pt x="173210" y="965832"/>
                  </a:lnTo>
                  <a:lnTo>
                    <a:pt x="206133" y="1001064"/>
                  </a:lnTo>
                  <a:lnTo>
                    <a:pt x="1389646" y="2184577"/>
                  </a:lnTo>
                  <a:lnTo>
                    <a:pt x="1427022" y="2219393"/>
                  </a:lnTo>
                  <a:lnTo>
                    <a:pt x="1466427" y="2251181"/>
                  </a:lnTo>
                  <a:lnTo>
                    <a:pt x="1507714" y="2279881"/>
                  </a:lnTo>
                  <a:lnTo>
                    <a:pt x="1550736" y="2305432"/>
                  </a:lnTo>
                  <a:lnTo>
                    <a:pt x="1595346" y="2327774"/>
                  </a:lnTo>
                  <a:lnTo>
                    <a:pt x="1641396" y="2346845"/>
                  </a:lnTo>
                  <a:lnTo>
                    <a:pt x="1688741" y="2362584"/>
                  </a:lnTo>
                  <a:lnTo>
                    <a:pt x="1737233" y="2374932"/>
                  </a:lnTo>
                  <a:lnTo>
                    <a:pt x="1786725" y="2383827"/>
                  </a:lnTo>
                  <a:lnTo>
                    <a:pt x="1837070" y="2389208"/>
                  </a:lnTo>
                  <a:lnTo>
                    <a:pt x="1888121" y="2391016"/>
                  </a:lnTo>
                  <a:lnTo>
                    <a:pt x="1939179" y="2389208"/>
                  </a:lnTo>
                  <a:lnTo>
                    <a:pt x="1989529" y="2383827"/>
                  </a:lnTo>
                  <a:lnTo>
                    <a:pt x="2039025" y="2374932"/>
                  </a:lnTo>
                  <a:lnTo>
                    <a:pt x="2087519" y="2362584"/>
                  </a:lnTo>
                  <a:lnTo>
                    <a:pt x="2134865" y="2346845"/>
                  </a:lnTo>
                  <a:lnTo>
                    <a:pt x="2180916" y="2327774"/>
                  </a:lnTo>
                  <a:lnTo>
                    <a:pt x="2225524" y="2305432"/>
                  </a:lnTo>
                  <a:lnTo>
                    <a:pt x="2268543" y="2279881"/>
                  </a:lnTo>
                  <a:lnTo>
                    <a:pt x="2309826" y="2251181"/>
                  </a:lnTo>
                  <a:lnTo>
                    <a:pt x="2349226" y="2219393"/>
                  </a:lnTo>
                  <a:lnTo>
                    <a:pt x="2386596" y="2184577"/>
                  </a:lnTo>
                  <a:lnTo>
                    <a:pt x="2390546" y="2180640"/>
                  </a:lnTo>
                  <a:lnTo>
                    <a:pt x="2390368" y="2180450"/>
                  </a:lnTo>
                  <a:lnTo>
                    <a:pt x="2569451" y="2001367"/>
                  </a:lnTo>
                  <a:lnTo>
                    <a:pt x="1888121" y="2001367"/>
                  </a:lnTo>
                  <a:lnTo>
                    <a:pt x="1838315" y="1997482"/>
                  </a:lnTo>
                  <a:lnTo>
                    <a:pt x="1790419" y="1986019"/>
                  </a:lnTo>
                  <a:lnTo>
                    <a:pt x="1745134" y="1967266"/>
                  </a:lnTo>
                  <a:lnTo>
                    <a:pt x="1703160" y="1941514"/>
                  </a:lnTo>
                  <a:lnTo>
                    <a:pt x="1665198" y="1909051"/>
                  </a:lnTo>
                  <a:lnTo>
                    <a:pt x="481660" y="725538"/>
                  </a:lnTo>
                  <a:lnTo>
                    <a:pt x="451180" y="690211"/>
                  </a:lnTo>
                  <a:lnTo>
                    <a:pt x="426796" y="651756"/>
                  </a:lnTo>
                  <a:lnTo>
                    <a:pt x="408507" y="610869"/>
                  </a:lnTo>
                  <a:lnTo>
                    <a:pt x="396314" y="568245"/>
                  </a:lnTo>
                  <a:lnTo>
                    <a:pt x="390217" y="524578"/>
                  </a:lnTo>
                  <a:lnTo>
                    <a:pt x="390216" y="480563"/>
                  </a:lnTo>
                  <a:lnTo>
                    <a:pt x="396309" y="436896"/>
                  </a:lnTo>
                  <a:lnTo>
                    <a:pt x="408498" y="394271"/>
                  </a:lnTo>
                  <a:lnTo>
                    <a:pt x="426782" y="353384"/>
                  </a:lnTo>
                  <a:lnTo>
                    <a:pt x="451161" y="314930"/>
                  </a:lnTo>
                  <a:lnTo>
                    <a:pt x="481634" y="279603"/>
                  </a:lnTo>
                  <a:lnTo>
                    <a:pt x="485635" y="275615"/>
                  </a:lnTo>
                  <a:lnTo>
                    <a:pt x="485508" y="275285"/>
                  </a:lnTo>
                  <a:lnTo>
                    <a:pt x="210210" y="0"/>
                  </a:lnTo>
                  <a:close/>
                </a:path>
                <a:path w="3025775" h="2391410">
                  <a:moveTo>
                    <a:pt x="3025721" y="994405"/>
                  </a:moveTo>
                  <a:lnTo>
                    <a:pt x="2111070" y="1909051"/>
                  </a:lnTo>
                  <a:lnTo>
                    <a:pt x="2073108" y="1941514"/>
                  </a:lnTo>
                  <a:lnTo>
                    <a:pt x="2031132" y="1967266"/>
                  </a:lnTo>
                  <a:lnTo>
                    <a:pt x="1985844" y="1986019"/>
                  </a:lnTo>
                  <a:lnTo>
                    <a:pt x="1937940" y="1997482"/>
                  </a:lnTo>
                  <a:lnTo>
                    <a:pt x="1888121" y="2001367"/>
                  </a:lnTo>
                  <a:lnTo>
                    <a:pt x="2569451" y="2001367"/>
                  </a:lnTo>
                  <a:lnTo>
                    <a:pt x="2665869" y="1904949"/>
                  </a:lnTo>
                  <a:lnTo>
                    <a:pt x="2666212" y="1904949"/>
                  </a:lnTo>
                  <a:lnTo>
                    <a:pt x="3025721" y="1545442"/>
                  </a:lnTo>
                  <a:lnTo>
                    <a:pt x="3025721" y="994405"/>
                  </a:lnTo>
                  <a:close/>
                </a:path>
                <a:path w="3025775" h="2391410">
                  <a:moveTo>
                    <a:pt x="2666212" y="1904949"/>
                  </a:moveTo>
                  <a:lnTo>
                    <a:pt x="2665869" y="1904949"/>
                  </a:lnTo>
                  <a:lnTo>
                    <a:pt x="2666047" y="1905114"/>
                  </a:lnTo>
                  <a:lnTo>
                    <a:pt x="2666212" y="1904949"/>
                  </a:lnTo>
                  <a:close/>
                </a:path>
              </a:pathLst>
            </a:custGeom>
            <a:solidFill>
              <a:srgbClr val="3D297F"/>
            </a:solidFill>
          </p:spPr>
          <p:txBody>
            <a:bodyPr wrap="square" lIns="0" tIns="0" rIns="0" bIns="0" rtlCol="0"/>
            <a:lstStyle/>
            <a:p>
              <a:endParaRPr/>
            </a:p>
          </p:txBody>
        </p:sp>
        <p:sp>
          <p:nvSpPr>
            <p:cNvPr id="10" name="object 8">
              <a:extLst>
                <a:ext uri="{FF2B5EF4-FFF2-40B4-BE49-F238E27FC236}">
                  <a16:creationId xmlns:a16="http://schemas.microsoft.com/office/drawing/2014/main" id="{992DD452-66F9-6B6A-75A3-5ABCEB67E4FA}"/>
                </a:ext>
              </a:extLst>
            </p:cNvPr>
            <p:cNvSpPr/>
            <p:nvPr/>
          </p:nvSpPr>
          <p:spPr>
            <a:xfrm>
              <a:off x="9648561" y="0"/>
              <a:ext cx="1066165" cy="791210"/>
            </a:xfrm>
            <a:custGeom>
              <a:avLst/>
              <a:gdLst/>
              <a:ahLst/>
              <a:cxnLst/>
              <a:rect l="l" t="t" r="r" b="b"/>
              <a:pathLst>
                <a:path w="1066165" h="791210">
                  <a:moveTo>
                    <a:pt x="1066163" y="0"/>
                  </a:moveTo>
                  <a:lnTo>
                    <a:pt x="515129" y="0"/>
                  </a:lnTo>
                  <a:lnTo>
                    <a:pt x="0" y="515136"/>
                  </a:lnTo>
                  <a:lnTo>
                    <a:pt x="275513" y="790649"/>
                  </a:lnTo>
                  <a:lnTo>
                    <a:pt x="1066163" y="0"/>
                  </a:lnTo>
                  <a:close/>
                </a:path>
              </a:pathLst>
            </a:custGeom>
            <a:solidFill>
              <a:srgbClr val="0082C2"/>
            </a:solidFill>
          </p:spPr>
          <p:txBody>
            <a:bodyPr wrap="square" lIns="0" tIns="0" rIns="0" bIns="0" rtlCol="0"/>
            <a:lstStyle/>
            <a:p>
              <a:endParaRPr/>
            </a:p>
          </p:txBody>
        </p:sp>
      </p:grpSp>
    </p:spTree>
    <p:extLst>
      <p:ext uri="{BB962C8B-B14F-4D97-AF65-F5344CB8AC3E}">
        <p14:creationId xmlns:p14="http://schemas.microsoft.com/office/powerpoint/2010/main" val="28264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4">
                                            <p:txEl>
                                              <p:pRg st="0" end="0"/>
                                            </p:txEl>
                                          </p:spTgt>
                                        </p:tgtEl>
                                        <p:attrNameLst>
                                          <p:attrName>style.visibility</p:attrName>
                                        </p:attrNameLst>
                                      </p:cBhvr>
                                      <p:to>
                                        <p:strVal val="visible"/>
                                      </p:to>
                                    </p:set>
                                    <p:anim calcmode="lin" valueType="num">
                                      <p:cBhvr additive="base">
                                        <p:cTn id="7" dur="1000"/>
                                        <p:tgtEl>
                                          <p:spTgt spid="66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6"/>
                                        </p:tgtEl>
                                        <p:attrNameLst>
                                          <p:attrName>style.visibility</p:attrName>
                                        </p:attrNameLst>
                                      </p:cBhvr>
                                      <p:to>
                                        <p:strVal val="visible"/>
                                      </p:to>
                                    </p:set>
                                    <p:animEffect transition="in" filter="fade">
                                      <p:cBhvr>
                                        <p:cTn id="11" dur="1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524" y="273050"/>
            <a:ext cx="10498075" cy="635000"/>
          </a:xfrm>
          <a:prstGeom prst="rect">
            <a:avLst/>
          </a:prstGeom>
        </p:spPr>
        <p:txBody>
          <a:bodyPr vert="horz" wrap="square" lIns="0" tIns="12700" rIns="0" bIns="0" rtlCol="0">
            <a:spAutoFit/>
          </a:bodyPr>
          <a:lstStyle/>
          <a:p>
            <a:pPr marL="12700">
              <a:lnSpc>
                <a:spcPct val="100000"/>
              </a:lnSpc>
              <a:spcBef>
                <a:spcPts val="100"/>
              </a:spcBef>
            </a:pPr>
            <a:r>
              <a:rPr lang="en-GB" dirty="0">
                <a:solidFill>
                  <a:schemeClr val="bg1"/>
                </a:solidFill>
                <a:highlight>
                  <a:srgbClr val="000080"/>
                </a:highlight>
              </a:rPr>
              <a:t>Planning Team / Lead Planner</a:t>
            </a:r>
            <a:endParaRPr spc="-20" dirty="0">
              <a:solidFill>
                <a:schemeClr val="bg1"/>
              </a:solidFill>
              <a:highlight>
                <a:srgbClr val="000080"/>
              </a:highlight>
            </a:endParaRPr>
          </a:p>
        </p:txBody>
      </p:sp>
      <p:grpSp>
        <p:nvGrpSpPr>
          <p:cNvPr id="4" name="object 4"/>
          <p:cNvGrpSpPr/>
          <p:nvPr/>
        </p:nvGrpSpPr>
        <p:grpSpPr>
          <a:xfrm>
            <a:off x="10648193" y="1345713"/>
            <a:ext cx="1541145" cy="3994150"/>
            <a:chOff x="10648193" y="1345713"/>
            <a:chExt cx="1541145" cy="3994150"/>
          </a:xfrm>
        </p:grpSpPr>
        <p:sp>
          <p:nvSpPr>
            <p:cNvPr id="5" name="object 5"/>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6" name="object 6"/>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7" name="object 7"/>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8" name="object 8"/>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lang="en-GB" spc="-25" dirty="0"/>
              <a:t>12</a:t>
            </a:r>
            <a:endParaRPr spc="-25" dirty="0"/>
          </a:p>
        </p:txBody>
      </p:sp>
      <p:sp>
        <p:nvSpPr>
          <p:cNvPr id="9" name="object 9"/>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sp>
        <p:nvSpPr>
          <p:cNvPr id="10" name="object 2">
            <a:extLst>
              <a:ext uri="{FF2B5EF4-FFF2-40B4-BE49-F238E27FC236}">
                <a16:creationId xmlns:a16="http://schemas.microsoft.com/office/drawing/2014/main" id="{9A9B497D-C575-097E-A674-841FF866E2D5}"/>
              </a:ext>
            </a:extLst>
          </p:cNvPr>
          <p:cNvSpPr txBox="1"/>
          <p:nvPr/>
        </p:nvSpPr>
        <p:spPr>
          <a:xfrm>
            <a:off x="316097" y="1472629"/>
            <a:ext cx="9964245" cy="2649443"/>
          </a:xfrm>
          <a:prstGeom prst="rect">
            <a:avLst/>
          </a:prstGeom>
        </p:spPr>
        <p:txBody>
          <a:bodyPr vert="horz" wrap="square" lIns="0" tIns="12700" rIns="0" bIns="0" rtlCol="0" anchor="t">
            <a:spAutoFit/>
          </a:bodyPr>
          <a:lstStyle/>
          <a:p>
            <a:pPr marL="12700">
              <a:spcBef>
                <a:spcPts val="100"/>
              </a:spcBef>
            </a:pPr>
            <a:r>
              <a:rPr lang="en-GB" sz="2400" dirty="0">
                <a:latin typeface="Century Gothic Pro"/>
                <a:cs typeface="Century Gothic Pro"/>
              </a:rPr>
              <a:t>At present – this is you! Who else might you need to engage or draw support from? CEO? Team Lead? </a:t>
            </a:r>
          </a:p>
          <a:p>
            <a:pPr marL="12700">
              <a:spcBef>
                <a:spcPts val="100"/>
              </a:spcBef>
            </a:pPr>
            <a:endParaRPr lang="en-GB" sz="2400" dirty="0">
              <a:latin typeface="Century Gothic Pro"/>
              <a:cs typeface="Century Gothic Pro"/>
            </a:endParaRPr>
          </a:p>
          <a:p>
            <a:pPr marL="12700">
              <a:spcBef>
                <a:spcPts val="100"/>
              </a:spcBef>
            </a:pPr>
            <a:r>
              <a:rPr lang="en-GB" sz="2400" dirty="0">
                <a:latin typeface="Century Gothic Pro"/>
                <a:cs typeface="Century Gothic Pro"/>
              </a:rPr>
              <a:t>Think of yourselves as the project manager, your role is to assemble the team you need to deliver an exercise and draft out the timelines to do it.</a:t>
            </a:r>
          </a:p>
          <a:p>
            <a:pPr marL="12700">
              <a:spcBef>
                <a:spcPts val="100"/>
              </a:spcBef>
            </a:pPr>
            <a:endParaRPr lang="en-GB" sz="2400" dirty="0">
              <a:latin typeface="Century Gothic Pro"/>
              <a:cs typeface="Century Gothic Pro"/>
            </a:endParaRPr>
          </a:p>
          <a:p>
            <a:pPr marL="12700">
              <a:spcBef>
                <a:spcPts val="100"/>
              </a:spcBef>
            </a:pPr>
            <a:r>
              <a:rPr lang="en-GB" sz="2400" dirty="0">
                <a:latin typeface="Century Gothic Pro"/>
                <a:cs typeface="Century Gothic Pro"/>
              </a:rPr>
              <a:t>The Lead Planner will also need to draft or tailor the scenario and injects</a:t>
            </a:r>
            <a:endParaRPr sz="2400" dirty="0">
              <a:latin typeface="Century Gothic Pro"/>
              <a:cs typeface="Century Gothic Pro"/>
            </a:endParaRPr>
          </a:p>
        </p:txBody>
      </p:sp>
      <p:sp>
        <p:nvSpPr>
          <p:cNvPr id="3" name="Google Shape;669;g2cd35932cc1_0_1107">
            <a:extLst>
              <a:ext uri="{FF2B5EF4-FFF2-40B4-BE49-F238E27FC236}">
                <a16:creationId xmlns:a16="http://schemas.microsoft.com/office/drawing/2014/main" id="{14F08D8B-1116-DFB1-C39F-62A2FB7FD143}"/>
              </a:ext>
            </a:extLst>
          </p:cNvPr>
          <p:cNvSpPr/>
          <p:nvPr/>
        </p:nvSpPr>
        <p:spPr>
          <a:xfrm>
            <a:off x="316096" y="4519513"/>
            <a:ext cx="6008504" cy="1404800"/>
          </a:xfrm>
          <a:prstGeom prst="roundRect">
            <a:avLst>
              <a:gd name="adj" fmla="val 16667"/>
            </a:avLst>
          </a:prstGeom>
          <a:solidFill>
            <a:srgbClr val="3D297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What should a scenario contain?</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33" i="1" dirty="0">
                <a:solidFill>
                  <a:schemeClr val="lt1"/>
                </a:solidFill>
                <a:latin typeface="Century Gothic"/>
                <a:ea typeface="Century Gothic"/>
                <a:cs typeface="Century Gothic"/>
                <a:sym typeface="Century Gothic"/>
              </a:rPr>
              <a:t>The initial scenario should introduce a plausible, detailed story or sequence of events designed to test what you want to test. Sometimes simplicity is key, you don’t have to throw the kitchen sink at it</a:t>
            </a:r>
            <a:endParaRPr sz="1333" i="1" dirty="0">
              <a:solidFill>
                <a:schemeClr val="lt1"/>
              </a:solidFill>
              <a:latin typeface="Century Gothic"/>
              <a:ea typeface="Century Gothic"/>
              <a:cs typeface="Century Gothic"/>
              <a:sym typeface="Century Gothic"/>
            </a:endParaRPr>
          </a:p>
        </p:txBody>
      </p:sp>
      <p:sp>
        <p:nvSpPr>
          <p:cNvPr id="11" name="Google Shape;669;g2cd35932cc1_0_1107">
            <a:extLst>
              <a:ext uri="{FF2B5EF4-FFF2-40B4-BE49-F238E27FC236}">
                <a16:creationId xmlns:a16="http://schemas.microsoft.com/office/drawing/2014/main" id="{A73C7DFC-2F2F-7E4E-31A2-2E8BEC77772E}"/>
              </a:ext>
            </a:extLst>
          </p:cNvPr>
          <p:cNvSpPr/>
          <p:nvPr/>
        </p:nvSpPr>
        <p:spPr>
          <a:xfrm>
            <a:off x="6561924" y="4519513"/>
            <a:ext cx="3508000" cy="1404800"/>
          </a:xfrm>
          <a:prstGeom prst="roundRect">
            <a:avLst>
              <a:gd name="adj" fmla="val 16667"/>
            </a:avLst>
          </a:prstGeom>
          <a:solidFill>
            <a:srgbClr val="3D297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What is an inject?</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33" i="1" dirty="0">
                <a:solidFill>
                  <a:schemeClr val="lt1"/>
                </a:solidFill>
                <a:latin typeface="Century Gothic"/>
                <a:ea typeface="Century Gothic"/>
                <a:cs typeface="Century Gothic"/>
                <a:sym typeface="Century Gothic"/>
              </a:rPr>
              <a:t>Injects are pieces of information that shift or progress the scenario. It can come in the form of new or emerging information </a:t>
            </a:r>
            <a:endParaRPr sz="1333" i="1" dirty="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5F53-E0F4-782F-C68C-31456603887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7D230CB-890B-4B84-9B33-8B24C3D4EFF8}"/>
              </a:ext>
            </a:extLst>
          </p:cNvPr>
          <p:cNvSpPr txBox="1">
            <a:spLocks noGrp="1"/>
          </p:cNvSpPr>
          <p:nvPr>
            <p:ph type="title"/>
          </p:nvPr>
        </p:nvSpPr>
        <p:spPr>
          <a:xfrm>
            <a:off x="398524" y="273050"/>
            <a:ext cx="10498075" cy="635000"/>
          </a:xfrm>
          <a:prstGeom prst="rect">
            <a:avLst/>
          </a:prstGeom>
        </p:spPr>
        <p:txBody>
          <a:bodyPr vert="horz" wrap="square" lIns="0" tIns="12700" rIns="0" bIns="0" rtlCol="0">
            <a:spAutoFit/>
          </a:bodyPr>
          <a:lstStyle/>
          <a:p>
            <a:pPr marL="12700">
              <a:lnSpc>
                <a:spcPct val="100000"/>
              </a:lnSpc>
              <a:spcBef>
                <a:spcPts val="100"/>
              </a:spcBef>
            </a:pPr>
            <a:r>
              <a:rPr lang="en-GB" dirty="0">
                <a:solidFill>
                  <a:schemeClr val="bg1"/>
                </a:solidFill>
                <a:highlight>
                  <a:srgbClr val="FAB529"/>
                </a:highlight>
              </a:rPr>
              <a:t>Facilitator/ Notetaker</a:t>
            </a:r>
            <a:endParaRPr spc="-20" dirty="0">
              <a:solidFill>
                <a:schemeClr val="bg1"/>
              </a:solidFill>
              <a:highlight>
                <a:srgbClr val="FAB529"/>
              </a:highlight>
            </a:endParaRPr>
          </a:p>
        </p:txBody>
      </p:sp>
      <p:grpSp>
        <p:nvGrpSpPr>
          <p:cNvPr id="4" name="object 4">
            <a:extLst>
              <a:ext uri="{FF2B5EF4-FFF2-40B4-BE49-F238E27FC236}">
                <a16:creationId xmlns:a16="http://schemas.microsoft.com/office/drawing/2014/main" id="{7AD092AA-6F60-B3E4-8686-F1C2B1F504DA}"/>
              </a:ext>
            </a:extLst>
          </p:cNvPr>
          <p:cNvGrpSpPr/>
          <p:nvPr/>
        </p:nvGrpSpPr>
        <p:grpSpPr>
          <a:xfrm>
            <a:off x="10648193" y="1345713"/>
            <a:ext cx="1541145" cy="3994150"/>
            <a:chOff x="10648193" y="1345713"/>
            <a:chExt cx="1541145" cy="3994150"/>
          </a:xfrm>
        </p:grpSpPr>
        <p:sp>
          <p:nvSpPr>
            <p:cNvPr id="5" name="object 5">
              <a:extLst>
                <a:ext uri="{FF2B5EF4-FFF2-40B4-BE49-F238E27FC236}">
                  <a16:creationId xmlns:a16="http://schemas.microsoft.com/office/drawing/2014/main" id="{DBE4B49C-01FF-067B-48B7-5339CD1EE431}"/>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6" name="object 6">
              <a:extLst>
                <a:ext uri="{FF2B5EF4-FFF2-40B4-BE49-F238E27FC236}">
                  <a16:creationId xmlns:a16="http://schemas.microsoft.com/office/drawing/2014/main" id="{A4F6EDAC-C71F-BC41-76C6-D652E0FED144}"/>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7" name="object 7">
              <a:extLst>
                <a:ext uri="{FF2B5EF4-FFF2-40B4-BE49-F238E27FC236}">
                  <a16:creationId xmlns:a16="http://schemas.microsoft.com/office/drawing/2014/main" id="{D6522178-2973-CB52-6C5C-DAB6A5FE4232}"/>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8" name="object 8">
            <a:extLst>
              <a:ext uri="{FF2B5EF4-FFF2-40B4-BE49-F238E27FC236}">
                <a16:creationId xmlns:a16="http://schemas.microsoft.com/office/drawing/2014/main" id="{F774F6E4-76DC-7845-F8B9-65D9F034E1FE}"/>
              </a:ext>
            </a:extLst>
          </p:cNvPr>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lang="en-GB" spc="-25" dirty="0"/>
              <a:t>12</a:t>
            </a:r>
            <a:endParaRPr spc="-25" dirty="0"/>
          </a:p>
        </p:txBody>
      </p:sp>
      <p:sp>
        <p:nvSpPr>
          <p:cNvPr id="9" name="object 9">
            <a:extLst>
              <a:ext uri="{FF2B5EF4-FFF2-40B4-BE49-F238E27FC236}">
                <a16:creationId xmlns:a16="http://schemas.microsoft.com/office/drawing/2014/main" id="{67991C5D-E3DE-133B-B8C7-2655CBDF43E7}"/>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sp>
        <p:nvSpPr>
          <p:cNvPr id="10" name="object 2">
            <a:extLst>
              <a:ext uri="{FF2B5EF4-FFF2-40B4-BE49-F238E27FC236}">
                <a16:creationId xmlns:a16="http://schemas.microsoft.com/office/drawing/2014/main" id="{6C36A266-4BBD-CB41-FC1D-911BBF1F162D}"/>
              </a:ext>
            </a:extLst>
          </p:cNvPr>
          <p:cNvSpPr txBox="1"/>
          <p:nvPr/>
        </p:nvSpPr>
        <p:spPr>
          <a:xfrm>
            <a:off x="393835" y="1232196"/>
            <a:ext cx="9964245" cy="3413755"/>
          </a:xfrm>
          <a:prstGeom prst="rect">
            <a:avLst/>
          </a:prstGeom>
        </p:spPr>
        <p:txBody>
          <a:bodyPr vert="horz" wrap="square" lIns="0" tIns="12700" rIns="0" bIns="0" rtlCol="0" anchor="t">
            <a:spAutoFit/>
          </a:bodyPr>
          <a:lstStyle/>
          <a:p>
            <a:pPr marL="12700">
              <a:spcBef>
                <a:spcPts val="100"/>
              </a:spcBef>
            </a:pPr>
            <a:r>
              <a:rPr lang="en-GB" sz="2800" b="1" dirty="0">
                <a:solidFill>
                  <a:schemeClr val="bg1"/>
                </a:solidFill>
                <a:highlight>
                  <a:srgbClr val="FAB529"/>
                </a:highlight>
                <a:latin typeface="Century Gothic Pro"/>
                <a:cs typeface="Century Gothic Pro"/>
              </a:rPr>
              <a:t>Facilitator – Core Skills</a:t>
            </a:r>
          </a:p>
          <a:p>
            <a:pPr marL="12700">
              <a:spcBef>
                <a:spcPts val="100"/>
              </a:spcBef>
            </a:pPr>
            <a:r>
              <a:rPr lang="en-GB" sz="2400" dirty="0">
                <a:latin typeface="Century Gothic Pro"/>
                <a:cs typeface="Century Gothic Pro"/>
              </a:rPr>
              <a:t>Communication, adaptability, active listening and time management</a:t>
            </a:r>
          </a:p>
          <a:p>
            <a:pPr marL="12700">
              <a:spcBef>
                <a:spcPts val="100"/>
              </a:spcBef>
            </a:pPr>
            <a:r>
              <a:rPr lang="en-GB" sz="2400" dirty="0">
                <a:latin typeface="Century Gothic Pro"/>
                <a:cs typeface="Century Gothic Pro"/>
              </a:rPr>
              <a:t>Able to keep discussions on track, encourage participation, manage group dynamics</a:t>
            </a:r>
          </a:p>
          <a:p>
            <a:pPr marL="12700">
              <a:spcBef>
                <a:spcPts val="100"/>
              </a:spcBef>
            </a:pPr>
            <a:endParaRPr lang="en-GB" sz="1600" i="1" dirty="0">
              <a:latin typeface="Century Gothic Pro"/>
              <a:cs typeface="Century Gothic Pro"/>
            </a:endParaRPr>
          </a:p>
          <a:p>
            <a:pPr marL="12700">
              <a:spcBef>
                <a:spcPts val="100"/>
              </a:spcBef>
            </a:pPr>
            <a:r>
              <a:rPr lang="en-GB" sz="2800" b="1" dirty="0">
                <a:solidFill>
                  <a:schemeClr val="bg1"/>
                </a:solidFill>
                <a:highlight>
                  <a:srgbClr val="FAB529"/>
                </a:highlight>
                <a:latin typeface="Century Gothic Pro"/>
                <a:cs typeface="Century Gothic Pro"/>
              </a:rPr>
              <a:t>Notetaker – Core Skills</a:t>
            </a:r>
          </a:p>
          <a:p>
            <a:pPr marL="12700">
              <a:spcBef>
                <a:spcPts val="100"/>
              </a:spcBef>
            </a:pPr>
            <a:r>
              <a:rPr lang="en-GB" sz="2400" dirty="0">
                <a:latin typeface="Century Gothic Pro"/>
                <a:cs typeface="Century Gothic Pro"/>
              </a:rPr>
              <a:t>Active listening, playback, consolidation of themes, identify actions</a:t>
            </a:r>
          </a:p>
          <a:p>
            <a:pPr marL="12700">
              <a:spcBef>
                <a:spcPts val="100"/>
              </a:spcBef>
            </a:pPr>
            <a:r>
              <a:rPr lang="en-GB" sz="2400" dirty="0">
                <a:latin typeface="Century Gothic Pro"/>
                <a:cs typeface="Century Gothic Pro"/>
              </a:rPr>
              <a:t>Able to reflect what they’ve observed, capture actions and articulate success and challenges</a:t>
            </a:r>
            <a:endParaRPr sz="2400" dirty="0">
              <a:latin typeface="Century Gothic Pro"/>
              <a:cs typeface="Century Gothic Pro"/>
            </a:endParaRPr>
          </a:p>
        </p:txBody>
      </p:sp>
      <p:sp>
        <p:nvSpPr>
          <p:cNvPr id="3" name="Google Shape;669;g2cd35932cc1_0_1107">
            <a:extLst>
              <a:ext uri="{FF2B5EF4-FFF2-40B4-BE49-F238E27FC236}">
                <a16:creationId xmlns:a16="http://schemas.microsoft.com/office/drawing/2014/main" id="{11400FAC-DF0C-3526-521C-DADB6A8663EE}"/>
              </a:ext>
            </a:extLst>
          </p:cNvPr>
          <p:cNvSpPr/>
          <p:nvPr/>
        </p:nvSpPr>
        <p:spPr>
          <a:xfrm>
            <a:off x="351402" y="4769061"/>
            <a:ext cx="6008504" cy="1273413"/>
          </a:xfrm>
          <a:prstGeom prst="roundRect">
            <a:avLst>
              <a:gd name="adj" fmla="val 16667"/>
            </a:avLst>
          </a:prstGeom>
          <a:solidFill>
            <a:srgbClr val="FAB529"/>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Do facilitators and notetakers participate?</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33" i="1" dirty="0">
                <a:solidFill>
                  <a:schemeClr val="lt1"/>
                </a:solidFill>
                <a:latin typeface="Century Gothic"/>
                <a:ea typeface="Century Gothic"/>
                <a:cs typeface="Century Gothic"/>
                <a:sym typeface="Century Gothic"/>
              </a:rPr>
              <a:t>Generally, no, a facilitator might interject or insert a pause to get discussion back on track but they’re not active in the exercise.</a:t>
            </a:r>
            <a:endParaRPr sz="1333" i="1"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731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A5FB-7FD5-FFFC-674B-76A31AE14C2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9B8649-BC72-1D67-E95A-134D023DA738}"/>
              </a:ext>
            </a:extLst>
          </p:cNvPr>
          <p:cNvSpPr txBox="1">
            <a:spLocks noGrp="1"/>
          </p:cNvSpPr>
          <p:nvPr>
            <p:ph type="title"/>
          </p:nvPr>
        </p:nvSpPr>
        <p:spPr>
          <a:xfrm>
            <a:off x="398524" y="273050"/>
            <a:ext cx="10498075" cy="635000"/>
          </a:xfrm>
          <a:prstGeom prst="rect">
            <a:avLst/>
          </a:prstGeom>
        </p:spPr>
        <p:txBody>
          <a:bodyPr vert="horz" wrap="square" lIns="0" tIns="12700" rIns="0" bIns="0" rtlCol="0">
            <a:spAutoFit/>
          </a:bodyPr>
          <a:lstStyle/>
          <a:p>
            <a:pPr marL="12700">
              <a:lnSpc>
                <a:spcPct val="100000"/>
              </a:lnSpc>
              <a:spcBef>
                <a:spcPts val="100"/>
              </a:spcBef>
            </a:pPr>
            <a:r>
              <a:rPr lang="en-GB" dirty="0">
                <a:solidFill>
                  <a:schemeClr val="bg1"/>
                </a:solidFill>
                <a:highlight>
                  <a:srgbClr val="E8540F"/>
                </a:highlight>
              </a:rPr>
              <a:t>Participants</a:t>
            </a:r>
            <a:endParaRPr spc="-20" dirty="0">
              <a:solidFill>
                <a:schemeClr val="bg1"/>
              </a:solidFill>
              <a:highlight>
                <a:srgbClr val="E8540F"/>
              </a:highlight>
            </a:endParaRPr>
          </a:p>
        </p:txBody>
      </p:sp>
      <p:grpSp>
        <p:nvGrpSpPr>
          <p:cNvPr id="4" name="object 4">
            <a:extLst>
              <a:ext uri="{FF2B5EF4-FFF2-40B4-BE49-F238E27FC236}">
                <a16:creationId xmlns:a16="http://schemas.microsoft.com/office/drawing/2014/main" id="{6D9B8A1C-C83E-A970-D99D-65BD0488CA49}"/>
              </a:ext>
            </a:extLst>
          </p:cNvPr>
          <p:cNvGrpSpPr/>
          <p:nvPr/>
        </p:nvGrpSpPr>
        <p:grpSpPr>
          <a:xfrm>
            <a:off x="10648193" y="1345713"/>
            <a:ext cx="1541145" cy="3994150"/>
            <a:chOff x="10648193" y="1345713"/>
            <a:chExt cx="1541145" cy="3994150"/>
          </a:xfrm>
        </p:grpSpPr>
        <p:sp>
          <p:nvSpPr>
            <p:cNvPr id="5" name="object 5">
              <a:extLst>
                <a:ext uri="{FF2B5EF4-FFF2-40B4-BE49-F238E27FC236}">
                  <a16:creationId xmlns:a16="http://schemas.microsoft.com/office/drawing/2014/main" id="{9141A8EB-E753-34D3-8544-94D320804295}"/>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6" name="object 6">
              <a:extLst>
                <a:ext uri="{FF2B5EF4-FFF2-40B4-BE49-F238E27FC236}">
                  <a16:creationId xmlns:a16="http://schemas.microsoft.com/office/drawing/2014/main" id="{8FC5F9F1-6935-7791-E66A-83E9D4DAE23A}"/>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7" name="object 7">
              <a:extLst>
                <a:ext uri="{FF2B5EF4-FFF2-40B4-BE49-F238E27FC236}">
                  <a16:creationId xmlns:a16="http://schemas.microsoft.com/office/drawing/2014/main" id="{57995FE3-ACF6-54EA-D96E-2ABC0FE36634}"/>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8" name="object 8">
            <a:extLst>
              <a:ext uri="{FF2B5EF4-FFF2-40B4-BE49-F238E27FC236}">
                <a16:creationId xmlns:a16="http://schemas.microsoft.com/office/drawing/2014/main" id="{0BA154E4-F3A2-A788-FBA4-CB5E19943700}"/>
              </a:ext>
            </a:extLst>
          </p:cNvPr>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lang="en-GB" spc="-25" dirty="0"/>
              <a:t>12</a:t>
            </a:r>
            <a:endParaRPr spc="-25" dirty="0"/>
          </a:p>
        </p:txBody>
      </p:sp>
      <p:sp>
        <p:nvSpPr>
          <p:cNvPr id="9" name="object 9">
            <a:extLst>
              <a:ext uri="{FF2B5EF4-FFF2-40B4-BE49-F238E27FC236}">
                <a16:creationId xmlns:a16="http://schemas.microsoft.com/office/drawing/2014/main" id="{2792ACCE-2AC5-3C6F-55E6-98BFCDCCBA4A}"/>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sp>
        <p:nvSpPr>
          <p:cNvPr id="10" name="object 2">
            <a:extLst>
              <a:ext uri="{FF2B5EF4-FFF2-40B4-BE49-F238E27FC236}">
                <a16:creationId xmlns:a16="http://schemas.microsoft.com/office/drawing/2014/main" id="{03484566-0DCC-C8C4-11F9-6B328AEC4A5E}"/>
              </a:ext>
            </a:extLst>
          </p:cNvPr>
          <p:cNvSpPr txBox="1"/>
          <p:nvPr/>
        </p:nvSpPr>
        <p:spPr>
          <a:xfrm>
            <a:off x="393835" y="1232196"/>
            <a:ext cx="9964245" cy="3757439"/>
          </a:xfrm>
          <a:prstGeom prst="rect">
            <a:avLst/>
          </a:prstGeom>
        </p:spPr>
        <p:txBody>
          <a:bodyPr vert="horz" wrap="square" lIns="0" tIns="12700" rIns="0" bIns="0" rtlCol="0" anchor="t">
            <a:spAutoFit/>
          </a:bodyPr>
          <a:lstStyle/>
          <a:p>
            <a:pPr marL="12700">
              <a:spcBef>
                <a:spcPts val="100"/>
              </a:spcBef>
            </a:pPr>
            <a:r>
              <a:rPr lang="en-GB" sz="2800" b="1" dirty="0">
                <a:solidFill>
                  <a:schemeClr val="bg1"/>
                </a:solidFill>
                <a:highlight>
                  <a:srgbClr val="E8540F"/>
                </a:highlight>
                <a:latin typeface="Century Gothic Pro"/>
                <a:cs typeface="Century Gothic Pro"/>
              </a:rPr>
              <a:t>Preparation</a:t>
            </a:r>
          </a:p>
          <a:p>
            <a:pPr marL="12700">
              <a:spcBef>
                <a:spcPts val="100"/>
              </a:spcBef>
            </a:pPr>
            <a:r>
              <a:rPr lang="en-GB" sz="2400" dirty="0">
                <a:latin typeface="Century Gothic Pro"/>
                <a:cs typeface="Century Gothic Pro"/>
              </a:rPr>
              <a:t>This should be as realistic as possible, so participants shouldn’t receive too many details about the scenario exercise in advance, but, there should be clear communication on the aims and objectives in advance as well as the time commitment from them. </a:t>
            </a:r>
          </a:p>
          <a:p>
            <a:pPr marL="12700">
              <a:spcBef>
                <a:spcPts val="100"/>
              </a:spcBef>
            </a:pPr>
            <a:endParaRPr lang="en-GB" sz="1600" i="1" dirty="0">
              <a:latin typeface="Century Gothic Pro"/>
              <a:cs typeface="Century Gothic Pro"/>
            </a:endParaRPr>
          </a:p>
          <a:p>
            <a:pPr marL="12700">
              <a:spcBef>
                <a:spcPts val="100"/>
              </a:spcBef>
            </a:pPr>
            <a:r>
              <a:rPr lang="en-GB" sz="2800" b="1" dirty="0">
                <a:solidFill>
                  <a:schemeClr val="bg1"/>
                </a:solidFill>
                <a:highlight>
                  <a:srgbClr val="E8540F"/>
                </a:highlight>
                <a:latin typeface="Century Gothic Pro"/>
                <a:cs typeface="Century Gothic Pro"/>
              </a:rPr>
              <a:t>In Exercise</a:t>
            </a:r>
          </a:p>
          <a:p>
            <a:pPr marL="12700">
              <a:spcBef>
                <a:spcPts val="100"/>
              </a:spcBef>
            </a:pPr>
            <a:r>
              <a:rPr lang="en-GB" sz="2400" dirty="0">
                <a:latin typeface="Century Gothic Pro"/>
                <a:cs typeface="Century Gothic Pro"/>
              </a:rPr>
              <a:t>They should know this is a safe space for learning, not a test of them or the ways of working. Whilst it aims to be realistic, there may be a need for them to ‘get on board’ and work with the exercise, not against it.</a:t>
            </a:r>
            <a:endParaRPr sz="2400" dirty="0">
              <a:latin typeface="Century Gothic Pro"/>
              <a:cs typeface="Century Gothic Pro"/>
            </a:endParaRPr>
          </a:p>
        </p:txBody>
      </p:sp>
      <p:sp>
        <p:nvSpPr>
          <p:cNvPr id="3" name="Google Shape;669;g2cd35932cc1_0_1107">
            <a:extLst>
              <a:ext uri="{FF2B5EF4-FFF2-40B4-BE49-F238E27FC236}">
                <a16:creationId xmlns:a16="http://schemas.microsoft.com/office/drawing/2014/main" id="{91472A84-91B0-03D0-194E-6336BC8AF0DD}"/>
              </a:ext>
            </a:extLst>
          </p:cNvPr>
          <p:cNvSpPr/>
          <p:nvPr/>
        </p:nvSpPr>
        <p:spPr>
          <a:xfrm>
            <a:off x="351402" y="5143500"/>
            <a:ext cx="9846698" cy="787400"/>
          </a:xfrm>
          <a:prstGeom prst="roundRect">
            <a:avLst>
              <a:gd name="adj" fmla="val 16667"/>
            </a:avLst>
          </a:prstGeom>
          <a:solidFill>
            <a:srgbClr val="E8540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What is the ideal number of participants?</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33" i="1" dirty="0">
                <a:solidFill>
                  <a:schemeClr val="lt1"/>
                </a:solidFill>
                <a:latin typeface="Century Gothic"/>
                <a:ea typeface="Century Gothic"/>
                <a:cs typeface="Century Gothic"/>
                <a:sym typeface="Century Gothic"/>
              </a:rPr>
              <a:t>There is no magic number but enough to comfortably manage and allow everyone to participate</a:t>
            </a:r>
            <a:endParaRPr sz="1333" i="1"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1702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9B5F8-DE8A-E1AA-0BA5-0AA85192C94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3F227C5-6790-4777-A3EE-537DE767B354}"/>
              </a:ext>
            </a:extLst>
          </p:cNvPr>
          <p:cNvSpPr txBox="1">
            <a:spLocks noGrp="1"/>
          </p:cNvSpPr>
          <p:nvPr>
            <p:ph type="title"/>
          </p:nvPr>
        </p:nvSpPr>
        <p:spPr>
          <a:xfrm>
            <a:off x="398524" y="273050"/>
            <a:ext cx="10498075" cy="635000"/>
          </a:xfrm>
          <a:prstGeom prst="rect">
            <a:avLst/>
          </a:prstGeom>
        </p:spPr>
        <p:txBody>
          <a:bodyPr vert="horz" wrap="square" lIns="0" tIns="12700" rIns="0" bIns="0" rtlCol="0">
            <a:spAutoFit/>
          </a:bodyPr>
          <a:lstStyle/>
          <a:p>
            <a:pPr marL="12700">
              <a:lnSpc>
                <a:spcPct val="100000"/>
              </a:lnSpc>
              <a:spcBef>
                <a:spcPts val="100"/>
              </a:spcBef>
            </a:pPr>
            <a:r>
              <a:rPr lang="en-GB">
                <a:solidFill>
                  <a:srgbClr val="E75512"/>
                </a:solidFill>
              </a:rPr>
              <a:t>Debriefing</a:t>
            </a:r>
            <a:endParaRPr spc="-20">
              <a:solidFill>
                <a:srgbClr val="E75512"/>
              </a:solidFill>
            </a:endParaRPr>
          </a:p>
        </p:txBody>
      </p:sp>
      <p:grpSp>
        <p:nvGrpSpPr>
          <p:cNvPr id="4" name="object 4">
            <a:extLst>
              <a:ext uri="{FF2B5EF4-FFF2-40B4-BE49-F238E27FC236}">
                <a16:creationId xmlns:a16="http://schemas.microsoft.com/office/drawing/2014/main" id="{E9D1B38C-2D3D-C2ED-C1FE-F3BCFA035BD2}"/>
              </a:ext>
            </a:extLst>
          </p:cNvPr>
          <p:cNvGrpSpPr/>
          <p:nvPr/>
        </p:nvGrpSpPr>
        <p:grpSpPr>
          <a:xfrm>
            <a:off x="10648193" y="1345713"/>
            <a:ext cx="1541145" cy="3994150"/>
            <a:chOff x="10648193" y="1345713"/>
            <a:chExt cx="1541145" cy="3994150"/>
          </a:xfrm>
        </p:grpSpPr>
        <p:sp>
          <p:nvSpPr>
            <p:cNvPr id="5" name="object 5">
              <a:extLst>
                <a:ext uri="{FF2B5EF4-FFF2-40B4-BE49-F238E27FC236}">
                  <a16:creationId xmlns:a16="http://schemas.microsoft.com/office/drawing/2014/main" id="{40AFE74B-A1F6-0F03-0DC3-637816EDCD36}"/>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6" name="object 6">
              <a:extLst>
                <a:ext uri="{FF2B5EF4-FFF2-40B4-BE49-F238E27FC236}">
                  <a16:creationId xmlns:a16="http://schemas.microsoft.com/office/drawing/2014/main" id="{C122FE3A-9920-40FF-25A2-2DE370C46E03}"/>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7" name="object 7">
              <a:extLst>
                <a:ext uri="{FF2B5EF4-FFF2-40B4-BE49-F238E27FC236}">
                  <a16:creationId xmlns:a16="http://schemas.microsoft.com/office/drawing/2014/main" id="{00671122-667B-4956-1B40-2408C5D9B43A}"/>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8" name="object 8">
            <a:extLst>
              <a:ext uri="{FF2B5EF4-FFF2-40B4-BE49-F238E27FC236}">
                <a16:creationId xmlns:a16="http://schemas.microsoft.com/office/drawing/2014/main" id="{5937DD87-F990-2F6D-83C6-A65D80D10B18}"/>
              </a:ext>
            </a:extLst>
          </p:cNvPr>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lang="en-GB" spc="-25" dirty="0"/>
              <a:t>12</a:t>
            </a:r>
            <a:endParaRPr spc="-25" dirty="0"/>
          </a:p>
        </p:txBody>
      </p:sp>
      <p:sp>
        <p:nvSpPr>
          <p:cNvPr id="9" name="object 9">
            <a:extLst>
              <a:ext uri="{FF2B5EF4-FFF2-40B4-BE49-F238E27FC236}">
                <a16:creationId xmlns:a16="http://schemas.microsoft.com/office/drawing/2014/main" id="{95281539-291C-99CC-248A-79FF6CA4E3EB}"/>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sp>
        <p:nvSpPr>
          <p:cNvPr id="10" name="object 2">
            <a:extLst>
              <a:ext uri="{FF2B5EF4-FFF2-40B4-BE49-F238E27FC236}">
                <a16:creationId xmlns:a16="http://schemas.microsoft.com/office/drawing/2014/main" id="{AFC66A87-35F3-20E2-FC82-69D8ABD9DCB5}"/>
              </a:ext>
            </a:extLst>
          </p:cNvPr>
          <p:cNvSpPr txBox="1"/>
          <p:nvPr/>
        </p:nvSpPr>
        <p:spPr>
          <a:xfrm>
            <a:off x="316097" y="1472629"/>
            <a:ext cx="9964245" cy="4275529"/>
          </a:xfrm>
          <a:prstGeom prst="rect">
            <a:avLst/>
          </a:prstGeom>
        </p:spPr>
        <p:txBody>
          <a:bodyPr vert="horz" wrap="square" lIns="0" tIns="12700" rIns="0" bIns="0" rtlCol="0" anchor="t">
            <a:spAutoFit/>
          </a:bodyPr>
          <a:lstStyle/>
          <a:p>
            <a:pPr marL="12700">
              <a:spcBef>
                <a:spcPts val="100"/>
              </a:spcBef>
            </a:pPr>
            <a:r>
              <a:rPr lang="en-GB" sz="2400" dirty="0">
                <a:latin typeface="Century Gothic Pro"/>
                <a:cs typeface="Century Gothic Pro"/>
              </a:rPr>
              <a:t>Enough time for debriefing is as important as having enough time to exercise. There are a variety of ways to capture participant thoughts and some immediate reflections will be helpful, but longer-term considerations may come through with a bit more space and time. </a:t>
            </a:r>
          </a:p>
          <a:p>
            <a:pPr marL="12700">
              <a:lnSpc>
                <a:spcPct val="100000"/>
              </a:lnSpc>
              <a:spcBef>
                <a:spcPts val="100"/>
              </a:spcBef>
            </a:pPr>
            <a:endParaRPr lang="en-GB" sz="2400" dirty="0">
              <a:latin typeface="Century Gothic Pro"/>
              <a:cs typeface="Century Gothic Pro"/>
            </a:endParaRPr>
          </a:p>
          <a:p>
            <a:pPr marL="12700">
              <a:lnSpc>
                <a:spcPct val="100000"/>
              </a:lnSpc>
              <a:spcBef>
                <a:spcPts val="100"/>
              </a:spcBef>
            </a:pPr>
            <a:r>
              <a:rPr lang="en-GB" sz="3200" b="1" dirty="0">
                <a:latin typeface="Century Gothic Pro"/>
                <a:cs typeface="Century Gothic Pro"/>
              </a:rPr>
              <a:t>Debrief Structure</a:t>
            </a:r>
          </a:p>
          <a:p>
            <a:pPr marL="12700">
              <a:lnSpc>
                <a:spcPct val="100000"/>
              </a:lnSpc>
              <a:spcBef>
                <a:spcPts val="100"/>
              </a:spcBef>
            </a:pPr>
            <a:r>
              <a:rPr lang="en-GB" sz="3200" b="1" dirty="0">
                <a:solidFill>
                  <a:schemeClr val="bg1"/>
                </a:solidFill>
                <a:highlight>
                  <a:srgbClr val="E8540F"/>
                </a:highlight>
                <a:latin typeface="Century Gothic Pro"/>
                <a:cs typeface="Century Gothic Pro"/>
              </a:rPr>
              <a:t>What went well: </a:t>
            </a:r>
            <a:r>
              <a:rPr lang="en-GB" sz="3200" dirty="0">
                <a:solidFill>
                  <a:schemeClr val="tx1"/>
                </a:solidFill>
                <a:latin typeface="Century Gothic Pro"/>
                <a:cs typeface="Century Gothic Pro"/>
              </a:rPr>
              <a:t>Capture successes</a:t>
            </a:r>
          </a:p>
          <a:p>
            <a:pPr marL="12700">
              <a:lnSpc>
                <a:spcPct val="100000"/>
              </a:lnSpc>
              <a:spcBef>
                <a:spcPts val="100"/>
              </a:spcBef>
            </a:pPr>
            <a:r>
              <a:rPr lang="en-GB" sz="3200" b="1" dirty="0">
                <a:solidFill>
                  <a:schemeClr val="bg1"/>
                </a:solidFill>
                <a:highlight>
                  <a:srgbClr val="E8540F"/>
                </a:highlight>
                <a:latin typeface="Century Gothic Pro"/>
                <a:cs typeface="Century Gothic Pro"/>
              </a:rPr>
              <a:t>Challenges: </a:t>
            </a:r>
            <a:r>
              <a:rPr lang="en-GB" sz="3200" dirty="0">
                <a:solidFill>
                  <a:schemeClr val="tx1"/>
                </a:solidFill>
                <a:latin typeface="Century Gothic Pro"/>
                <a:cs typeface="Century Gothic Pro"/>
              </a:rPr>
              <a:t>Discuss issues encountered</a:t>
            </a:r>
          </a:p>
          <a:p>
            <a:pPr marL="12700">
              <a:lnSpc>
                <a:spcPct val="100000"/>
              </a:lnSpc>
              <a:spcBef>
                <a:spcPts val="100"/>
              </a:spcBef>
            </a:pPr>
            <a:r>
              <a:rPr lang="en-GB" sz="3200" b="1" dirty="0">
                <a:solidFill>
                  <a:schemeClr val="bg1"/>
                </a:solidFill>
                <a:highlight>
                  <a:srgbClr val="E8540F"/>
                </a:highlight>
                <a:latin typeface="Century Gothic Pro"/>
                <a:cs typeface="Century Gothic Pro"/>
              </a:rPr>
              <a:t>Action Items: </a:t>
            </a:r>
            <a:r>
              <a:rPr lang="en-GB" sz="3200" dirty="0">
                <a:solidFill>
                  <a:schemeClr val="tx1"/>
                </a:solidFill>
                <a:latin typeface="Century Gothic Pro"/>
                <a:cs typeface="Century Gothic Pro"/>
              </a:rPr>
              <a:t>Identify follow-up actions to improve plans</a:t>
            </a:r>
          </a:p>
          <a:p>
            <a:pPr marL="12700">
              <a:lnSpc>
                <a:spcPct val="100000"/>
              </a:lnSpc>
              <a:spcBef>
                <a:spcPts val="100"/>
              </a:spcBef>
            </a:pPr>
            <a:endParaRPr lang="en-GB" sz="2400" dirty="0">
              <a:latin typeface="Century Gothic Pro"/>
              <a:cs typeface="Century Gothic Pro"/>
            </a:endParaRPr>
          </a:p>
        </p:txBody>
      </p:sp>
    </p:spTree>
    <p:extLst>
      <p:ext uri="{BB962C8B-B14F-4D97-AF65-F5344CB8AC3E}">
        <p14:creationId xmlns:p14="http://schemas.microsoft.com/office/powerpoint/2010/main" val="380963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6B17-ED88-69D7-1123-EB928671422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9E683BE-FCE8-8652-3B83-2533059168C8}"/>
              </a:ext>
            </a:extLst>
          </p:cNvPr>
          <p:cNvSpPr txBox="1">
            <a:spLocks noGrp="1"/>
          </p:cNvSpPr>
          <p:nvPr>
            <p:ph type="ctrTitle"/>
          </p:nvPr>
        </p:nvSpPr>
        <p:spPr>
          <a:xfrm>
            <a:off x="1263935" y="2794000"/>
            <a:ext cx="9664129" cy="635000"/>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FFFFFF"/>
                </a:solidFill>
                <a:highlight>
                  <a:srgbClr val="FAB529"/>
                </a:highlight>
              </a:rPr>
              <a:t>How might you</a:t>
            </a:r>
            <a:r>
              <a:rPr lang="en-GB" dirty="0">
                <a:solidFill>
                  <a:srgbClr val="FFFFFF"/>
                </a:solidFill>
              </a:rPr>
              <a:t> run a debriefing? </a:t>
            </a:r>
            <a:endParaRPr spc="-10" dirty="0">
              <a:solidFill>
                <a:srgbClr val="FFFFFF"/>
              </a:solidFill>
            </a:endParaRPr>
          </a:p>
        </p:txBody>
      </p:sp>
      <p:pic>
        <p:nvPicPr>
          <p:cNvPr id="4" name="object 4">
            <a:extLst>
              <a:ext uri="{FF2B5EF4-FFF2-40B4-BE49-F238E27FC236}">
                <a16:creationId xmlns:a16="http://schemas.microsoft.com/office/drawing/2014/main" id="{BC117576-7AB6-6EF3-9968-4352DD3DEE1A}"/>
              </a:ext>
            </a:extLst>
          </p:cNvPr>
          <p:cNvPicPr/>
          <p:nvPr/>
        </p:nvPicPr>
        <p:blipFill>
          <a:blip r:embed="rId2" cstate="print"/>
          <a:stretch>
            <a:fillRect/>
          </a:stretch>
        </p:blipFill>
        <p:spPr>
          <a:xfrm>
            <a:off x="9604378" y="6106309"/>
            <a:ext cx="2173348" cy="475456"/>
          </a:xfrm>
          <a:prstGeom prst="rect">
            <a:avLst/>
          </a:prstGeom>
        </p:spPr>
      </p:pic>
    </p:spTree>
    <p:extLst>
      <p:ext uri="{BB962C8B-B14F-4D97-AF65-F5344CB8AC3E}">
        <p14:creationId xmlns:p14="http://schemas.microsoft.com/office/powerpoint/2010/main" val="76210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a:extLst>
            <a:ext uri="{FF2B5EF4-FFF2-40B4-BE49-F238E27FC236}">
              <a16:creationId xmlns:a16="http://schemas.microsoft.com/office/drawing/2014/main" id="{6F9D0A55-0C61-C85D-75B7-27209433C6B0}"/>
            </a:ext>
          </a:extLst>
        </p:cNvPr>
        <p:cNvGrpSpPr/>
        <p:nvPr/>
      </p:nvGrpSpPr>
      <p:grpSpPr>
        <a:xfrm>
          <a:off x="0" y="0"/>
          <a:ext cx="0" cy="0"/>
          <a:chOff x="0" y="0"/>
          <a:chExt cx="0" cy="0"/>
        </a:xfrm>
      </p:grpSpPr>
      <p:sp>
        <p:nvSpPr>
          <p:cNvPr id="664" name="Google Shape;664;g2cd35932cc1_0_1107">
            <a:extLst>
              <a:ext uri="{FF2B5EF4-FFF2-40B4-BE49-F238E27FC236}">
                <a16:creationId xmlns:a16="http://schemas.microsoft.com/office/drawing/2014/main" id="{35862B95-CA27-4B3D-6B84-1729091FFE62}"/>
              </a:ext>
            </a:extLst>
          </p:cNvPr>
          <p:cNvSpPr txBox="1">
            <a:spLocks noGrp="1"/>
          </p:cNvSpPr>
          <p:nvPr>
            <p:ph type="title"/>
          </p:nvPr>
        </p:nvSpPr>
        <p:spPr>
          <a:xfrm>
            <a:off x="415600" y="114781"/>
            <a:ext cx="11360800" cy="820000"/>
          </a:xfrm>
          <a:prstGeom prst="rect">
            <a:avLst/>
          </a:prstGeom>
          <a:noFill/>
          <a:ln>
            <a:noFill/>
          </a:ln>
        </p:spPr>
        <p:txBody>
          <a:bodyPr spcFirstLastPara="1" wrap="square" lIns="121900" tIns="121900" rIns="121900" bIns="121900" anchor="ctr" anchorCtr="0">
            <a:normAutofit fontScale="90000"/>
          </a:bodyPr>
          <a:lstStyle/>
          <a:p>
            <a:pPr>
              <a:buSzPct val="134680"/>
            </a:pPr>
            <a:r>
              <a:rPr lang="en-GB" sz="4400">
                <a:solidFill>
                  <a:srgbClr val="0082C2"/>
                </a:solidFill>
              </a:rPr>
              <a:t>The resources </a:t>
            </a:r>
            <a:endParaRPr>
              <a:solidFill>
                <a:srgbClr val="0082C2"/>
              </a:solidFill>
            </a:endParaRPr>
          </a:p>
        </p:txBody>
      </p:sp>
      <p:sp>
        <p:nvSpPr>
          <p:cNvPr id="665" name="Google Shape;665;g2cd35932cc1_0_1107">
            <a:extLst>
              <a:ext uri="{FF2B5EF4-FFF2-40B4-BE49-F238E27FC236}">
                <a16:creationId xmlns:a16="http://schemas.microsoft.com/office/drawing/2014/main" id="{16818E58-B7AB-1971-0457-2774093BF894}"/>
              </a:ext>
            </a:extLst>
          </p:cNvPr>
          <p:cNvSpPr txBox="1">
            <a:spLocks noGrp="1"/>
          </p:cNvSpPr>
          <p:nvPr>
            <p:ph type="sldNum" idx="12"/>
          </p:nvPr>
        </p:nvSpPr>
        <p:spPr>
          <a:xfrm>
            <a:off x="11044811" y="6333189"/>
            <a:ext cx="731600" cy="524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GB"/>
              <a:pPr/>
              <a:t>19</a:t>
            </a:fld>
            <a:endParaRPr/>
          </a:p>
        </p:txBody>
      </p:sp>
      <p:grpSp>
        <p:nvGrpSpPr>
          <p:cNvPr id="666" name="Google Shape;666;g2cd35932cc1_0_1107">
            <a:extLst>
              <a:ext uri="{FF2B5EF4-FFF2-40B4-BE49-F238E27FC236}">
                <a16:creationId xmlns:a16="http://schemas.microsoft.com/office/drawing/2014/main" id="{189A28A1-177F-5BBF-2599-A1E6ED96D1D4}"/>
              </a:ext>
            </a:extLst>
          </p:cNvPr>
          <p:cNvGrpSpPr/>
          <p:nvPr/>
        </p:nvGrpSpPr>
        <p:grpSpPr>
          <a:xfrm>
            <a:off x="415600" y="1209125"/>
            <a:ext cx="11360733" cy="4866484"/>
            <a:chOff x="311700" y="-198081"/>
            <a:chExt cx="8520550" cy="3649863"/>
          </a:xfrm>
        </p:grpSpPr>
        <p:sp>
          <p:nvSpPr>
            <p:cNvPr id="667" name="Google Shape;667;g2cd35932cc1_0_1107">
              <a:extLst>
                <a:ext uri="{FF2B5EF4-FFF2-40B4-BE49-F238E27FC236}">
                  <a16:creationId xmlns:a16="http://schemas.microsoft.com/office/drawing/2014/main" id="{C3D5DD5B-8213-0D4C-D175-FFD7AE5BDD03}"/>
                </a:ext>
              </a:extLst>
            </p:cNvPr>
            <p:cNvSpPr/>
            <p:nvPr/>
          </p:nvSpPr>
          <p:spPr>
            <a:xfrm>
              <a:off x="311700" y="1100050"/>
              <a:ext cx="2631000" cy="1053600"/>
            </a:xfrm>
            <a:prstGeom prst="roundRect">
              <a:avLst>
                <a:gd name="adj" fmla="val 16667"/>
              </a:avLst>
            </a:prstGeom>
            <a:solidFill>
              <a:srgbClr val="FFB700"/>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1 x general scenario </a:t>
              </a:r>
            </a:p>
            <a:p>
              <a:pPr algn="ctr" rtl="0">
                <a:buClr>
                  <a:srgbClr val="000000"/>
                </a:buClr>
                <a:buSzPts val="1000"/>
              </a:pPr>
              <a:r>
                <a:rPr lang="en-GB" sz="1330" i="1">
                  <a:solidFill>
                    <a:schemeClr val="lt1"/>
                  </a:solidFill>
                  <a:latin typeface="Century Gothic"/>
                  <a:ea typeface="Century Gothic"/>
                  <a:cs typeface="Century Gothic"/>
                  <a:sym typeface="Century Gothic"/>
                </a:rPr>
                <a:t>The focus of which is on mass migration, a diverse group of people arriving to your area with unknown needs</a:t>
              </a:r>
            </a:p>
          </p:txBody>
        </p:sp>
        <p:sp>
          <p:nvSpPr>
            <p:cNvPr id="668" name="Google Shape;668;g2cd35932cc1_0_1107">
              <a:extLst>
                <a:ext uri="{FF2B5EF4-FFF2-40B4-BE49-F238E27FC236}">
                  <a16:creationId xmlns:a16="http://schemas.microsoft.com/office/drawing/2014/main" id="{2AF3C7FD-5CAF-7C7B-7BAC-2586C976A646}"/>
                </a:ext>
              </a:extLst>
            </p:cNvPr>
            <p:cNvSpPr/>
            <p:nvPr/>
          </p:nvSpPr>
          <p:spPr>
            <a:xfrm>
              <a:off x="311700" y="2398182"/>
              <a:ext cx="2631000" cy="1053600"/>
            </a:xfrm>
            <a:prstGeom prst="roundRect">
              <a:avLst>
                <a:gd name="adj" fmla="val 16667"/>
              </a:avLst>
            </a:prstGeom>
            <a:solidFill>
              <a:srgbClr val="E8540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7 x expansion packs</a:t>
              </a:r>
              <a:endParaRPr sz="1600" b="1">
                <a:solidFill>
                  <a:schemeClr val="lt1"/>
                </a:solidFill>
                <a:latin typeface="Century Gothic"/>
                <a:ea typeface="Century Gothic"/>
                <a:cs typeface="Century Gothic"/>
                <a:sym typeface="Century Gothic"/>
              </a:endParaRPr>
            </a:p>
            <a:p>
              <a:pPr algn="ctr" rtl="0">
                <a:buClr>
                  <a:schemeClr val="dk1"/>
                </a:buClr>
                <a:buSzPts val="1100"/>
              </a:pPr>
              <a:r>
                <a:rPr lang="en-GB" sz="1333" i="1">
                  <a:solidFill>
                    <a:schemeClr val="lt1"/>
                  </a:solidFill>
                  <a:latin typeface="Century Gothic"/>
                  <a:ea typeface="Century Gothic"/>
                  <a:cs typeface="Century Gothic"/>
                  <a:sym typeface="Century Gothic"/>
                </a:rPr>
                <a:t>The expansion packs are themed by different aspects of response you might want to stress test</a:t>
              </a:r>
              <a:endParaRPr sz="1333" i="1">
                <a:solidFill>
                  <a:schemeClr val="lt1"/>
                </a:solidFill>
                <a:latin typeface="Century Gothic"/>
                <a:ea typeface="Century Gothic"/>
                <a:cs typeface="Century Gothic"/>
                <a:sym typeface="Century Gothic"/>
              </a:endParaRPr>
            </a:p>
          </p:txBody>
        </p:sp>
        <p:sp>
          <p:nvSpPr>
            <p:cNvPr id="669" name="Google Shape;669;g2cd35932cc1_0_1107">
              <a:extLst>
                <a:ext uri="{FF2B5EF4-FFF2-40B4-BE49-F238E27FC236}">
                  <a16:creationId xmlns:a16="http://schemas.microsoft.com/office/drawing/2014/main" id="{9B21680E-7543-2596-3978-6E48462EA63E}"/>
                </a:ext>
              </a:extLst>
            </p:cNvPr>
            <p:cNvSpPr/>
            <p:nvPr/>
          </p:nvSpPr>
          <p:spPr>
            <a:xfrm>
              <a:off x="311700" y="-198081"/>
              <a:ext cx="2631000" cy="1053600"/>
            </a:xfrm>
            <a:prstGeom prst="roundRect">
              <a:avLst>
                <a:gd name="adj" fmla="val 16667"/>
              </a:avLst>
            </a:prstGeom>
            <a:solidFill>
              <a:srgbClr val="3D297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dirty="0">
                  <a:solidFill>
                    <a:schemeClr val="lt1"/>
                  </a:solidFill>
                  <a:latin typeface="Century Gothic"/>
                  <a:ea typeface="Century Gothic"/>
                  <a:cs typeface="Century Gothic"/>
                  <a:sym typeface="Century Gothic"/>
                </a:rPr>
                <a:t>Facilitation guidelines</a:t>
              </a:r>
              <a:endParaRPr sz="1600" b="1" dirty="0">
                <a:solidFill>
                  <a:schemeClr val="lt1"/>
                </a:solidFill>
                <a:latin typeface="Century Gothic"/>
                <a:ea typeface="Century Gothic"/>
                <a:cs typeface="Century Gothic"/>
                <a:sym typeface="Century Gothic"/>
              </a:endParaRPr>
            </a:p>
            <a:p>
              <a:pPr algn="ctr" rtl="0">
                <a:buClr>
                  <a:schemeClr val="dk1"/>
                </a:buClr>
                <a:buSzPts val="1100"/>
              </a:pPr>
              <a:r>
                <a:rPr lang="en-GB" sz="1333" i="1" dirty="0">
                  <a:solidFill>
                    <a:schemeClr val="lt1"/>
                  </a:solidFill>
                  <a:latin typeface="Century Gothic"/>
                  <a:ea typeface="Century Gothic"/>
                  <a:cs typeface="Century Gothic"/>
                  <a:sym typeface="Century Gothic"/>
                </a:rPr>
                <a:t>An infographic and guidelines, facilitation tips and example exercise structure</a:t>
              </a:r>
              <a:endParaRPr sz="1333" i="1" dirty="0">
                <a:solidFill>
                  <a:schemeClr val="lt1"/>
                </a:solidFill>
                <a:latin typeface="Century Gothic"/>
                <a:ea typeface="Century Gothic"/>
                <a:cs typeface="Century Gothic"/>
                <a:sym typeface="Century Gothic"/>
              </a:endParaRPr>
            </a:p>
          </p:txBody>
        </p:sp>
        <p:sp>
          <p:nvSpPr>
            <p:cNvPr id="670" name="Google Shape;670;g2cd35932cc1_0_1107">
              <a:extLst>
                <a:ext uri="{FF2B5EF4-FFF2-40B4-BE49-F238E27FC236}">
                  <a16:creationId xmlns:a16="http://schemas.microsoft.com/office/drawing/2014/main" id="{71BD55D0-CB20-3153-8A1A-313CD19C3F41}"/>
                </a:ext>
              </a:extLst>
            </p:cNvPr>
            <p:cNvSpPr/>
            <p:nvPr/>
          </p:nvSpPr>
          <p:spPr>
            <a:xfrm>
              <a:off x="3256475" y="1100050"/>
              <a:ext cx="2631000" cy="1053600"/>
            </a:xfrm>
            <a:prstGeom prst="roundRect">
              <a:avLst>
                <a:gd name="adj" fmla="val 16667"/>
              </a:avLst>
            </a:prstGeom>
            <a:solidFill>
              <a:srgbClr val="FFB700"/>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Prompt questions</a:t>
              </a:r>
              <a:endParaRPr sz="1600" b="1">
                <a:solidFill>
                  <a:schemeClr val="lt1"/>
                </a:solidFill>
                <a:latin typeface="Century Gothic"/>
                <a:ea typeface="Century Gothic"/>
                <a:cs typeface="Century Gothic"/>
                <a:sym typeface="Century Gothic"/>
              </a:endParaRPr>
            </a:p>
            <a:p>
              <a:pPr algn="ctr" rtl="0">
                <a:buClr>
                  <a:srgbClr val="000000"/>
                </a:buClr>
                <a:buSzPts val="1000"/>
              </a:pPr>
              <a:r>
                <a:rPr lang="en-GB" sz="1300" i="1">
                  <a:solidFill>
                    <a:schemeClr val="lt1"/>
                  </a:solidFill>
                  <a:latin typeface="Century Gothic"/>
                  <a:ea typeface="Century Gothic"/>
                  <a:cs typeface="Century Gothic"/>
                  <a:sym typeface="Century Gothic"/>
                </a:rPr>
                <a:t>There are four prompt questions to stimulate thinking. They are base level questions you can return to </a:t>
              </a:r>
              <a:endParaRPr sz="1333" i="1">
                <a:solidFill>
                  <a:schemeClr val="lt1"/>
                </a:solidFill>
                <a:latin typeface="Century Gothic"/>
                <a:ea typeface="Century Gothic"/>
                <a:cs typeface="Century Gothic"/>
                <a:sym typeface="Century Gothic"/>
              </a:endParaRPr>
            </a:p>
          </p:txBody>
        </p:sp>
        <p:sp>
          <p:nvSpPr>
            <p:cNvPr id="671" name="Google Shape;671;g2cd35932cc1_0_1107">
              <a:extLst>
                <a:ext uri="{FF2B5EF4-FFF2-40B4-BE49-F238E27FC236}">
                  <a16:creationId xmlns:a16="http://schemas.microsoft.com/office/drawing/2014/main" id="{BB110DC4-9CF4-AD64-F3CD-0EB8BCBB0F13}"/>
                </a:ext>
              </a:extLst>
            </p:cNvPr>
            <p:cNvSpPr/>
            <p:nvPr/>
          </p:nvSpPr>
          <p:spPr>
            <a:xfrm>
              <a:off x="3256475" y="2398182"/>
              <a:ext cx="2631000" cy="1053600"/>
            </a:xfrm>
            <a:prstGeom prst="roundRect">
              <a:avLst>
                <a:gd name="adj" fmla="val 16667"/>
              </a:avLst>
            </a:prstGeom>
            <a:solidFill>
              <a:srgbClr val="E8540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3 x injects</a:t>
              </a:r>
              <a:endParaRPr sz="1600" b="1">
                <a:solidFill>
                  <a:schemeClr val="lt1"/>
                </a:solidFill>
                <a:latin typeface="Century Gothic"/>
                <a:ea typeface="Century Gothic"/>
                <a:cs typeface="Century Gothic"/>
                <a:sym typeface="Century Gothic"/>
              </a:endParaRPr>
            </a:p>
            <a:p>
              <a:pPr algn="ctr" rtl="0">
                <a:buClr>
                  <a:schemeClr val="dk1"/>
                </a:buClr>
                <a:buSzPts val="1100"/>
              </a:pPr>
              <a:r>
                <a:rPr lang="en-GB" sz="1333" i="1">
                  <a:solidFill>
                    <a:schemeClr val="lt1"/>
                  </a:solidFill>
                  <a:latin typeface="Century Gothic"/>
                  <a:ea typeface="Century Gothic"/>
                  <a:cs typeface="Century Gothic"/>
                  <a:sym typeface="Century Gothic"/>
                </a:rPr>
                <a:t>Each expansion pack has three different injects which develop the scenario along a timeline</a:t>
              </a:r>
              <a:endParaRPr sz="1333" i="1">
                <a:solidFill>
                  <a:schemeClr val="lt1"/>
                </a:solidFill>
                <a:latin typeface="Century Gothic"/>
                <a:ea typeface="Century Gothic"/>
                <a:cs typeface="Century Gothic"/>
                <a:sym typeface="Century Gothic"/>
              </a:endParaRPr>
            </a:p>
          </p:txBody>
        </p:sp>
        <p:sp>
          <p:nvSpPr>
            <p:cNvPr id="674" name="Google Shape;674;g2cd35932cc1_0_1107">
              <a:extLst>
                <a:ext uri="{FF2B5EF4-FFF2-40B4-BE49-F238E27FC236}">
                  <a16:creationId xmlns:a16="http://schemas.microsoft.com/office/drawing/2014/main" id="{B263E684-B844-4B98-DD13-48C51E5C091D}"/>
                </a:ext>
              </a:extLst>
            </p:cNvPr>
            <p:cNvSpPr/>
            <p:nvPr/>
          </p:nvSpPr>
          <p:spPr>
            <a:xfrm>
              <a:off x="6201250" y="2398182"/>
              <a:ext cx="2631000" cy="1053600"/>
            </a:xfrm>
            <a:prstGeom prst="roundRect">
              <a:avLst>
                <a:gd name="adj" fmla="val 16667"/>
              </a:avLst>
            </a:prstGeom>
            <a:solidFill>
              <a:srgbClr val="E8540F"/>
            </a:solidFill>
            <a:ln>
              <a:noFill/>
            </a:ln>
            <a:effectLst>
              <a:outerShdw blurRad="57150" dist="19050" dir="5400000" algn="bl" rotWithShape="0">
                <a:srgbClr val="000000">
                  <a:alpha val="80000"/>
                </a:srgbClr>
              </a:outerShdw>
            </a:effectLst>
          </p:spPr>
          <p:txBody>
            <a:bodyPr spcFirstLastPara="1" wrap="square" lIns="121900" tIns="121900" rIns="121900" bIns="121900" anchor="ctr" anchorCtr="0">
              <a:noAutofit/>
            </a:bodyPr>
            <a:lstStyle/>
            <a:p>
              <a:pPr algn="ctr" rtl="0">
                <a:buClr>
                  <a:srgbClr val="000000"/>
                </a:buClr>
                <a:buSzPts val="1200"/>
              </a:pPr>
              <a:r>
                <a:rPr lang="en-GB" sz="1600" b="1">
                  <a:solidFill>
                    <a:schemeClr val="lt1"/>
                  </a:solidFill>
                  <a:latin typeface="Century Gothic"/>
                  <a:ea typeface="Century Gothic"/>
                  <a:cs typeface="Century Gothic"/>
                  <a:sym typeface="Century Gothic"/>
                </a:rPr>
                <a:t>Prompt questions</a:t>
              </a:r>
              <a:endParaRPr sz="1600" b="1">
                <a:solidFill>
                  <a:schemeClr val="lt1"/>
                </a:solidFill>
                <a:latin typeface="Century Gothic"/>
                <a:ea typeface="Century Gothic"/>
                <a:cs typeface="Century Gothic"/>
                <a:sym typeface="Century Gothic"/>
              </a:endParaRPr>
            </a:p>
            <a:p>
              <a:pPr algn="ctr" rtl="0">
                <a:buClr>
                  <a:schemeClr val="dk1"/>
                </a:buClr>
                <a:buSzPts val="1100"/>
              </a:pPr>
              <a:r>
                <a:rPr lang="en-GB" sz="1300" i="1">
                  <a:solidFill>
                    <a:schemeClr val="lt1"/>
                  </a:solidFill>
                  <a:latin typeface="Century Gothic"/>
                  <a:ea typeface="Century Gothic"/>
                  <a:cs typeface="Century Gothic"/>
                  <a:sym typeface="Century Gothic"/>
                </a:rPr>
                <a:t>Each inject has three or four further prompt questions to help stimulate thinking </a:t>
              </a:r>
              <a:endParaRPr sz="1333" i="1">
                <a:solidFill>
                  <a:schemeClr val="lt1"/>
                </a:solidFill>
                <a:latin typeface="Century Gothic"/>
                <a:ea typeface="Century Gothic"/>
                <a:cs typeface="Century Gothic"/>
                <a:sym typeface="Century Gothic"/>
              </a:endParaRPr>
            </a:p>
          </p:txBody>
        </p:sp>
      </p:grpSp>
      <p:grpSp>
        <p:nvGrpSpPr>
          <p:cNvPr id="6" name="object 4">
            <a:extLst>
              <a:ext uri="{FF2B5EF4-FFF2-40B4-BE49-F238E27FC236}">
                <a16:creationId xmlns:a16="http://schemas.microsoft.com/office/drawing/2014/main" id="{75515825-1912-F5CF-C333-50F5CF10FCA4}"/>
              </a:ext>
            </a:extLst>
          </p:cNvPr>
          <p:cNvGrpSpPr/>
          <p:nvPr/>
        </p:nvGrpSpPr>
        <p:grpSpPr>
          <a:xfrm>
            <a:off x="9162580" y="0"/>
            <a:ext cx="3026410" cy="3183255"/>
            <a:chOff x="9162580" y="0"/>
            <a:chExt cx="3026410" cy="3183255"/>
          </a:xfrm>
        </p:grpSpPr>
        <p:sp>
          <p:nvSpPr>
            <p:cNvPr id="7" name="object 5">
              <a:extLst>
                <a:ext uri="{FF2B5EF4-FFF2-40B4-BE49-F238E27FC236}">
                  <a16:creationId xmlns:a16="http://schemas.microsoft.com/office/drawing/2014/main" id="{FE700CE8-BA02-6108-24B8-C76E6EB9D660}"/>
                </a:ext>
              </a:extLst>
            </p:cNvPr>
            <p:cNvSpPr/>
            <p:nvPr/>
          </p:nvSpPr>
          <p:spPr>
            <a:xfrm>
              <a:off x="9162580" y="0"/>
              <a:ext cx="2391410" cy="2696210"/>
            </a:xfrm>
            <a:custGeom>
              <a:avLst/>
              <a:gdLst/>
              <a:ahLst/>
              <a:cxnLst/>
              <a:rect l="l" t="t" r="r" b="b"/>
              <a:pathLst>
                <a:path w="2391409" h="2696210">
                  <a:moveTo>
                    <a:pt x="761664" y="790782"/>
                  </a:moveTo>
                  <a:lnTo>
                    <a:pt x="210637" y="790782"/>
                  </a:lnTo>
                  <a:lnTo>
                    <a:pt x="486151" y="1066308"/>
                  </a:lnTo>
                  <a:lnTo>
                    <a:pt x="2115510" y="2695820"/>
                  </a:lnTo>
                  <a:lnTo>
                    <a:pt x="2391011" y="2420331"/>
                  </a:lnTo>
                  <a:lnTo>
                    <a:pt x="1286568" y="1315889"/>
                  </a:lnTo>
                  <a:lnTo>
                    <a:pt x="1286771" y="1315889"/>
                  </a:lnTo>
                  <a:lnTo>
                    <a:pt x="761664" y="790782"/>
                  </a:lnTo>
                  <a:close/>
                </a:path>
                <a:path w="2391409" h="2696210">
                  <a:moveTo>
                    <a:pt x="547740" y="0"/>
                  </a:moveTo>
                  <a:lnTo>
                    <a:pt x="62061" y="0"/>
                  </a:lnTo>
                  <a:lnTo>
                    <a:pt x="58630" y="7523"/>
                  </a:lnTo>
                  <a:lnTo>
                    <a:pt x="53677" y="18914"/>
                  </a:lnTo>
                  <a:lnTo>
                    <a:pt x="48978" y="30420"/>
                  </a:lnTo>
                  <a:lnTo>
                    <a:pt x="47251" y="34814"/>
                  </a:lnTo>
                  <a:lnTo>
                    <a:pt x="45854" y="39310"/>
                  </a:lnTo>
                  <a:lnTo>
                    <a:pt x="44216" y="43742"/>
                  </a:lnTo>
                  <a:lnTo>
                    <a:pt x="31452" y="80554"/>
                  </a:lnTo>
                  <a:lnTo>
                    <a:pt x="26131" y="99508"/>
                  </a:lnTo>
                  <a:lnTo>
                    <a:pt x="25268" y="102746"/>
                  </a:lnTo>
                  <a:lnTo>
                    <a:pt x="14471" y="148008"/>
                  </a:lnTo>
                  <a:lnTo>
                    <a:pt x="6545" y="194071"/>
                  </a:lnTo>
                  <a:lnTo>
                    <a:pt x="1661" y="240855"/>
                  </a:lnTo>
                  <a:lnTo>
                    <a:pt x="0" y="288420"/>
                  </a:lnTo>
                  <a:lnTo>
                    <a:pt x="1802" y="339338"/>
                  </a:lnTo>
                  <a:lnTo>
                    <a:pt x="7184" y="389689"/>
                  </a:lnTo>
                  <a:lnTo>
                    <a:pt x="16080" y="439185"/>
                  </a:lnTo>
                  <a:lnTo>
                    <a:pt x="28429" y="487680"/>
                  </a:lnTo>
                  <a:lnTo>
                    <a:pt x="44170" y="535028"/>
                  </a:lnTo>
                  <a:lnTo>
                    <a:pt x="63242" y="581081"/>
                  </a:lnTo>
                  <a:lnTo>
                    <a:pt x="85583" y="625693"/>
                  </a:lnTo>
                  <a:lnTo>
                    <a:pt x="111134" y="668717"/>
                  </a:lnTo>
                  <a:lnTo>
                    <a:pt x="139834" y="710007"/>
                  </a:lnTo>
                  <a:lnTo>
                    <a:pt x="171620" y="749415"/>
                  </a:lnTo>
                  <a:lnTo>
                    <a:pt x="206433" y="786794"/>
                  </a:lnTo>
                  <a:lnTo>
                    <a:pt x="210535" y="790883"/>
                  </a:lnTo>
                  <a:lnTo>
                    <a:pt x="761664" y="790782"/>
                  </a:lnTo>
                  <a:lnTo>
                    <a:pt x="482277" y="511394"/>
                  </a:lnTo>
                  <a:lnTo>
                    <a:pt x="449814" y="473423"/>
                  </a:lnTo>
                  <a:lnTo>
                    <a:pt x="424061" y="431439"/>
                  </a:lnTo>
                  <a:lnTo>
                    <a:pt x="405309" y="386143"/>
                  </a:lnTo>
                  <a:lnTo>
                    <a:pt x="393846" y="338236"/>
                  </a:lnTo>
                  <a:lnTo>
                    <a:pt x="389961" y="288420"/>
                  </a:lnTo>
                  <a:lnTo>
                    <a:pt x="393846" y="238612"/>
                  </a:lnTo>
                  <a:lnTo>
                    <a:pt x="405309" y="190712"/>
                  </a:lnTo>
                  <a:lnTo>
                    <a:pt x="424061" y="145419"/>
                  </a:lnTo>
                  <a:lnTo>
                    <a:pt x="449814" y="103435"/>
                  </a:lnTo>
                  <a:lnTo>
                    <a:pt x="482277" y="65459"/>
                  </a:lnTo>
                  <a:lnTo>
                    <a:pt x="547740" y="0"/>
                  </a:lnTo>
                  <a:close/>
                </a:path>
              </a:pathLst>
            </a:custGeom>
            <a:solidFill>
              <a:srgbClr val="E8540F"/>
            </a:solidFill>
          </p:spPr>
          <p:txBody>
            <a:bodyPr wrap="square" lIns="0" tIns="0" rIns="0" bIns="0" rtlCol="0"/>
            <a:lstStyle/>
            <a:p>
              <a:endParaRPr/>
            </a:p>
          </p:txBody>
        </p:sp>
        <p:sp>
          <p:nvSpPr>
            <p:cNvPr id="8" name="object 6">
              <a:extLst>
                <a:ext uri="{FF2B5EF4-FFF2-40B4-BE49-F238E27FC236}">
                  <a16:creationId xmlns:a16="http://schemas.microsoft.com/office/drawing/2014/main" id="{B7783976-B0BC-5131-A1A7-102C0BB6C2DA}"/>
                </a:ext>
              </a:extLst>
            </p:cNvPr>
            <p:cNvSpPr/>
            <p:nvPr/>
          </p:nvSpPr>
          <p:spPr>
            <a:xfrm>
              <a:off x="11552423" y="2697472"/>
              <a:ext cx="636905" cy="485775"/>
            </a:xfrm>
            <a:custGeom>
              <a:avLst/>
              <a:gdLst/>
              <a:ahLst/>
              <a:cxnLst/>
              <a:rect l="l" t="t" r="r" b="b"/>
              <a:pathLst>
                <a:path w="636904" h="485775">
                  <a:moveTo>
                    <a:pt x="275513" y="0"/>
                  </a:moveTo>
                  <a:lnTo>
                    <a:pt x="0" y="275488"/>
                  </a:lnTo>
                  <a:lnTo>
                    <a:pt x="4114" y="279615"/>
                  </a:lnTo>
                  <a:lnTo>
                    <a:pt x="42630" y="315382"/>
                  </a:lnTo>
                  <a:lnTo>
                    <a:pt x="83088" y="347744"/>
                  </a:lnTo>
                  <a:lnTo>
                    <a:pt x="125294" y="376700"/>
                  </a:lnTo>
                  <a:lnTo>
                    <a:pt x="169054" y="402251"/>
                  </a:lnTo>
                  <a:lnTo>
                    <a:pt x="214174" y="424395"/>
                  </a:lnTo>
                  <a:lnTo>
                    <a:pt x="260460" y="443134"/>
                  </a:lnTo>
                  <a:lnTo>
                    <a:pt x="307718" y="458465"/>
                  </a:lnTo>
                  <a:lnTo>
                    <a:pt x="355754" y="470391"/>
                  </a:lnTo>
                  <a:lnTo>
                    <a:pt x="404374" y="478909"/>
                  </a:lnTo>
                  <a:lnTo>
                    <a:pt x="453384" y="484020"/>
                  </a:lnTo>
                  <a:lnTo>
                    <a:pt x="502589" y="485724"/>
                  </a:lnTo>
                  <a:lnTo>
                    <a:pt x="551787" y="484020"/>
                  </a:lnTo>
                  <a:lnTo>
                    <a:pt x="600791" y="478909"/>
                  </a:lnTo>
                  <a:lnTo>
                    <a:pt x="636528" y="472647"/>
                  </a:lnTo>
                  <a:lnTo>
                    <a:pt x="636528" y="65739"/>
                  </a:lnTo>
                  <a:lnTo>
                    <a:pt x="610872" y="77212"/>
                  </a:lnTo>
                  <a:lnTo>
                    <a:pt x="568242" y="89402"/>
                  </a:lnTo>
                  <a:lnTo>
                    <a:pt x="524572" y="95497"/>
                  </a:lnTo>
                  <a:lnTo>
                    <a:pt x="480556" y="95497"/>
                  </a:lnTo>
                  <a:lnTo>
                    <a:pt x="436888" y="89403"/>
                  </a:lnTo>
                  <a:lnTo>
                    <a:pt x="394264" y="77214"/>
                  </a:lnTo>
                  <a:lnTo>
                    <a:pt x="353379" y="58932"/>
                  </a:lnTo>
                  <a:lnTo>
                    <a:pt x="314926" y="34557"/>
                  </a:lnTo>
                  <a:lnTo>
                    <a:pt x="279603" y="4089"/>
                  </a:lnTo>
                  <a:lnTo>
                    <a:pt x="275513" y="0"/>
                  </a:lnTo>
                  <a:close/>
                </a:path>
              </a:pathLst>
            </a:custGeom>
            <a:solidFill>
              <a:srgbClr val="FAB529"/>
            </a:solidFill>
          </p:spPr>
          <p:txBody>
            <a:bodyPr wrap="square" lIns="0" tIns="0" rIns="0" bIns="0" rtlCol="0"/>
            <a:lstStyle/>
            <a:p>
              <a:endParaRPr/>
            </a:p>
          </p:txBody>
        </p:sp>
        <p:sp>
          <p:nvSpPr>
            <p:cNvPr id="9" name="object 7">
              <a:extLst>
                <a:ext uri="{FF2B5EF4-FFF2-40B4-BE49-F238E27FC236}">
                  <a16:creationId xmlns:a16="http://schemas.microsoft.com/office/drawing/2014/main" id="{498644D7-B104-A117-99CA-5EB5FD3B0A76}"/>
                </a:ext>
              </a:extLst>
            </p:cNvPr>
            <p:cNvSpPr/>
            <p:nvPr/>
          </p:nvSpPr>
          <p:spPr>
            <a:xfrm>
              <a:off x="9163230" y="791014"/>
              <a:ext cx="3025775" cy="2391410"/>
            </a:xfrm>
            <a:custGeom>
              <a:avLst/>
              <a:gdLst/>
              <a:ahLst/>
              <a:cxnLst/>
              <a:rect l="l" t="t" r="r" b="b"/>
              <a:pathLst>
                <a:path w="3025775" h="2391410">
                  <a:moveTo>
                    <a:pt x="210210" y="0"/>
                  </a:moveTo>
                  <a:lnTo>
                    <a:pt x="173187" y="39318"/>
                  </a:lnTo>
                  <a:lnTo>
                    <a:pt x="143129" y="76194"/>
                  </a:lnTo>
                  <a:lnTo>
                    <a:pt x="115934" y="114566"/>
                  </a:lnTo>
                  <a:lnTo>
                    <a:pt x="91602" y="154285"/>
                  </a:lnTo>
                  <a:lnTo>
                    <a:pt x="70132" y="195202"/>
                  </a:lnTo>
                  <a:lnTo>
                    <a:pt x="51525" y="237165"/>
                  </a:lnTo>
                  <a:lnTo>
                    <a:pt x="35780" y="280027"/>
                  </a:lnTo>
                  <a:lnTo>
                    <a:pt x="22899" y="323637"/>
                  </a:lnTo>
                  <a:lnTo>
                    <a:pt x="12880" y="367846"/>
                  </a:lnTo>
                  <a:lnTo>
                    <a:pt x="5723" y="412503"/>
                  </a:lnTo>
                  <a:lnTo>
                    <a:pt x="1430" y="457460"/>
                  </a:lnTo>
                  <a:lnTo>
                    <a:pt x="0" y="502567"/>
                  </a:lnTo>
                  <a:lnTo>
                    <a:pt x="1432" y="547674"/>
                  </a:lnTo>
                  <a:lnTo>
                    <a:pt x="5727" y="592631"/>
                  </a:lnTo>
                  <a:lnTo>
                    <a:pt x="12884" y="637290"/>
                  </a:lnTo>
                  <a:lnTo>
                    <a:pt x="22905" y="681499"/>
                  </a:lnTo>
                  <a:lnTo>
                    <a:pt x="35789" y="725111"/>
                  </a:lnTo>
                  <a:lnTo>
                    <a:pt x="51535" y="767974"/>
                  </a:lnTo>
                  <a:lnTo>
                    <a:pt x="70144" y="809939"/>
                  </a:lnTo>
                  <a:lnTo>
                    <a:pt x="91616" y="850857"/>
                  </a:lnTo>
                  <a:lnTo>
                    <a:pt x="115951" y="890579"/>
                  </a:lnTo>
                  <a:lnTo>
                    <a:pt x="143149" y="928953"/>
                  </a:lnTo>
                  <a:lnTo>
                    <a:pt x="173210" y="965832"/>
                  </a:lnTo>
                  <a:lnTo>
                    <a:pt x="206133" y="1001064"/>
                  </a:lnTo>
                  <a:lnTo>
                    <a:pt x="1389646" y="2184577"/>
                  </a:lnTo>
                  <a:lnTo>
                    <a:pt x="1427022" y="2219393"/>
                  </a:lnTo>
                  <a:lnTo>
                    <a:pt x="1466427" y="2251181"/>
                  </a:lnTo>
                  <a:lnTo>
                    <a:pt x="1507714" y="2279881"/>
                  </a:lnTo>
                  <a:lnTo>
                    <a:pt x="1550736" y="2305432"/>
                  </a:lnTo>
                  <a:lnTo>
                    <a:pt x="1595346" y="2327774"/>
                  </a:lnTo>
                  <a:lnTo>
                    <a:pt x="1641396" y="2346845"/>
                  </a:lnTo>
                  <a:lnTo>
                    <a:pt x="1688741" y="2362584"/>
                  </a:lnTo>
                  <a:lnTo>
                    <a:pt x="1737233" y="2374932"/>
                  </a:lnTo>
                  <a:lnTo>
                    <a:pt x="1786725" y="2383827"/>
                  </a:lnTo>
                  <a:lnTo>
                    <a:pt x="1837070" y="2389208"/>
                  </a:lnTo>
                  <a:lnTo>
                    <a:pt x="1888121" y="2391016"/>
                  </a:lnTo>
                  <a:lnTo>
                    <a:pt x="1939179" y="2389208"/>
                  </a:lnTo>
                  <a:lnTo>
                    <a:pt x="1989529" y="2383827"/>
                  </a:lnTo>
                  <a:lnTo>
                    <a:pt x="2039025" y="2374932"/>
                  </a:lnTo>
                  <a:lnTo>
                    <a:pt x="2087519" y="2362584"/>
                  </a:lnTo>
                  <a:lnTo>
                    <a:pt x="2134865" y="2346845"/>
                  </a:lnTo>
                  <a:lnTo>
                    <a:pt x="2180916" y="2327774"/>
                  </a:lnTo>
                  <a:lnTo>
                    <a:pt x="2225524" y="2305432"/>
                  </a:lnTo>
                  <a:lnTo>
                    <a:pt x="2268543" y="2279881"/>
                  </a:lnTo>
                  <a:lnTo>
                    <a:pt x="2309826" y="2251181"/>
                  </a:lnTo>
                  <a:lnTo>
                    <a:pt x="2349226" y="2219393"/>
                  </a:lnTo>
                  <a:lnTo>
                    <a:pt x="2386596" y="2184577"/>
                  </a:lnTo>
                  <a:lnTo>
                    <a:pt x="2390546" y="2180640"/>
                  </a:lnTo>
                  <a:lnTo>
                    <a:pt x="2390368" y="2180450"/>
                  </a:lnTo>
                  <a:lnTo>
                    <a:pt x="2569451" y="2001367"/>
                  </a:lnTo>
                  <a:lnTo>
                    <a:pt x="1888121" y="2001367"/>
                  </a:lnTo>
                  <a:lnTo>
                    <a:pt x="1838315" y="1997482"/>
                  </a:lnTo>
                  <a:lnTo>
                    <a:pt x="1790419" y="1986019"/>
                  </a:lnTo>
                  <a:lnTo>
                    <a:pt x="1745134" y="1967266"/>
                  </a:lnTo>
                  <a:lnTo>
                    <a:pt x="1703160" y="1941514"/>
                  </a:lnTo>
                  <a:lnTo>
                    <a:pt x="1665198" y="1909051"/>
                  </a:lnTo>
                  <a:lnTo>
                    <a:pt x="481660" y="725538"/>
                  </a:lnTo>
                  <a:lnTo>
                    <a:pt x="451180" y="690211"/>
                  </a:lnTo>
                  <a:lnTo>
                    <a:pt x="426796" y="651756"/>
                  </a:lnTo>
                  <a:lnTo>
                    <a:pt x="408507" y="610869"/>
                  </a:lnTo>
                  <a:lnTo>
                    <a:pt x="396314" y="568245"/>
                  </a:lnTo>
                  <a:lnTo>
                    <a:pt x="390217" y="524578"/>
                  </a:lnTo>
                  <a:lnTo>
                    <a:pt x="390216" y="480563"/>
                  </a:lnTo>
                  <a:lnTo>
                    <a:pt x="396309" y="436896"/>
                  </a:lnTo>
                  <a:lnTo>
                    <a:pt x="408498" y="394271"/>
                  </a:lnTo>
                  <a:lnTo>
                    <a:pt x="426782" y="353384"/>
                  </a:lnTo>
                  <a:lnTo>
                    <a:pt x="451161" y="314930"/>
                  </a:lnTo>
                  <a:lnTo>
                    <a:pt x="481634" y="279603"/>
                  </a:lnTo>
                  <a:lnTo>
                    <a:pt x="485635" y="275615"/>
                  </a:lnTo>
                  <a:lnTo>
                    <a:pt x="485508" y="275285"/>
                  </a:lnTo>
                  <a:lnTo>
                    <a:pt x="210210" y="0"/>
                  </a:lnTo>
                  <a:close/>
                </a:path>
                <a:path w="3025775" h="2391410">
                  <a:moveTo>
                    <a:pt x="3025721" y="994405"/>
                  </a:moveTo>
                  <a:lnTo>
                    <a:pt x="2111070" y="1909051"/>
                  </a:lnTo>
                  <a:lnTo>
                    <a:pt x="2073108" y="1941514"/>
                  </a:lnTo>
                  <a:lnTo>
                    <a:pt x="2031132" y="1967266"/>
                  </a:lnTo>
                  <a:lnTo>
                    <a:pt x="1985844" y="1986019"/>
                  </a:lnTo>
                  <a:lnTo>
                    <a:pt x="1937940" y="1997482"/>
                  </a:lnTo>
                  <a:lnTo>
                    <a:pt x="1888121" y="2001367"/>
                  </a:lnTo>
                  <a:lnTo>
                    <a:pt x="2569451" y="2001367"/>
                  </a:lnTo>
                  <a:lnTo>
                    <a:pt x="2665869" y="1904949"/>
                  </a:lnTo>
                  <a:lnTo>
                    <a:pt x="2666212" y="1904949"/>
                  </a:lnTo>
                  <a:lnTo>
                    <a:pt x="3025721" y="1545442"/>
                  </a:lnTo>
                  <a:lnTo>
                    <a:pt x="3025721" y="994405"/>
                  </a:lnTo>
                  <a:close/>
                </a:path>
                <a:path w="3025775" h="2391410">
                  <a:moveTo>
                    <a:pt x="2666212" y="1904949"/>
                  </a:moveTo>
                  <a:lnTo>
                    <a:pt x="2665869" y="1904949"/>
                  </a:lnTo>
                  <a:lnTo>
                    <a:pt x="2666047" y="1905114"/>
                  </a:lnTo>
                  <a:lnTo>
                    <a:pt x="2666212" y="1904949"/>
                  </a:lnTo>
                  <a:close/>
                </a:path>
              </a:pathLst>
            </a:custGeom>
            <a:solidFill>
              <a:srgbClr val="3D297F"/>
            </a:solidFill>
          </p:spPr>
          <p:txBody>
            <a:bodyPr wrap="square" lIns="0" tIns="0" rIns="0" bIns="0" rtlCol="0"/>
            <a:lstStyle/>
            <a:p>
              <a:endParaRPr/>
            </a:p>
          </p:txBody>
        </p:sp>
        <p:sp>
          <p:nvSpPr>
            <p:cNvPr id="10" name="object 8">
              <a:extLst>
                <a:ext uri="{FF2B5EF4-FFF2-40B4-BE49-F238E27FC236}">
                  <a16:creationId xmlns:a16="http://schemas.microsoft.com/office/drawing/2014/main" id="{2F67FA16-93C8-8911-3B95-94F0F3281CF6}"/>
                </a:ext>
              </a:extLst>
            </p:cNvPr>
            <p:cNvSpPr/>
            <p:nvPr/>
          </p:nvSpPr>
          <p:spPr>
            <a:xfrm>
              <a:off x="9648561" y="0"/>
              <a:ext cx="1066165" cy="791210"/>
            </a:xfrm>
            <a:custGeom>
              <a:avLst/>
              <a:gdLst/>
              <a:ahLst/>
              <a:cxnLst/>
              <a:rect l="l" t="t" r="r" b="b"/>
              <a:pathLst>
                <a:path w="1066165" h="791210">
                  <a:moveTo>
                    <a:pt x="1066163" y="0"/>
                  </a:moveTo>
                  <a:lnTo>
                    <a:pt x="515129" y="0"/>
                  </a:lnTo>
                  <a:lnTo>
                    <a:pt x="0" y="515136"/>
                  </a:lnTo>
                  <a:lnTo>
                    <a:pt x="275513" y="790649"/>
                  </a:lnTo>
                  <a:lnTo>
                    <a:pt x="1066163" y="0"/>
                  </a:lnTo>
                  <a:close/>
                </a:path>
              </a:pathLst>
            </a:custGeom>
            <a:solidFill>
              <a:srgbClr val="0082C2"/>
            </a:solidFill>
          </p:spPr>
          <p:txBody>
            <a:bodyPr wrap="square" lIns="0" tIns="0" rIns="0" bIns="0" rtlCol="0"/>
            <a:lstStyle/>
            <a:p>
              <a:endParaRPr/>
            </a:p>
          </p:txBody>
        </p:sp>
      </p:grpSp>
    </p:spTree>
    <p:extLst>
      <p:ext uri="{BB962C8B-B14F-4D97-AF65-F5344CB8AC3E}">
        <p14:creationId xmlns:p14="http://schemas.microsoft.com/office/powerpoint/2010/main" val="42097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4">
                                            <p:txEl>
                                              <p:pRg st="0" end="0"/>
                                            </p:txEl>
                                          </p:spTgt>
                                        </p:tgtEl>
                                        <p:attrNameLst>
                                          <p:attrName>style.visibility</p:attrName>
                                        </p:attrNameLst>
                                      </p:cBhvr>
                                      <p:to>
                                        <p:strVal val="visible"/>
                                      </p:to>
                                    </p:set>
                                    <p:anim calcmode="lin" valueType="num">
                                      <p:cBhvr additive="base">
                                        <p:cTn id="7" dur="1000"/>
                                        <p:tgtEl>
                                          <p:spTgt spid="66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6"/>
                                        </p:tgtEl>
                                        <p:attrNameLst>
                                          <p:attrName>style.visibility</p:attrName>
                                        </p:attrNameLst>
                                      </p:cBhvr>
                                      <p:to>
                                        <p:strVal val="visible"/>
                                      </p:to>
                                    </p:set>
                                    <p:animEffect transition="in" filter="fade">
                                      <p:cBhvr>
                                        <p:cTn id="11" dur="1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7891E0-35C6-95B3-B2A7-1B3A61043826}"/>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C285B2DE-96D7-9214-5C36-8EE35FD29E45}"/>
              </a:ext>
            </a:extLst>
          </p:cNvPr>
          <p:cNvPicPr/>
          <p:nvPr/>
        </p:nvPicPr>
        <p:blipFill>
          <a:blip r:embed="rId3" cstate="print"/>
          <a:stretch>
            <a:fillRect/>
          </a:stretch>
        </p:blipFill>
        <p:spPr>
          <a:xfrm>
            <a:off x="9604378" y="6106309"/>
            <a:ext cx="2173348" cy="475456"/>
          </a:xfrm>
          <a:prstGeom prst="rect">
            <a:avLst/>
          </a:prstGeom>
        </p:spPr>
      </p:pic>
      <p:sp>
        <p:nvSpPr>
          <p:cNvPr id="4" name="object 4">
            <a:extLst>
              <a:ext uri="{FF2B5EF4-FFF2-40B4-BE49-F238E27FC236}">
                <a16:creationId xmlns:a16="http://schemas.microsoft.com/office/drawing/2014/main" id="{59C52105-32FE-C4E7-2D3E-3305094BB0BF}"/>
              </a:ext>
            </a:extLst>
          </p:cNvPr>
          <p:cNvSpPr txBox="1">
            <a:spLocks noGrp="1"/>
          </p:cNvSpPr>
          <p:nvPr>
            <p:ph type="title"/>
          </p:nvPr>
        </p:nvSpPr>
        <p:spPr>
          <a:xfrm>
            <a:off x="398524" y="273050"/>
            <a:ext cx="9205853" cy="628377"/>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3D297F"/>
                </a:solidFill>
              </a:rPr>
              <a:t>Purpose and Objectives</a:t>
            </a:r>
            <a:endParaRPr spc="-20" dirty="0">
              <a:solidFill>
                <a:srgbClr val="3D297F"/>
              </a:solidFill>
            </a:endParaRPr>
          </a:p>
        </p:txBody>
      </p:sp>
      <p:sp>
        <p:nvSpPr>
          <p:cNvPr id="6" name="object 6">
            <a:extLst>
              <a:ext uri="{FF2B5EF4-FFF2-40B4-BE49-F238E27FC236}">
                <a16:creationId xmlns:a16="http://schemas.microsoft.com/office/drawing/2014/main" id="{A1F0AB48-503A-EB01-B59C-14FF4CBBE01B}"/>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grpSp>
        <p:nvGrpSpPr>
          <p:cNvPr id="7" name="object 4">
            <a:extLst>
              <a:ext uri="{FF2B5EF4-FFF2-40B4-BE49-F238E27FC236}">
                <a16:creationId xmlns:a16="http://schemas.microsoft.com/office/drawing/2014/main" id="{CA9CE8F8-0D08-7CA4-8E51-87E7FA166315}"/>
              </a:ext>
            </a:extLst>
          </p:cNvPr>
          <p:cNvGrpSpPr/>
          <p:nvPr/>
        </p:nvGrpSpPr>
        <p:grpSpPr>
          <a:xfrm>
            <a:off x="10648193" y="1345713"/>
            <a:ext cx="1541145" cy="3994150"/>
            <a:chOff x="10648193" y="1345713"/>
            <a:chExt cx="1541145" cy="3994150"/>
          </a:xfrm>
        </p:grpSpPr>
        <p:sp>
          <p:nvSpPr>
            <p:cNvPr id="8" name="object 5">
              <a:extLst>
                <a:ext uri="{FF2B5EF4-FFF2-40B4-BE49-F238E27FC236}">
                  <a16:creationId xmlns:a16="http://schemas.microsoft.com/office/drawing/2014/main" id="{F4F11834-29F1-F102-ECC9-027281D5F890}"/>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9" name="object 6">
              <a:extLst>
                <a:ext uri="{FF2B5EF4-FFF2-40B4-BE49-F238E27FC236}">
                  <a16:creationId xmlns:a16="http://schemas.microsoft.com/office/drawing/2014/main" id="{6C72E52E-CF36-26DC-3DF2-E592D7C30B38}"/>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10" name="object 7">
              <a:extLst>
                <a:ext uri="{FF2B5EF4-FFF2-40B4-BE49-F238E27FC236}">
                  <a16:creationId xmlns:a16="http://schemas.microsoft.com/office/drawing/2014/main" id="{B37E4AA9-B552-1C3A-E674-4AA0AD95692D}"/>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2" name="TextBox 1">
            <a:extLst>
              <a:ext uri="{FF2B5EF4-FFF2-40B4-BE49-F238E27FC236}">
                <a16:creationId xmlns:a16="http://schemas.microsoft.com/office/drawing/2014/main" id="{6C2D3C10-8EEC-2549-F352-09EE7422535F}"/>
              </a:ext>
            </a:extLst>
          </p:cNvPr>
          <p:cNvSpPr txBox="1"/>
          <p:nvPr/>
        </p:nvSpPr>
        <p:spPr>
          <a:xfrm>
            <a:off x="510919" y="1447800"/>
            <a:ext cx="9952839" cy="4401205"/>
          </a:xfrm>
          <a:prstGeom prst="rect">
            <a:avLst/>
          </a:prstGeom>
          <a:noFill/>
        </p:spPr>
        <p:txBody>
          <a:bodyPr wrap="square" rtlCol="0">
            <a:spAutoFit/>
          </a:bodyPr>
          <a:lstStyle/>
          <a:p>
            <a:r>
              <a:rPr lang="en-GB" sz="2800" b="1" dirty="0">
                <a:solidFill>
                  <a:schemeClr val="bg1"/>
                </a:solidFill>
                <a:highlight>
                  <a:srgbClr val="3D297F"/>
                </a:highlight>
                <a:latin typeface="+mn-lt"/>
              </a:rPr>
              <a:t>Purpose of Train the Trainer:</a:t>
            </a:r>
          </a:p>
          <a:p>
            <a:r>
              <a:rPr lang="en-GB" sz="2800" dirty="0">
                <a:latin typeface="+mn-lt"/>
              </a:rPr>
              <a:t>Equip participants with the confidence to run a tabletop exercise with their own community, team, organisation or network</a:t>
            </a:r>
          </a:p>
          <a:p>
            <a:endParaRPr lang="en-GB" sz="2800" dirty="0">
              <a:latin typeface="+mn-lt"/>
            </a:endParaRPr>
          </a:p>
          <a:p>
            <a:r>
              <a:rPr lang="en-GB" sz="2800" b="1" dirty="0">
                <a:solidFill>
                  <a:schemeClr val="bg1"/>
                </a:solidFill>
                <a:highlight>
                  <a:srgbClr val="3D297F"/>
                </a:highlight>
                <a:latin typeface="+mn-lt"/>
              </a:rPr>
              <a:t>Learning Objectives:</a:t>
            </a:r>
          </a:p>
          <a:p>
            <a:pPr marL="457200" indent="-457200">
              <a:buFont typeface="Arial" panose="020B0604020202020204" pitchFamily="34" charset="0"/>
              <a:buChar char="•"/>
            </a:pPr>
            <a:r>
              <a:rPr lang="en-GB" sz="2800" dirty="0">
                <a:latin typeface="+mn-lt"/>
              </a:rPr>
              <a:t>Understand approaches to exercising that include those less typically engaged in resilience building</a:t>
            </a:r>
          </a:p>
          <a:p>
            <a:pPr marL="457200" indent="-457200">
              <a:buFont typeface="Arial" panose="020B0604020202020204" pitchFamily="34" charset="0"/>
              <a:buChar char="•"/>
            </a:pPr>
            <a:r>
              <a:rPr lang="en-GB" sz="2800" dirty="0">
                <a:latin typeface="+mn-lt"/>
              </a:rPr>
              <a:t>Learn to facilitate a scenario-based exercise to enhance readiness for emergencies</a:t>
            </a:r>
          </a:p>
          <a:p>
            <a:pPr marL="457200" indent="-457200">
              <a:buFont typeface="Arial" panose="020B0604020202020204" pitchFamily="34" charset="0"/>
              <a:buChar char="•"/>
            </a:pPr>
            <a:r>
              <a:rPr lang="en-GB" sz="2800" dirty="0">
                <a:latin typeface="+mn-lt"/>
              </a:rPr>
              <a:t>Preparation towards designing an exercise plan </a:t>
            </a:r>
          </a:p>
        </p:txBody>
      </p:sp>
    </p:spTree>
    <p:extLst>
      <p:ext uri="{BB962C8B-B14F-4D97-AF65-F5344CB8AC3E}">
        <p14:creationId xmlns:p14="http://schemas.microsoft.com/office/powerpoint/2010/main" val="145010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3">
          <a:extLst>
            <a:ext uri="{FF2B5EF4-FFF2-40B4-BE49-F238E27FC236}">
              <a16:creationId xmlns:a16="http://schemas.microsoft.com/office/drawing/2014/main" id="{B070436B-8BCC-F978-EE80-6767DDE3639B}"/>
            </a:ext>
          </a:extLst>
        </p:cNvPr>
        <p:cNvGrpSpPr/>
        <p:nvPr/>
      </p:nvGrpSpPr>
      <p:grpSpPr>
        <a:xfrm>
          <a:off x="0" y="0"/>
          <a:ext cx="0" cy="0"/>
          <a:chOff x="0" y="0"/>
          <a:chExt cx="0" cy="0"/>
        </a:xfrm>
      </p:grpSpPr>
      <p:sp>
        <p:nvSpPr>
          <p:cNvPr id="614" name="Google Shape;614;g2cd35932cc1_0_823">
            <a:extLst>
              <a:ext uri="{FF2B5EF4-FFF2-40B4-BE49-F238E27FC236}">
                <a16:creationId xmlns:a16="http://schemas.microsoft.com/office/drawing/2014/main" id="{D1DF3399-6B83-37CB-F77F-7E02A0D71C9D}"/>
              </a:ext>
            </a:extLst>
          </p:cNvPr>
          <p:cNvSpPr txBox="1">
            <a:spLocks noGrp="1"/>
          </p:cNvSpPr>
          <p:nvPr>
            <p:ph type="title"/>
          </p:nvPr>
        </p:nvSpPr>
        <p:spPr>
          <a:xfrm>
            <a:off x="468800" y="283435"/>
            <a:ext cx="9964400" cy="710367"/>
          </a:xfrm>
          <a:prstGeom prst="rect">
            <a:avLst/>
          </a:prstGeom>
          <a:noFill/>
          <a:ln>
            <a:noFill/>
          </a:ln>
        </p:spPr>
        <p:txBody>
          <a:bodyPr spcFirstLastPara="1" wrap="square" lIns="121900" tIns="121900" rIns="121900" bIns="121900" anchor="t" anchorCtr="0">
            <a:noAutofit/>
          </a:bodyPr>
          <a:lstStyle/>
          <a:p>
            <a:pPr>
              <a:buSzPts val="990"/>
            </a:pPr>
            <a:r>
              <a:rPr lang="en-GB" sz="3200"/>
              <a:t>Exercise injects</a:t>
            </a:r>
            <a:br>
              <a:rPr lang="en-GB" sz="3200"/>
            </a:br>
            <a:br>
              <a:rPr lang="en-GB" sz="1050"/>
            </a:br>
            <a:r>
              <a:rPr lang="en-GB" sz="1850" b="0"/>
              <a:t>There are seven expansion packs, each with three injects and prompt questions. </a:t>
            </a:r>
            <a:br>
              <a:rPr lang="en-GB" sz="1850" b="0"/>
            </a:br>
            <a:r>
              <a:rPr lang="en-GB" sz="1850" b="0"/>
              <a:t>We recommend you pick a maximum of three injects to exercise with.</a:t>
            </a:r>
            <a:endParaRPr sz="1850" b="0"/>
          </a:p>
        </p:txBody>
      </p:sp>
      <p:sp>
        <p:nvSpPr>
          <p:cNvPr id="615" name="Google Shape;615;g2cd35932cc1_0_823">
            <a:extLst>
              <a:ext uri="{FF2B5EF4-FFF2-40B4-BE49-F238E27FC236}">
                <a16:creationId xmlns:a16="http://schemas.microsoft.com/office/drawing/2014/main" id="{B8B250BD-E859-060F-E34F-E504DA8E96FF}"/>
              </a:ext>
            </a:extLst>
          </p:cNvPr>
          <p:cNvSpPr txBox="1">
            <a:spLocks noGrp="1"/>
          </p:cNvSpPr>
          <p:nvPr>
            <p:ph type="sldNum" idx="12"/>
          </p:nvPr>
        </p:nvSpPr>
        <p:spPr>
          <a:xfrm>
            <a:off x="11044811" y="6323489"/>
            <a:ext cx="731600" cy="524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GB"/>
              <a:pPr/>
              <a:t>20</a:t>
            </a:fld>
            <a:endParaRPr/>
          </a:p>
        </p:txBody>
      </p:sp>
      <p:grpSp>
        <p:nvGrpSpPr>
          <p:cNvPr id="617" name="Google Shape;617;g2cd35932cc1_0_823">
            <a:extLst>
              <a:ext uri="{FF2B5EF4-FFF2-40B4-BE49-F238E27FC236}">
                <a16:creationId xmlns:a16="http://schemas.microsoft.com/office/drawing/2014/main" id="{99D49308-F61B-1550-A3E6-B802E88FF8F7}"/>
              </a:ext>
            </a:extLst>
          </p:cNvPr>
          <p:cNvGrpSpPr/>
          <p:nvPr/>
        </p:nvGrpSpPr>
        <p:grpSpPr>
          <a:xfrm>
            <a:off x="468800" y="1836142"/>
            <a:ext cx="9243600" cy="537030"/>
            <a:chOff x="351600" y="3858206"/>
            <a:chExt cx="6932700" cy="737729"/>
          </a:xfrm>
        </p:grpSpPr>
        <p:sp>
          <p:nvSpPr>
            <p:cNvPr id="618" name="Google Shape;618;g2cd35932cc1_0_823">
              <a:extLst>
                <a:ext uri="{FF2B5EF4-FFF2-40B4-BE49-F238E27FC236}">
                  <a16:creationId xmlns:a16="http://schemas.microsoft.com/office/drawing/2014/main" id="{E75FB49C-F22D-EBC4-3B02-48C96423CDEE}"/>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619" name="Google Shape;619;g2cd35932cc1_0_823">
              <a:extLst>
                <a:ext uri="{FF2B5EF4-FFF2-40B4-BE49-F238E27FC236}">
                  <a16:creationId xmlns:a16="http://schemas.microsoft.com/office/drawing/2014/main" id="{E628A63C-2DD4-60A8-E6B9-2257531892D7}"/>
                </a:ext>
              </a:extLst>
            </p:cNvPr>
            <p:cNvSpPr txBox="1"/>
            <p:nvPr/>
          </p:nvSpPr>
          <p:spPr>
            <a:xfrm>
              <a:off x="351600" y="3858206"/>
              <a:ext cx="6932700" cy="737729"/>
            </a:xfrm>
            <a:prstGeom prst="rect">
              <a:avLst/>
            </a:prstGeom>
            <a:noFill/>
            <a:ln>
              <a:noFill/>
            </a:ln>
          </p:spPr>
          <p:txBody>
            <a:bodyPr spcFirstLastPara="1" wrap="square" lIns="121900" tIns="121900" rIns="121900" bIns="121900" anchor="t" anchorCtr="0">
              <a:spAutoFit/>
            </a:bodyPr>
            <a:lstStyle/>
            <a:p>
              <a:pPr marL="202565" algn="l" rtl="0">
                <a:lnSpc>
                  <a:spcPct val="105000"/>
                </a:lnSpc>
                <a:buClr>
                  <a:schemeClr val="lt1"/>
                </a:buClr>
                <a:buSzPts val="1200"/>
              </a:pPr>
              <a:r>
                <a:rPr lang="en-GB" b="1">
                  <a:solidFill>
                    <a:schemeClr val="lt1"/>
                  </a:solidFill>
                  <a:latin typeface="Century Gothic"/>
                  <a:ea typeface="Century Gothic"/>
                  <a:cs typeface="Century Gothic"/>
                  <a:sym typeface="Century Gothic"/>
                </a:rPr>
                <a:t>1. 	LRF and VCS connections</a:t>
              </a:r>
              <a:endParaRPr lang="en-US" b="1" i="0" u="none" strike="noStrike" cap="none">
                <a:solidFill>
                  <a:schemeClr val="lt1"/>
                </a:solidFill>
                <a:latin typeface="Century Gothic"/>
                <a:ea typeface="Century Gothic"/>
                <a:cs typeface="Century Gothic"/>
              </a:endParaRPr>
            </a:p>
          </p:txBody>
        </p:sp>
      </p:grpSp>
      <p:grpSp>
        <p:nvGrpSpPr>
          <p:cNvPr id="7" name="Google Shape;617;g2cd35932cc1_0_823">
            <a:extLst>
              <a:ext uri="{FF2B5EF4-FFF2-40B4-BE49-F238E27FC236}">
                <a16:creationId xmlns:a16="http://schemas.microsoft.com/office/drawing/2014/main" id="{6E596508-B4CF-0DED-9A63-18BA37976C97}"/>
              </a:ext>
            </a:extLst>
          </p:cNvPr>
          <p:cNvGrpSpPr/>
          <p:nvPr/>
        </p:nvGrpSpPr>
        <p:grpSpPr>
          <a:xfrm>
            <a:off x="468800" y="3124052"/>
            <a:ext cx="9243600" cy="537030"/>
            <a:chOff x="351600" y="3858206"/>
            <a:chExt cx="6932700" cy="737729"/>
          </a:xfrm>
        </p:grpSpPr>
        <p:sp>
          <p:nvSpPr>
            <p:cNvPr id="8" name="Google Shape;618;g2cd35932cc1_0_823">
              <a:extLst>
                <a:ext uri="{FF2B5EF4-FFF2-40B4-BE49-F238E27FC236}">
                  <a16:creationId xmlns:a16="http://schemas.microsoft.com/office/drawing/2014/main" id="{F1BC61D1-B069-05F2-4641-19DBB334166D}"/>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9" name="Google Shape;619;g2cd35932cc1_0_823">
              <a:extLst>
                <a:ext uri="{FF2B5EF4-FFF2-40B4-BE49-F238E27FC236}">
                  <a16:creationId xmlns:a16="http://schemas.microsoft.com/office/drawing/2014/main" id="{96802C16-DB90-6216-45F7-334C76084E69}"/>
                </a:ext>
              </a:extLst>
            </p:cNvPr>
            <p:cNvSpPr txBox="1"/>
            <p:nvPr/>
          </p:nvSpPr>
          <p:spPr>
            <a:xfrm>
              <a:off x="351600" y="3858206"/>
              <a:ext cx="6932700" cy="737729"/>
            </a:xfrm>
            <a:prstGeom prst="rect">
              <a:avLst/>
            </a:prstGeom>
            <a:noFill/>
            <a:ln>
              <a:noFill/>
            </a:ln>
          </p:spPr>
          <p:txBody>
            <a:bodyPr spcFirstLastPara="1" wrap="square" lIns="121900" tIns="121900" rIns="121900" bIns="121900" anchor="t" anchorCtr="0">
              <a:spAutoFit/>
            </a:bodyPr>
            <a:lstStyle/>
            <a:p>
              <a:pPr marL="202565" algn="l" rtl="0">
                <a:lnSpc>
                  <a:spcPct val="105000"/>
                </a:lnSpc>
                <a:buClr>
                  <a:schemeClr val="lt1"/>
                </a:buClr>
                <a:buSzPts val="1200"/>
              </a:pPr>
              <a:r>
                <a:rPr lang="en-GB" b="1">
                  <a:solidFill>
                    <a:schemeClr val="lt1"/>
                  </a:solidFill>
                  <a:latin typeface="Century Gothic"/>
                  <a:ea typeface="Century Gothic"/>
                  <a:cs typeface="Century Gothic"/>
                  <a:sym typeface="Century Gothic"/>
                </a:rPr>
                <a:t>3. 	Volunteer management </a:t>
              </a:r>
              <a:endParaRPr lang="en-US" b="1" i="0" u="none" strike="noStrike" cap="none">
                <a:solidFill>
                  <a:schemeClr val="lt1"/>
                </a:solidFill>
                <a:latin typeface="Century Gothic"/>
                <a:ea typeface="Century Gothic"/>
                <a:cs typeface="Century Gothic"/>
              </a:endParaRPr>
            </a:p>
          </p:txBody>
        </p:sp>
      </p:grpSp>
      <p:grpSp>
        <p:nvGrpSpPr>
          <p:cNvPr id="10" name="Google Shape;617;g2cd35932cc1_0_823">
            <a:extLst>
              <a:ext uri="{FF2B5EF4-FFF2-40B4-BE49-F238E27FC236}">
                <a16:creationId xmlns:a16="http://schemas.microsoft.com/office/drawing/2014/main" id="{9C9B4C57-6BBD-6F10-0694-FF96D845FB7A}"/>
              </a:ext>
            </a:extLst>
          </p:cNvPr>
          <p:cNvGrpSpPr/>
          <p:nvPr/>
        </p:nvGrpSpPr>
        <p:grpSpPr>
          <a:xfrm>
            <a:off x="468800" y="3761993"/>
            <a:ext cx="9243600" cy="795562"/>
            <a:chOff x="351600" y="3858206"/>
            <a:chExt cx="6932700" cy="1092880"/>
          </a:xfrm>
        </p:grpSpPr>
        <p:sp>
          <p:nvSpPr>
            <p:cNvPr id="11" name="Google Shape;618;g2cd35932cc1_0_823">
              <a:extLst>
                <a:ext uri="{FF2B5EF4-FFF2-40B4-BE49-F238E27FC236}">
                  <a16:creationId xmlns:a16="http://schemas.microsoft.com/office/drawing/2014/main" id="{38B8AD08-4BC6-86AE-B059-A93CC99B632E}"/>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12" name="Google Shape;619;g2cd35932cc1_0_823">
              <a:extLst>
                <a:ext uri="{FF2B5EF4-FFF2-40B4-BE49-F238E27FC236}">
                  <a16:creationId xmlns:a16="http://schemas.microsoft.com/office/drawing/2014/main" id="{A9526A9D-B444-4413-840B-74D56E14A506}"/>
                </a:ext>
              </a:extLst>
            </p:cNvPr>
            <p:cNvSpPr txBox="1"/>
            <p:nvPr/>
          </p:nvSpPr>
          <p:spPr>
            <a:xfrm>
              <a:off x="351600" y="3858206"/>
              <a:ext cx="6932700" cy="1092880"/>
            </a:xfrm>
            <a:prstGeom prst="rect">
              <a:avLst/>
            </a:prstGeom>
            <a:noFill/>
            <a:ln>
              <a:noFill/>
            </a:ln>
          </p:spPr>
          <p:txBody>
            <a:bodyPr spcFirstLastPara="1" wrap="square" lIns="121900" tIns="121900" rIns="121900" bIns="121900" anchor="t" anchorCtr="0">
              <a:spAutoFit/>
            </a:bodyPr>
            <a:lstStyle/>
            <a:p>
              <a:pPr marL="203195">
                <a:lnSpc>
                  <a:spcPct val="105000"/>
                </a:lnSpc>
                <a:buClr>
                  <a:schemeClr val="lt1"/>
                </a:buClr>
                <a:buSzPts val="1200"/>
              </a:pPr>
              <a:r>
                <a:rPr lang="en-GB" b="1">
                  <a:solidFill>
                    <a:schemeClr val="lt1"/>
                  </a:solidFill>
                  <a:latin typeface="Century Gothic"/>
                  <a:ea typeface="Century Gothic"/>
                  <a:cs typeface="Century Gothic"/>
                  <a:sym typeface="Century Gothic"/>
                </a:rPr>
                <a:t>4. 	Recovery</a:t>
              </a:r>
              <a:endParaRPr lang="en-GB" b="1">
                <a:solidFill>
                  <a:schemeClr val="bg1"/>
                </a:solidFill>
                <a:effectLst/>
                <a:latin typeface="Century Gothic" panose="020B0502020202020204" pitchFamily="34" charset="0"/>
              </a:endParaRPr>
            </a:p>
            <a:p>
              <a:pPr marL="203195" algn="l" rtl="0">
                <a:lnSpc>
                  <a:spcPct val="105000"/>
                </a:lnSpc>
                <a:buClr>
                  <a:schemeClr val="lt1"/>
                </a:buClr>
                <a:buSzPts val="1200"/>
              </a:pPr>
              <a:endParaRPr sz="1600">
                <a:solidFill>
                  <a:schemeClr val="lt1"/>
                </a:solidFill>
                <a:latin typeface="Century Gothic"/>
                <a:ea typeface="Century Gothic"/>
                <a:cs typeface="Century Gothic"/>
                <a:sym typeface="Century Gothic"/>
              </a:endParaRPr>
            </a:p>
          </p:txBody>
        </p:sp>
      </p:grpSp>
      <p:grpSp>
        <p:nvGrpSpPr>
          <p:cNvPr id="15" name="Google Shape;617;g2cd35932cc1_0_823">
            <a:extLst>
              <a:ext uri="{FF2B5EF4-FFF2-40B4-BE49-F238E27FC236}">
                <a16:creationId xmlns:a16="http://schemas.microsoft.com/office/drawing/2014/main" id="{51F33659-6DFD-BD21-C9EE-606AB43ED1EA}"/>
              </a:ext>
            </a:extLst>
          </p:cNvPr>
          <p:cNvGrpSpPr/>
          <p:nvPr/>
        </p:nvGrpSpPr>
        <p:grpSpPr>
          <a:xfrm>
            <a:off x="468800" y="4406112"/>
            <a:ext cx="9243600" cy="537030"/>
            <a:chOff x="351600" y="3858206"/>
            <a:chExt cx="6932700" cy="737729"/>
          </a:xfrm>
        </p:grpSpPr>
        <p:sp>
          <p:nvSpPr>
            <p:cNvPr id="16" name="Google Shape;618;g2cd35932cc1_0_823">
              <a:extLst>
                <a:ext uri="{FF2B5EF4-FFF2-40B4-BE49-F238E27FC236}">
                  <a16:creationId xmlns:a16="http://schemas.microsoft.com/office/drawing/2014/main" id="{571378C4-C365-9092-BDD7-389E6BA02F9E}"/>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17" name="Google Shape;619;g2cd35932cc1_0_823">
              <a:extLst>
                <a:ext uri="{FF2B5EF4-FFF2-40B4-BE49-F238E27FC236}">
                  <a16:creationId xmlns:a16="http://schemas.microsoft.com/office/drawing/2014/main" id="{322DBC82-C715-D50C-85A7-FF74103BF7FB}"/>
                </a:ext>
              </a:extLst>
            </p:cNvPr>
            <p:cNvSpPr txBox="1"/>
            <p:nvPr/>
          </p:nvSpPr>
          <p:spPr>
            <a:xfrm>
              <a:off x="351600" y="3858206"/>
              <a:ext cx="6932700" cy="737729"/>
            </a:xfrm>
            <a:prstGeom prst="rect">
              <a:avLst/>
            </a:prstGeom>
            <a:noFill/>
            <a:ln>
              <a:noFill/>
            </a:ln>
          </p:spPr>
          <p:txBody>
            <a:bodyPr spcFirstLastPara="1" wrap="square" lIns="121900" tIns="121900" rIns="121900" bIns="121900" anchor="t" anchorCtr="0">
              <a:spAutoFit/>
            </a:bodyPr>
            <a:lstStyle/>
            <a:p>
              <a:pPr marL="202565" algn="l" rtl="0">
                <a:lnSpc>
                  <a:spcPct val="105000"/>
                </a:lnSpc>
                <a:buClr>
                  <a:schemeClr val="lt1"/>
                </a:buClr>
                <a:buSzPts val="1200"/>
              </a:pPr>
              <a:r>
                <a:rPr lang="en-GB" b="1">
                  <a:solidFill>
                    <a:schemeClr val="lt1"/>
                  </a:solidFill>
                  <a:latin typeface="Century Gothic"/>
                  <a:ea typeface="Century Gothic"/>
                  <a:cs typeface="Century Gothic"/>
                  <a:sym typeface="Century Gothic"/>
                </a:rPr>
                <a:t>5. 	Existing emergency plans</a:t>
              </a:r>
              <a:endParaRPr lang="en-US" b="1" i="0" u="none" strike="noStrike" cap="none">
                <a:solidFill>
                  <a:schemeClr val="lt1"/>
                </a:solidFill>
                <a:latin typeface="Century Gothic"/>
                <a:ea typeface="Century Gothic"/>
                <a:cs typeface="Century Gothic"/>
              </a:endParaRPr>
            </a:p>
          </p:txBody>
        </p:sp>
      </p:grpSp>
      <p:grpSp>
        <p:nvGrpSpPr>
          <p:cNvPr id="18" name="Google Shape;617;g2cd35932cc1_0_823">
            <a:extLst>
              <a:ext uri="{FF2B5EF4-FFF2-40B4-BE49-F238E27FC236}">
                <a16:creationId xmlns:a16="http://schemas.microsoft.com/office/drawing/2014/main" id="{3DF25FA6-949E-7246-1F84-A2251F5717EB}"/>
              </a:ext>
            </a:extLst>
          </p:cNvPr>
          <p:cNvGrpSpPr/>
          <p:nvPr/>
        </p:nvGrpSpPr>
        <p:grpSpPr>
          <a:xfrm>
            <a:off x="468800" y="5081252"/>
            <a:ext cx="9243600" cy="537030"/>
            <a:chOff x="351600" y="3858206"/>
            <a:chExt cx="6932700" cy="737729"/>
          </a:xfrm>
        </p:grpSpPr>
        <p:sp>
          <p:nvSpPr>
            <p:cNvPr id="19" name="Google Shape;618;g2cd35932cc1_0_823">
              <a:extLst>
                <a:ext uri="{FF2B5EF4-FFF2-40B4-BE49-F238E27FC236}">
                  <a16:creationId xmlns:a16="http://schemas.microsoft.com/office/drawing/2014/main" id="{284A38E3-E803-FBA7-9481-26D4C689D69D}"/>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20" name="Google Shape;619;g2cd35932cc1_0_823">
              <a:extLst>
                <a:ext uri="{FF2B5EF4-FFF2-40B4-BE49-F238E27FC236}">
                  <a16:creationId xmlns:a16="http://schemas.microsoft.com/office/drawing/2014/main" id="{680AF673-85E9-8717-9879-F6F1D90CD274}"/>
                </a:ext>
              </a:extLst>
            </p:cNvPr>
            <p:cNvSpPr txBox="1"/>
            <p:nvPr/>
          </p:nvSpPr>
          <p:spPr>
            <a:xfrm>
              <a:off x="351600" y="3858206"/>
              <a:ext cx="6932700" cy="737729"/>
            </a:xfrm>
            <a:prstGeom prst="rect">
              <a:avLst/>
            </a:prstGeom>
            <a:noFill/>
            <a:ln>
              <a:noFill/>
            </a:ln>
          </p:spPr>
          <p:txBody>
            <a:bodyPr spcFirstLastPara="1" wrap="square" lIns="121900" tIns="121900" rIns="121900" bIns="121900" anchor="t" anchorCtr="0">
              <a:spAutoFit/>
            </a:bodyPr>
            <a:lstStyle/>
            <a:p>
              <a:pPr marL="202565" algn="l" rtl="0">
                <a:lnSpc>
                  <a:spcPct val="105000"/>
                </a:lnSpc>
                <a:buClr>
                  <a:schemeClr val="lt1"/>
                </a:buClr>
                <a:buSzPts val="1200"/>
              </a:pPr>
              <a:r>
                <a:rPr lang="en-GB" b="1">
                  <a:solidFill>
                    <a:schemeClr val="lt1"/>
                  </a:solidFill>
                  <a:latin typeface="Century Gothic"/>
                  <a:ea typeface="Century Gothic"/>
                  <a:cs typeface="Century Gothic"/>
                  <a:sym typeface="Century Gothic"/>
                </a:rPr>
                <a:t>6. 	Person-centred approaches</a:t>
              </a:r>
              <a:endParaRPr lang="en-US" b="1" i="0" u="none" strike="noStrike" cap="none">
                <a:solidFill>
                  <a:schemeClr val="lt1"/>
                </a:solidFill>
                <a:latin typeface="Century Gothic"/>
                <a:ea typeface="Century Gothic"/>
                <a:cs typeface="Century Gothic"/>
              </a:endParaRPr>
            </a:p>
          </p:txBody>
        </p:sp>
      </p:grpSp>
      <p:grpSp>
        <p:nvGrpSpPr>
          <p:cNvPr id="21" name="Google Shape;617;g2cd35932cc1_0_823">
            <a:extLst>
              <a:ext uri="{FF2B5EF4-FFF2-40B4-BE49-F238E27FC236}">
                <a16:creationId xmlns:a16="http://schemas.microsoft.com/office/drawing/2014/main" id="{FA6AA21E-3228-2F42-7C59-DB83DBB0A26E}"/>
              </a:ext>
            </a:extLst>
          </p:cNvPr>
          <p:cNvGrpSpPr/>
          <p:nvPr/>
        </p:nvGrpSpPr>
        <p:grpSpPr>
          <a:xfrm>
            <a:off x="468800" y="5756392"/>
            <a:ext cx="9243600" cy="537030"/>
            <a:chOff x="351600" y="3858206"/>
            <a:chExt cx="6932700" cy="737729"/>
          </a:xfrm>
        </p:grpSpPr>
        <p:sp>
          <p:nvSpPr>
            <p:cNvPr id="22" name="Google Shape;618;g2cd35932cc1_0_823">
              <a:extLst>
                <a:ext uri="{FF2B5EF4-FFF2-40B4-BE49-F238E27FC236}">
                  <a16:creationId xmlns:a16="http://schemas.microsoft.com/office/drawing/2014/main" id="{C9BE547A-9AA4-5A21-6F1B-073E8C7293EF}"/>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23" name="Google Shape;619;g2cd35932cc1_0_823">
              <a:extLst>
                <a:ext uri="{FF2B5EF4-FFF2-40B4-BE49-F238E27FC236}">
                  <a16:creationId xmlns:a16="http://schemas.microsoft.com/office/drawing/2014/main" id="{841B1F90-1104-44A8-B144-3F0BB757CA8D}"/>
                </a:ext>
              </a:extLst>
            </p:cNvPr>
            <p:cNvSpPr txBox="1"/>
            <p:nvPr/>
          </p:nvSpPr>
          <p:spPr>
            <a:xfrm>
              <a:off x="351600" y="3858206"/>
              <a:ext cx="6932700" cy="737729"/>
            </a:xfrm>
            <a:prstGeom prst="rect">
              <a:avLst/>
            </a:prstGeom>
            <a:noFill/>
            <a:ln>
              <a:noFill/>
            </a:ln>
          </p:spPr>
          <p:txBody>
            <a:bodyPr spcFirstLastPara="1" wrap="square" lIns="121900" tIns="121900" rIns="121900" bIns="121900" anchor="t" anchorCtr="0">
              <a:spAutoFit/>
            </a:bodyPr>
            <a:lstStyle/>
            <a:p>
              <a:pPr marL="202565" algn="l" rtl="0">
                <a:lnSpc>
                  <a:spcPct val="105000"/>
                </a:lnSpc>
                <a:buClr>
                  <a:schemeClr val="lt1"/>
                </a:buClr>
                <a:buSzPts val="1200"/>
              </a:pPr>
              <a:r>
                <a:rPr lang="en-GB" b="1">
                  <a:solidFill>
                    <a:schemeClr val="lt1"/>
                  </a:solidFill>
                  <a:latin typeface="Century Gothic"/>
                  <a:ea typeface="Century Gothic"/>
                  <a:cs typeface="Century Gothic"/>
                  <a:sym typeface="Century Gothic"/>
                </a:rPr>
                <a:t>7. 	Mental health</a:t>
              </a:r>
              <a:endParaRPr lang="en-US" b="1" i="0" u="none" strike="noStrike" cap="none">
                <a:solidFill>
                  <a:schemeClr val="lt1"/>
                </a:solidFill>
                <a:latin typeface="Century Gothic"/>
                <a:ea typeface="Century Gothic"/>
                <a:cs typeface="Century Gothic"/>
              </a:endParaRPr>
            </a:p>
          </p:txBody>
        </p:sp>
      </p:grpSp>
      <p:grpSp>
        <p:nvGrpSpPr>
          <p:cNvPr id="2" name="Google Shape;617;g2cd35932cc1_0_823">
            <a:extLst>
              <a:ext uri="{FF2B5EF4-FFF2-40B4-BE49-F238E27FC236}">
                <a16:creationId xmlns:a16="http://schemas.microsoft.com/office/drawing/2014/main" id="{CDE6E9DB-9682-AFDE-F9D0-3BF2473A097F}"/>
              </a:ext>
            </a:extLst>
          </p:cNvPr>
          <p:cNvGrpSpPr/>
          <p:nvPr/>
        </p:nvGrpSpPr>
        <p:grpSpPr>
          <a:xfrm>
            <a:off x="468800" y="2480258"/>
            <a:ext cx="9243600" cy="537030"/>
            <a:chOff x="351600" y="3858206"/>
            <a:chExt cx="6932700" cy="737729"/>
          </a:xfrm>
        </p:grpSpPr>
        <p:sp>
          <p:nvSpPr>
            <p:cNvPr id="3" name="Google Shape;618;g2cd35932cc1_0_823">
              <a:extLst>
                <a:ext uri="{FF2B5EF4-FFF2-40B4-BE49-F238E27FC236}">
                  <a16:creationId xmlns:a16="http://schemas.microsoft.com/office/drawing/2014/main" id="{3FF8C88E-A909-80E5-EB79-ED7F19F75B50}"/>
                </a:ext>
              </a:extLst>
            </p:cNvPr>
            <p:cNvSpPr/>
            <p:nvPr/>
          </p:nvSpPr>
          <p:spPr>
            <a:xfrm>
              <a:off x="351600" y="3900824"/>
              <a:ext cx="6932700" cy="608100"/>
            </a:xfrm>
            <a:prstGeom prst="roundRect">
              <a:avLst>
                <a:gd name="adj" fmla="val 16667"/>
              </a:avLst>
            </a:prstGeom>
            <a:solidFill>
              <a:srgbClr val="E85411"/>
            </a:solidFill>
            <a:ln>
              <a:noFill/>
            </a:ln>
          </p:spPr>
          <p:txBody>
            <a:bodyPr spcFirstLastPara="1" wrap="square" lIns="121900" tIns="121900" rIns="121900" bIns="121900" anchor="ctr" anchorCtr="0">
              <a:noAutofit/>
            </a:bodyPr>
            <a:lstStyle/>
            <a:p>
              <a:pPr algn="l" rtl="0">
                <a:lnSpc>
                  <a:spcPct val="105000"/>
                </a:lnSpc>
                <a:spcAft>
                  <a:spcPts val="1600"/>
                </a:spcAft>
                <a:buClr>
                  <a:srgbClr val="000000"/>
                </a:buClr>
                <a:buSzPts val="1200"/>
              </a:pPr>
              <a:endParaRPr sz="1600">
                <a:solidFill>
                  <a:schemeClr val="lt1"/>
                </a:solidFill>
                <a:latin typeface="Century Gothic"/>
                <a:ea typeface="Century Gothic"/>
                <a:cs typeface="Century Gothic"/>
                <a:sym typeface="Century Gothic"/>
              </a:endParaRPr>
            </a:p>
          </p:txBody>
        </p:sp>
        <p:sp>
          <p:nvSpPr>
            <p:cNvPr id="13" name="Google Shape;619;g2cd35932cc1_0_823">
              <a:extLst>
                <a:ext uri="{FF2B5EF4-FFF2-40B4-BE49-F238E27FC236}">
                  <a16:creationId xmlns:a16="http://schemas.microsoft.com/office/drawing/2014/main" id="{3E7C3B67-7274-ABA4-C20A-ED01BE5F9994}"/>
                </a:ext>
              </a:extLst>
            </p:cNvPr>
            <p:cNvSpPr txBox="1"/>
            <p:nvPr/>
          </p:nvSpPr>
          <p:spPr>
            <a:xfrm>
              <a:off x="351600" y="3858206"/>
              <a:ext cx="6932700" cy="737729"/>
            </a:xfrm>
            <a:prstGeom prst="rect">
              <a:avLst/>
            </a:prstGeom>
            <a:noFill/>
            <a:ln>
              <a:noFill/>
            </a:ln>
          </p:spPr>
          <p:txBody>
            <a:bodyPr spcFirstLastPara="1" wrap="square" lIns="121900" tIns="121900" rIns="121900" bIns="121900" anchor="t" anchorCtr="0">
              <a:spAutoFit/>
            </a:bodyPr>
            <a:lstStyle/>
            <a:p>
              <a:pPr marL="203195" algn="l" rtl="0">
                <a:lnSpc>
                  <a:spcPct val="105000"/>
                </a:lnSpc>
                <a:buClr>
                  <a:schemeClr val="lt1"/>
                </a:buClr>
                <a:buSzPts val="1200"/>
              </a:pPr>
              <a:r>
                <a:rPr lang="en-GB" b="1">
                  <a:solidFill>
                    <a:schemeClr val="lt1"/>
                  </a:solidFill>
                  <a:latin typeface="Century Gothic"/>
                  <a:ea typeface="Century Gothic"/>
                  <a:cs typeface="Century Gothic"/>
                  <a:sym typeface="Century Gothic"/>
                </a:rPr>
                <a:t>2. 	Equality</a:t>
              </a:r>
              <a:endParaRPr b="1" i="0" u="none" strike="noStrike" cap="none">
                <a:solidFill>
                  <a:schemeClr val="lt1"/>
                </a:solidFill>
                <a:latin typeface="Century Gothic"/>
                <a:ea typeface="Century Gothic"/>
                <a:cs typeface="Century Gothic"/>
                <a:sym typeface="Century Gothic"/>
              </a:endParaRPr>
            </a:p>
          </p:txBody>
        </p:sp>
      </p:grpSp>
    </p:spTree>
    <p:extLst>
      <p:ext uri="{BB962C8B-B14F-4D97-AF65-F5344CB8AC3E}">
        <p14:creationId xmlns:p14="http://schemas.microsoft.com/office/powerpoint/2010/main" val="36077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4">
                                            <p:txEl>
                                              <p:pRg st="0" end="0"/>
                                            </p:txEl>
                                          </p:spTgt>
                                        </p:tgtEl>
                                        <p:attrNameLst>
                                          <p:attrName>style.visibility</p:attrName>
                                        </p:attrNameLst>
                                      </p:cBhvr>
                                      <p:to>
                                        <p:strVal val="visible"/>
                                      </p:to>
                                    </p:set>
                                    <p:anim calcmode="lin" valueType="num">
                                      <p:cBhvr additive="base">
                                        <p:cTn id="7" dur="1000"/>
                                        <p:tgtEl>
                                          <p:spTgt spid="61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7"/>
                                        </p:tgtEl>
                                        <p:attrNameLst>
                                          <p:attrName>style.visibility</p:attrName>
                                        </p:attrNameLst>
                                      </p:cBhvr>
                                      <p:to>
                                        <p:strVal val="visible"/>
                                      </p:to>
                                    </p:set>
                                    <p:animEffect transition="in" filter="fade">
                                      <p:cBhvr>
                                        <p:cTn id="11" dur="1000"/>
                                        <p:tgtEl>
                                          <p:spTgt spid="6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8D0D6-18AB-140C-6E29-B12172D03D4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A28BFE4-CDA9-4C05-FD2E-B7FEEE618E39}"/>
              </a:ext>
            </a:extLst>
          </p:cNvPr>
          <p:cNvSpPr/>
          <p:nvPr/>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chemeClr val="bg1"/>
          </a:solidFill>
        </p:spPr>
        <p:txBody>
          <a:bodyPr wrap="square" lIns="0" tIns="0" rIns="0" bIns="0" rtlCol="0"/>
          <a:lstStyle/>
          <a:p>
            <a:endParaRPr/>
          </a:p>
        </p:txBody>
      </p:sp>
      <p:pic>
        <p:nvPicPr>
          <p:cNvPr id="3" name="object 3">
            <a:extLst>
              <a:ext uri="{FF2B5EF4-FFF2-40B4-BE49-F238E27FC236}">
                <a16:creationId xmlns:a16="http://schemas.microsoft.com/office/drawing/2014/main" id="{9BD6C93F-246F-D78B-08FE-8602085671C6}"/>
              </a:ext>
            </a:extLst>
          </p:cNvPr>
          <p:cNvPicPr/>
          <p:nvPr/>
        </p:nvPicPr>
        <p:blipFill>
          <a:blip r:embed="rId2" cstate="print"/>
          <a:stretch>
            <a:fillRect/>
          </a:stretch>
        </p:blipFill>
        <p:spPr>
          <a:xfrm>
            <a:off x="9604378" y="6106309"/>
            <a:ext cx="2173348" cy="475456"/>
          </a:xfrm>
          <a:prstGeom prst="rect">
            <a:avLst/>
          </a:prstGeom>
        </p:spPr>
      </p:pic>
      <p:sp>
        <p:nvSpPr>
          <p:cNvPr id="6" name="object 6">
            <a:extLst>
              <a:ext uri="{FF2B5EF4-FFF2-40B4-BE49-F238E27FC236}">
                <a16:creationId xmlns:a16="http://schemas.microsoft.com/office/drawing/2014/main" id="{C09944A3-5FEC-56B3-1C36-3B408494AAF9}"/>
              </a:ext>
            </a:extLst>
          </p:cNvPr>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spc="-25" dirty="0"/>
              <a:t>0</a:t>
            </a:r>
            <a:r>
              <a:rPr lang="en-GB" spc="-25" dirty="0"/>
              <a:t>7</a:t>
            </a:r>
            <a:endParaRPr spc="-25" dirty="0"/>
          </a:p>
        </p:txBody>
      </p:sp>
      <p:sp>
        <p:nvSpPr>
          <p:cNvPr id="7" name="object 7">
            <a:extLst>
              <a:ext uri="{FF2B5EF4-FFF2-40B4-BE49-F238E27FC236}">
                <a16:creationId xmlns:a16="http://schemas.microsoft.com/office/drawing/2014/main" id="{18C7C519-4675-0D48-9F9C-70F1F0D96009}"/>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pic>
        <p:nvPicPr>
          <p:cNvPr id="10" name="Picture 9">
            <a:extLst>
              <a:ext uri="{FF2B5EF4-FFF2-40B4-BE49-F238E27FC236}">
                <a16:creationId xmlns:a16="http://schemas.microsoft.com/office/drawing/2014/main" id="{C7956A63-D183-1D7D-F3BB-65EE4E5B6B2E}"/>
              </a:ext>
            </a:extLst>
          </p:cNvPr>
          <p:cNvPicPr>
            <a:picLocks noChangeAspect="1"/>
          </p:cNvPicPr>
          <p:nvPr/>
        </p:nvPicPr>
        <p:blipFill>
          <a:blip r:embed="rId3"/>
          <a:stretch>
            <a:fillRect/>
          </a:stretch>
        </p:blipFill>
        <p:spPr>
          <a:xfrm>
            <a:off x="398525" y="290832"/>
            <a:ext cx="3955201" cy="2224801"/>
          </a:xfrm>
          <a:prstGeom prst="rect">
            <a:avLst/>
          </a:prstGeom>
        </p:spPr>
      </p:pic>
      <p:pic>
        <p:nvPicPr>
          <p:cNvPr id="11" name="Picture 10">
            <a:extLst>
              <a:ext uri="{FF2B5EF4-FFF2-40B4-BE49-F238E27FC236}">
                <a16:creationId xmlns:a16="http://schemas.microsoft.com/office/drawing/2014/main" id="{092C71EE-5BFF-0042-CFF3-44A472A91725}"/>
              </a:ext>
            </a:extLst>
          </p:cNvPr>
          <p:cNvPicPr>
            <a:picLocks noChangeAspect="1"/>
          </p:cNvPicPr>
          <p:nvPr/>
        </p:nvPicPr>
        <p:blipFill>
          <a:blip r:embed="rId4"/>
          <a:stretch>
            <a:fillRect/>
          </a:stretch>
        </p:blipFill>
        <p:spPr>
          <a:xfrm>
            <a:off x="2895402" y="1520478"/>
            <a:ext cx="4572396" cy="2571973"/>
          </a:xfrm>
          <a:prstGeom prst="rect">
            <a:avLst/>
          </a:prstGeom>
        </p:spPr>
      </p:pic>
      <p:pic>
        <p:nvPicPr>
          <p:cNvPr id="12" name="Picture 11">
            <a:extLst>
              <a:ext uri="{FF2B5EF4-FFF2-40B4-BE49-F238E27FC236}">
                <a16:creationId xmlns:a16="http://schemas.microsoft.com/office/drawing/2014/main" id="{C7D6848D-5012-868F-84AC-4252E9E58D2C}"/>
              </a:ext>
            </a:extLst>
          </p:cNvPr>
          <p:cNvPicPr>
            <a:picLocks noChangeAspect="1"/>
          </p:cNvPicPr>
          <p:nvPr/>
        </p:nvPicPr>
        <p:blipFill>
          <a:blip r:embed="rId5"/>
          <a:stretch>
            <a:fillRect/>
          </a:stretch>
        </p:blipFill>
        <p:spPr>
          <a:xfrm>
            <a:off x="5790804" y="3040956"/>
            <a:ext cx="4572396" cy="2571973"/>
          </a:xfrm>
          <a:prstGeom prst="rect">
            <a:avLst/>
          </a:prstGeom>
        </p:spPr>
      </p:pic>
    </p:spTree>
    <p:extLst>
      <p:ext uri="{BB962C8B-B14F-4D97-AF65-F5344CB8AC3E}">
        <p14:creationId xmlns:p14="http://schemas.microsoft.com/office/powerpoint/2010/main" val="340444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1FE9-503A-1116-710B-CAD1DAB9A9C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7A1DB7-A2E6-E4AE-7E2A-4E6B03C20EFA}"/>
              </a:ext>
            </a:extLst>
          </p:cNvPr>
          <p:cNvSpPr/>
          <p:nvPr/>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chemeClr val="bg1"/>
          </a:solidFill>
        </p:spPr>
        <p:txBody>
          <a:bodyPr wrap="square" lIns="0" tIns="0" rIns="0" bIns="0" rtlCol="0"/>
          <a:lstStyle/>
          <a:p>
            <a:endParaRPr/>
          </a:p>
        </p:txBody>
      </p:sp>
      <p:pic>
        <p:nvPicPr>
          <p:cNvPr id="3" name="object 3">
            <a:extLst>
              <a:ext uri="{FF2B5EF4-FFF2-40B4-BE49-F238E27FC236}">
                <a16:creationId xmlns:a16="http://schemas.microsoft.com/office/drawing/2014/main" id="{8BC8BCBE-7219-1D7C-4D02-1500BF9920E5}"/>
              </a:ext>
            </a:extLst>
          </p:cNvPr>
          <p:cNvPicPr/>
          <p:nvPr/>
        </p:nvPicPr>
        <p:blipFill>
          <a:blip r:embed="rId2" cstate="print"/>
          <a:stretch>
            <a:fillRect/>
          </a:stretch>
        </p:blipFill>
        <p:spPr>
          <a:xfrm>
            <a:off x="9604378" y="6106309"/>
            <a:ext cx="2173348" cy="475456"/>
          </a:xfrm>
          <a:prstGeom prst="rect">
            <a:avLst/>
          </a:prstGeom>
        </p:spPr>
      </p:pic>
      <p:sp>
        <p:nvSpPr>
          <p:cNvPr id="6" name="object 6">
            <a:extLst>
              <a:ext uri="{FF2B5EF4-FFF2-40B4-BE49-F238E27FC236}">
                <a16:creationId xmlns:a16="http://schemas.microsoft.com/office/drawing/2014/main" id="{121D6386-0DA0-FB5B-CE6B-61223229FE2B}"/>
              </a:ext>
            </a:extLst>
          </p:cNvPr>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spc="-25" dirty="0"/>
              <a:t>0</a:t>
            </a:r>
            <a:r>
              <a:rPr lang="en-GB" spc="-25" dirty="0"/>
              <a:t>8</a:t>
            </a:r>
            <a:endParaRPr spc="-25" dirty="0"/>
          </a:p>
        </p:txBody>
      </p:sp>
      <p:sp>
        <p:nvSpPr>
          <p:cNvPr id="7" name="object 7">
            <a:extLst>
              <a:ext uri="{FF2B5EF4-FFF2-40B4-BE49-F238E27FC236}">
                <a16:creationId xmlns:a16="http://schemas.microsoft.com/office/drawing/2014/main" id="{DE35BF0E-043D-2CB4-67AD-29DFEF9F8D26}"/>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pic>
        <p:nvPicPr>
          <p:cNvPr id="4" name="Picture 3">
            <a:extLst>
              <a:ext uri="{FF2B5EF4-FFF2-40B4-BE49-F238E27FC236}">
                <a16:creationId xmlns:a16="http://schemas.microsoft.com/office/drawing/2014/main" id="{0232FE07-ECE5-5426-CE44-EEBA5E24BB65}"/>
              </a:ext>
            </a:extLst>
          </p:cNvPr>
          <p:cNvPicPr>
            <a:picLocks noChangeAspect="1"/>
          </p:cNvPicPr>
          <p:nvPr/>
        </p:nvPicPr>
        <p:blipFill>
          <a:blip r:embed="rId3"/>
          <a:stretch>
            <a:fillRect/>
          </a:stretch>
        </p:blipFill>
        <p:spPr>
          <a:xfrm>
            <a:off x="623315" y="588903"/>
            <a:ext cx="4572396" cy="2571973"/>
          </a:xfrm>
          <a:prstGeom prst="rect">
            <a:avLst/>
          </a:prstGeom>
        </p:spPr>
      </p:pic>
      <p:pic>
        <p:nvPicPr>
          <p:cNvPr id="5" name="Picture 4">
            <a:extLst>
              <a:ext uri="{FF2B5EF4-FFF2-40B4-BE49-F238E27FC236}">
                <a16:creationId xmlns:a16="http://schemas.microsoft.com/office/drawing/2014/main" id="{E02D433E-8741-8D9A-800B-DEBDF9AEB676}"/>
              </a:ext>
            </a:extLst>
          </p:cNvPr>
          <p:cNvPicPr>
            <a:picLocks noChangeAspect="1"/>
          </p:cNvPicPr>
          <p:nvPr/>
        </p:nvPicPr>
        <p:blipFill>
          <a:blip r:embed="rId4"/>
          <a:stretch>
            <a:fillRect/>
          </a:stretch>
        </p:blipFill>
        <p:spPr>
          <a:xfrm>
            <a:off x="6996289" y="591212"/>
            <a:ext cx="4572396" cy="2571973"/>
          </a:xfrm>
          <a:prstGeom prst="rect">
            <a:avLst/>
          </a:prstGeom>
        </p:spPr>
      </p:pic>
      <p:pic>
        <p:nvPicPr>
          <p:cNvPr id="8" name="Picture 7">
            <a:extLst>
              <a:ext uri="{FF2B5EF4-FFF2-40B4-BE49-F238E27FC236}">
                <a16:creationId xmlns:a16="http://schemas.microsoft.com/office/drawing/2014/main" id="{D98D4FED-859F-07E5-3A48-B67CC8DE3F85}"/>
              </a:ext>
            </a:extLst>
          </p:cNvPr>
          <p:cNvPicPr>
            <a:picLocks noChangeAspect="1"/>
          </p:cNvPicPr>
          <p:nvPr/>
        </p:nvPicPr>
        <p:blipFill>
          <a:blip r:embed="rId5"/>
          <a:stretch>
            <a:fillRect/>
          </a:stretch>
        </p:blipFill>
        <p:spPr>
          <a:xfrm>
            <a:off x="3808532" y="3534336"/>
            <a:ext cx="4572396" cy="2571973"/>
          </a:xfrm>
          <a:prstGeom prst="rect">
            <a:avLst/>
          </a:prstGeom>
        </p:spPr>
      </p:pic>
    </p:spTree>
    <p:extLst>
      <p:ext uri="{BB962C8B-B14F-4D97-AF65-F5344CB8AC3E}">
        <p14:creationId xmlns:p14="http://schemas.microsoft.com/office/powerpoint/2010/main" val="70825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936016-8341-5FD8-AC3F-9C11C5720A3E}"/>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C9EA47F3-FB29-2ABF-3A0C-13E4B8037074}"/>
              </a:ext>
            </a:extLst>
          </p:cNvPr>
          <p:cNvPicPr/>
          <p:nvPr/>
        </p:nvPicPr>
        <p:blipFill>
          <a:blip r:embed="rId2" cstate="print"/>
          <a:stretch>
            <a:fillRect/>
          </a:stretch>
        </p:blipFill>
        <p:spPr>
          <a:xfrm>
            <a:off x="9604378" y="6106309"/>
            <a:ext cx="2173348" cy="475456"/>
          </a:xfrm>
          <a:prstGeom prst="rect">
            <a:avLst/>
          </a:prstGeom>
        </p:spPr>
      </p:pic>
      <p:sp>
        <p:nvSpPr>
          <p:cNvPr id="4" name="object 4">
            <a:extLst>
              <a:ext uri="{FF2B5EF4-FFF2-40B4-BE49-F238E27FC236}">
                <a16:creationId xmlns:a16="http://schemas.microsoft.com/office/drawing/2014/main" id="{97659040-C9B8-BEF2-7FE3-1F421A8C236E}"/>
              </a:ext>
            </a:extLst>
          </p:cNvPr>
          <p:cNvSpPr txBox="1">
            <a:spLocks noGrp="1"/>
          </p:cNvSpPr>
          <p:nvPr>
            <p:ph type="title"/>
          </p:nvPr>
        </p:nvSpPr>
        <p:spPr>
          <a:xfrm>
            <a:off x="398524" y="273050"/>
            <a:ext cx="9205853" cy="628377"/>
          </a:xfrm>
          <a:prstGeom prst="rect">
            <a:avLst/>
          </a:prstGeom>
        </p:spPr>
        <p:txBody>
          <a:bodyPr vert="horz" wrap="square" lIns="0" tIns="12700" rIns="0" bIns="0" rtlCol="0">
            <a:spAutoFit/>
          </a:bodyPr>
          <a:lstStyle/>
          <a:p>
            <a:pPr marL="12700">
              <a:lnSpc>
                <a:spcPct val="100000"/>
              </a:lnSpc>
              <a:spcBef>
                <a:spcPts val="100"/>
              </a:spcBef>
            </a:pPr>
            <a:r>
              <a:rPr lang="en-GB" dirty="0">
                <a:solidFill>
                  <a:schemeClr val="bg1"/>
                </a:solidFill>
                <a:highlight>
                  <a:srgbClr val="3D297F"/>
                </a:highlight>
              </a:rPr>
              <a:t>Design your own</a:t>
            </a:r>
            <a:endParaRPr spc="-20" dirty="0">
              <a:solidFill>
                <a:schemeClr val="bg1"/>
              </a:solidFill>
              <a:highlight>
                <a:srgbClr val="3D297F"/>
              </a:highlight>
            </a:endParaRPr>
          </a:p>
        </p:txBody>
      </p:sp>
      <p:sp>
        <p:nvSpPr>
          <p:cNvPr id="5" name="object 5">
            <a:extLst>
              <a:ext uri="{FF2B5EF4-FFF2-40B4-BE49-F238E27FC236}">
                <a16:creationId xmlns:a16="http://schemas.microsoft.com/office/drawing/2014/main" id="{6C0C8909-B4E7-7168-743A-01542616A41E}"/>
              </a:ext>
            </a:extLst>
          </p:cNvPr>
          <p:cNvSpPr txBox="1">
            <a:spLocks noGrp="1"/>
          </p:cNvSpPr>
          <p:nvPr>
            <p:ph type="ftr" sz="quarter" idx="5"/>
          </p:nvPr>
        </p:nvSpPr>
        <p:spPr>
          <a:xfrm>
            <a:off x="398525" y="6324598"/>
            <a:ext cx="224790" cy="225703"/>
          </a:xfrm>
          <a:prstGeom prst="rect">
            <a:avLst/>
          </a:prstGeom>
        </p:spPr>
        <p:txBody>
          <a:bodyPr vert="horz" wrap="square" lIns="0" tIns="10160" rIns="0" bIns="0" rtlCol="0">
            <a:spAutoFit/>
          </a:bodyPr>
          <a:lstStyle/>
          <a:p>
            <a:pPr marL="12700">
              <a:lnSpc>
                <a:spcPct val="100000"/>
              </a:lnSpc>
              <a:spcBef>
                <a:spcPts val="80"/>
              </a:spcBef>
            </a:pPr>
            <a:r>
              <a:rPr spc="-25" dirty="0"/>
              <a:t>0</a:t>
            </a:r>
            <a:r>
              <a:rPr lang="en-GB" spc="-25" dirty="0"/>
              <a:t>3</a:t>
            </a:r>
            <a:endParaRPr spc="-25" dirty="0"/>
          </a:p>
        </p:txBody>
      </p:sp>
      <p:sp>
        <p:nvSpPr>
          <p:cNvPr id="6" name="object 6">
            <a:extLst>
              <a:ext uri="{FF2B5EF4-FFF2-40B4-BE49-F238E27FC236}">
                <a16:creationId xmlns:a16="http://schemas.microsoft.com/office/drawing/2014/main" id="{C73E4826-B8D8-27D9-4CB9-72655BAF1FC9}"/>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grpSp>
        <p:nvGrpSpPr>
          <p:cNvPr id="7" name="object 4">
            <a:extLst>
              <a:ext uri="{FF2B5EF4-FFF2-40B4-BE49-F238E27FC236}">
                <a16:creationId xmlns:a16="http://schemas.microsoft.com/office/drawing/2014/main" id="{6DCB9563-80A6-575B-6F2D-03F1A4A1C8F8}"/>
              </a:ext>
            </a:extLst>
          </p:cNvPr>
          <p:cNvGrpSpPr/>
          <p:nvPr/>
        </p:nvGrpSpPr>
        <p:grpSpPr>
          <a:xfrm>
            <a:off x="10648193" y="1345713"/>
            <a:ext cx="1541145" cy="3994150"/>
            <a:chOff x="10648193" y="1345713"/>
            <a:chExt cx="1541145" cy="3994150"/>
          </a:xfrm>
        </p:grpSpPr>
        <p:sp>
          <p:nvSpPr>
            <p:cNvPr id="8" name="object 5">
              <a:extLst>
                <a:ext uri="{FF2B5EF4-FFF2-40B4-BE49-F238E27FC236}">
                  <a16:creationId xmlns:a16="http://schemas.microsoft.com/office/drawing/2014/main" id="{024E4AAB-1FA6-1BDD-1463-B6A353595A55}"/>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9" name="object 6">
              <a:extLst>
                <a:ext uri="{FF2B5EF4-FFF2-40B4-BE49-F238E27FC236}">
                  <a16:creationId xmlns:a16="http://schemas.microsoft.com/office/drawing/2014/main" id="{F08A7874-7483-6A64-86F3-F0CDCA5397A5}"/>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10" name="object 7">
              <a:extLst>
                <a:ext uri="{FF2B5EF4-FFF2-40B4-BE49-F238E27FC236}">
                  <a16:creationId xmlns:a16="http://schemas.microsoft.com/office/drawing/2014/main" id="{813DBC9E-1BF1-CB84-9CA0-EFF699DE24F5}"/>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11" name="TextBox 10">
            <a:extLst>
              <a:ext uri="{FF2B5EF4-FFF2-40B4-BE49-F238E27FC236}">
                <a16:creationId xmlns:a16="http://schemas.microsoft.com/office/drawing/2014/main" id="{66DA0A51-FF97-E447-D465-F244457E9F27}"/>
              </a:ext>
            </a:extLst>
          </p:cNvPr>
          <p:cNvSpPr txBox="1"/>
          <p:nvPr/>
        </p:nvSpPr>
        <p:spPr>
          <a:xfrm>
            <a:off x="398524" y="1345713"/>
            <a:ext cx="9952839" cy="3139321"/>
          </a:xfrm>
          <a:prstGeom prst="rect">
            <a:avLst/>
          </a:prstGeom>
          <a:noFill/>
        </p:spPr>
        <p:txBody>
          <a:bodyPr wrap="square" rtlCol="0">
            <a:spAutoFit/>
          </a:bodyPr>
          <a:lstStyle/>
          <a:p>
            <a:r>
              <a:rPr lang="en-GB" dirty="0"/>
              <a:t>Think about what you want to test?</a:t>
            </a:r>
          </a:p>
          <a:p>
            <a:endParaRPr lang="en-GB" dirty="0"/>
          </a:p>
          <a:p>
            <a:r>
              <a:rPr lang="en-GB" dirty="0"/>
              <a:t>What are the aims and objectives?</a:t>
            </a:r>
          </a:p>
          <a:p>
            <a:endParaRPr lang="en-GB" dirty="0"/>
          </a:p>
          <a:p>
            <a:r>
              <a:rPr lang="en-GB" dirty="0"/>
              <a:t>Get creative – or use AI</a:t>
            </a:r>
          </a:p>
          <a:p>
            <a:endParaRPr lang="en-GB" dirty="0"/>
          </a:p>
          <a:p>
            <a:r>
              <a:rPr lang="en-GB" i="1" dirty="0"/>
              <a:t>“Hi ChatGPT, I need help to write a brief scenario exercise with maximum two injects that I can use with my volunteers who aren’t emergency responders but have stepped up to support an unfolding emergency - I want the scenario to be based on communications in emergencies and to maybe reflect some of the challenges of the recent Spanish/Portuguese power outage as if that happened in the UK. Can you please help?”</a:t>
            </a:r>
          </a:p>
        </p:txBody>
      </p:sp>
      <p:sp>
        <p:nvSpPr>
          <p:cNvPr id="2" name="TextBox 1">
            <a:extLst>
              <a:ext uri="{FF2B5EF4-FFF2-40B4-BE49-F238E27FC236}">
                <a16:creationId xmlns:a16="http://schemas.microsoft.com/office/drawing/2014/main" id="{71E3FBB0-F21D-F176-3A4F-2B10FC885D53}"/>
              </a:ext>
            </a:extLst>
          </p:cNvPr>
          <p:cNvSpPr txBox="1"/>
          <p:nvPr/>
        </p:nvSpPr>
        <p:spPr>
          <a:xfrm>
            <a:off x="510920" y="4863021"/>
            <a:ext cx="9625453" cy="1015663"/>
          </a:xfrm>
          <a:prstGeom prst="rect">
            <a:avLst/>
          </a:prstGeom>
          <a:noFill/>
          <a:ln>
            <a:solidFill>
              <a:srgbClr val="0082C2"/>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lvl="0" algn="ctr"/>
            <a:r>
              <a:rPr lang="en-GB" sz="2000" b="1" dirty="0">
                <a:ea typeface="Source Sans Pro"/>
              </a:rPr>
              <a:t>Note of caution</a:t>
            </a:r>
          </a:p>
          <a:p>
            <a:pPr lvl="0" algn="ctr"/>
            <a:r>
              <a:rPr lang="en-GB" sz="2000" dirty="0">
                <a:ea typeface="Source Sans Pro"/>
              </a:rPr>
              <a:t>Using AI is a great way to help design an exercise but be mindful of both its environmental impact and security issues if inputting sensitive information or data to build your scenario</a:t>
            </a:r>
            <a:endParaRPr lang="en-GB" sz="2400" dirty="0">
              <a:ea typeface="Source Sans Pro"/>
            </a:endParaRPr>
          </a:p>
        </p:txBody>
      </p:sp>
    </p:spTree>
    <p:extLst>
      <p:ext uri="{BB962C8B-B14F-4D97-AF65-F5344CB8AC3E}">
        <p14:creationId xmlns:p14="http://schemas.microsoft.com/office/powerpoint/2010/main" val="353953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E144-8D17-E49C-D75D-4F9C6BFC8084}"/>
              </a:ext>
            </a:extLst>
          </p:cNvPr>
          <p:cNvSpPr>
            <a:spLocks noGrp="1"/>
          </p:cNvSpPr>
          <p:nvPr>
            <p:ph type="title"/>
          </p:nvPr>
        </p:nvSpPr>
        <p:spPr>
          <a:xfrm>
            <a:off x="398524" y="273050"/>
            <a:ext cx="8516876" cy="615553"/>
          </a:xfrm>
        </p:spPr>
        <p:txBody>
          <a:bodyPr/>
          <a:lstStyle/>
          <a:p>
            <a:r>
              <a:rPr lang="en-GB" dirty="0">
                <a:solidFill>
                  <a:schemeClr val="bg1"/>
                </a:solidFill>
                <a:highlight>
                  <a:srgbClr val="FAB529"/>
                </a:highlight>
              </a:rPr>
              <a:t>Make it relevant, keep it simple</a:t>
            </a:r>
          </a:p>
        </p:txBody>
      </p:sp>
      <p:sp>
        <p:nvSpPr>
          <p:cNvPr id="3" name="Text Placeholder 2">
            <a:extLst>
              <a:ext uri="{FF2B5EF4-FFF2-40B4-BE49-F238E27FC236}">
                <a16:creationId xmlns:a16="http://schemas.microsoft.com/office/drawing/2014/main" id="{06E64EC2-8CFC-8C3D-8864-EFF3D1A5840B}"/>
              </a:ext>
            </a:extLst>
          </p:cNvPr>
          <p:cNvSpPr>
            <a:spLocks noGrp="1"/>
          </p:cNvSpPr>
          <p:nvPr>
            <p:ph type="body" idx="1"/>
          </p:nvPr>
        </p:nvSpPr>
        <p:spPr>
          <a:xfrm>
            <a:off x="398524" y="1106425"/>
            <a:ext cx="8654036" cy="2459736"/>
          </a:xfrm>
          <a:ln>
            <a:solidFill>
              <a:srgbClr val="E8540F"/>
            </a:solidFill>
          </a:ln>
        </p:spPr>
        <p:txBody>
          <a:bodyPr/>
          <a:lstStyle/>
          <a:p>
            <a:r>
              <a:rPr lang="en-GB" b="1" dirty="0"/>
              <a:t>Simple scenario:</a:t>
            </a:r>
          </a:p>
          <a:p>
            <a:endParaRPr lang="en-GB" sz="600" dirty="0"/>
          </a:p>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On a weekday morning, a major power outage hits large parts of the UK, affecting the      Midlands, South West England, and parts of the South East. Grid failures ripple across regional power connections and mobile networks become unstable. Within the first hour, there are reports of several sectors (healthcare, transport, local councils, voluntary organisations) facing communication issues and service disruptions.</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Team are made aware by local news reporting and social media.</a:t>
            </a:r>
          </a:p>
          <a:p>
            <a:endParaRPr lang="en-GB" dirty="0"/>
          </a:p>
        </p:txBody>
      </p:sp>
      <p:grpSp>
        <p:nvGrpSpPr>
          <p:cNvPr id="4" name="object 4">
            <a:extLst>
              <a:ext uri="{FF2B5EF4-FFF2-40B4-BE49-F238E27FC236}">
                <a16:creationId xmlns:a16="http://schemas.microsoft.com/office/drawing/2014/main" id="{65EECBEF-6D8C-43E9-3876-A6D9C75C62AE}"/>
              </a:ext>
            </a:extLst>
          </p:cNvPr>
          <p:cNvGrpSpPr/>
          <p:nvPr/>
        </p:nvGrpSpPr>
        <p:grpSpPr>
          <a:xfrm>
            <a:off x="9162580" y="0"/>
            <a:ext cx="3026410" cy="3183255"/>
            <a:chOff x="9162580" y="0"/>
            <a:chExt cx="3026410" cy="3183255"/>
          </a:xfrm>
        </p:grpSpPr>
        <p:sp>
          <p:nvSpPr>
            <p:cNvPr id="5" name="object 5">
              <a:extLst>
                <a:ext uri="{FF2B5EF4-FFF2-40B4-BE49-F238E27FC236}">
                  <a16:creationId xmlns:a16="http://schemas.microsoft.com/office/drawing/2014/main" id="{01873E2D-A7B3-640B-ABE8-79921FCEA844}"/>
                </a:ext>
              </a:extLst>
            </p:cNvPr>
            <p:cNvSpPr/>
            <p:nvPr/>
          </p:nvSpPr>
          <p:spPr>
            <a:xfrm>
              <a:off x="9162580" y="0"/>
              <a:ext cx="2391410" cy="2696210"/>
            </a:xfrm>
            <a:custGeom>
              <a:avLst/>
              <a:gdLst/>
              <a:ahLst/>
              <a:cxnLst/>
              <a:rect l="l" t="t" r="r" b="b"/>
              <a:pathLst>
                <a:path w="2391409" h="2696210">
                  <a:moveTo>
                    <a:pt x="761664" y="790782"/>
                  </a:moveTo>
                  <a:lnTo>
                    <a:pt x="210637" y="790782"/>
                  </a:lnTo>
                  <a:lnTo>
                    <a:pt x="486151" y="1066308"/>
                  </a:lnTo>
                  <a:lnTo>
                    <a:pt x="2115510" y="2695820"/>
                  </a:lnTo>
                  <a:lnTo>
                    <a:pt x="2391011" y="2420331"/>
                  </a:lnTo>
                  <a:lnTo>
                    <a:pt x="1286568" y="1315889"/>
                  </a:lnTo>
                  <a:lnTo>
                    <a:pt x="1286771" y="1315889"/>
                  </a:lnTo>
                  <a:lnTo>
                    <a:pt x="761664" y="790782"/>
                  </a:lnTo>
                  <a:close/>
                </a:path>
                <a:path w="2391409" h="2696210">
                  <a:moveTo>
                    <a:pt x="547740" y="0"/>
                  </a:moveTo>
                  <a:lnTo>
                    <a:pt x="62061" y="0"/>
                  </a:lnTo>
                  <a:lnTo>
                    <a:pt x="58630" y="7523"/>
                  </a:lnTo>
                  <a:lnTo>
                    <a:pt x="53677" y="18914"/>
                  </a:lnTo>
                  <a:lnTo>
                    <a:pt x="48978" y="30420"/>
                  </a:lnTo>
                  <a:lnTo>
                    <a:pt x="47251" y="34814"/>
                  </a:lnTo>
                  <a:lnTo>
                    <a:pt x="45854" y="39310"/>
                  </a:lnTo>
                  <a:lnTo>
                    <a:pt x="44216" y="43742"/>
                  </a:lnTo>
                  <a:lnTo>
                    <a:pt x="31452" y="80554"/>
                  </a:lnTo>
                  <a:lnTo>
                    <a:pt x="26131" y="99508"/>
                  </a:lnTo>
                  <a:lnTo>
                    <a:pt x="25268" y="102746"/>
                  </a:lnTo>
                  <a:lnTo>
                    <a:pt x="14471" y="148008"/>
                  </a:lnTo>
                  <a:lnTo>
                    <a:pt x="6545" y="194071"/>
                  </a:lnTo>
                  <a:lnTo>
                    <a:pt x="1661" y="240855"/>
                  </a:lnTo>
                  <a:lnTo>
                    <a:pt x="0" y="288420"/>
                  </a:lnTo>
                  <a:lnTo>
                    <a:pt x="1802" y="339338"/>
                  </a:lnTo>
                  <a:lnTo>
                    <a:pt x="7184" y="389689"/>
                  </a:lnTo>
                  <a:lnTo>
                    <a:pt x="16080" y="439185"/>
                  </a:lnTo>
                  <a:lnTo>
                    <a:pt x="28429" y="487680"/>
                  </a:lnTo>
                  <a:lnTo>
                    <a:pt x="44170" y="535028"/>
                  </a:lnTo>
                  <a:lnTo>
                    <a:pt x="63242" y="581081"/>
                  </a:lnTo>
                  <a:lnTo>
                    <a:pt x="85583" y="625693"/>
                  </a:lnTo>
                  <a:lnTo>
                    <a:pt x="111134" y="668717"/>
                  </a:lnTo>
                  <a:lnTo>
                    <a:pt x="139834" y="710007"/>
                  </a:lnTo>
                  <a:lnTo>
                    <a:pt x="171620" y="749415"/>
                  </a:lnTo>
                  <a:lnTo>
                    <a:pt x="206433" y="786794"/>
                  </a:lnTo>
                  <a:lnTo>
                    <a:pt x="210535" y="790883"/>
                  </a:lnTo>
                  <a:lnTo>
                    <a:pt x="761664" y="790782"/>
                  </a:lnTo>
                  <a:lnTo>
                    <a:pt x="482277" y="511394"/>
                  </a:lnTo>
                  <a:lnTo>
                    <a:pt x="449814" y="473423"/>
                  </a:lnTo>
                  <a:lnTo>
                    <a:pt x="424061" y="431439"/>
                  </a:lnTo>
                  <a:lnTo>
                    <a:pt x="405309" y="386143"/>
                  </a:lnTo>
                  <a:lnTo>
                    <a:pt x="393846" y="338236"/>
                  </a:lnTo>
                  <a:lnTo>
                    <a:pt x="389961" y="288420"/>
                  </a:lnTo>
                  <a:lnTo>
                    <a:pt x="393846" y="238612"/>
                  </a:lnTo>
                  <a:lnTo>
                    <a:pt x="405309" y="190712"/>
                  </a:lnTo>
                  <a:lnTo>
                    <a:pt x="424061" y="145419"/>
                  </a:lnTo>
                  <a:lnTo>
                    <a:pt x="449814" y="103435"/>
                  </a:lnTo>
                  <a:lnTo>
                    <a:pt x="482277" y="65459"/>
                  </a:lnTo>
                  <a:lnTo>
                    <a:pt x="547740" y="0"/>
                  </a:lnTo>
                  <a:close/>
                </a:path>
              </a:pathLst>
            </a:custGeom>
            <a:solidFill>
              <a:srgbClr val="E8540F"/>
            </a:solidFill>
          </p:spPr>
          <p:txBody>
            <a:bodyPr wrap="square" lIns="0" tIns="0" rIns="0" bIns="0" rtlCol="0"/>
            <a:lstStyle/>
            <a:p>
              <a:endParaRPr/>
            </a:p>
          </p:txBody>
        </p:sp>
        <p:sp>
          <p:nvSpPr>
            <p:cNvPr id="6" name="object 6">
              <a:extLst>
                <a:ext uri="{FF2B5EF4-FFF2-40B4-BE49-F238E27FC236}">
                  <a16:creationId xmlns:a16="http://schemas.microsoft.com/office/drawing/2014/main" id="{29793387-8744-5777-429C-91B937379D1B}"/>
                </a:ext>
              </a:extLst>
            </p:cNvPr>
            <p:cNvSpPr/>
            <p:nvPr/>
          </p:nvSpPr>
          <p:spPr>
            <a:xfrm>
              <a:off x="11552423" y="2697472"/>
              <a:ext cx="636905" cy="485775"/>
            </a:xfrm>
            <a:custGeom>
              <a:avLst/>
              <a:gdLst/>
              <a:ahLst/>
              <a:cxnLst/>
              <a:rect l="l" t="t" r="r" b="b"/>
              <a:pathLst>
                <a:path w="636904" h="485775">
                  <a:moveTo>
                    <a:pt x="275513" y="0"/>
                  </a:moveTo>
                  <a:lnTo>
                    <a:pt x="0" y="275488"/>
                  </a:lnTo>
                  <a:lnTo>
                    <a:pt x="4114" y="279615"/>
                  </a:lnTo>
                  <a:lnTo>
                    <a:pt x="42630" y="315382"/>
                  </a:lnTo>
                  <a:lnTo>
                    <a:pt x="83088" y="347744"/>
                  </a:lnTo>
                  <a:lnTo>
                    <a:pt x="125294" y="376700"/>
                  </a:lnTo>
                  <a:lnTo>
                    <a:pt x="169054" y="402251"/>
                  </a:lnTo>
                  <a:lnTo>
                    <a:pt x="214174" y="424395"/>
                  </a:lnTo>
                  <a:lnTo>
                    <a:pt x="260460" y="443134"/>
                  </a:lnTo>
                  <a:lnTo>
                    <a:pt x="307718" y="458465"/>
                  </a:lnTo>
                  <a:lnTo>
                    <a:pt x="355754" y="470391"/>
                  </a:lnTo>
                  <a:lnTo>
                    <a:pt x="404374" y="478909"/>
                  </a:lnTo>
                  <a:lnTo>
                    <a:pt x="453384" y="484020"/>
                  </a:lnTo>
                  <a:lnTo>
                    <a:pt x="502589" y="485724"/>
                  </a:lnTo>
                  <a:lnTo>
                    <a:pt x="551787" y="484020"/>
                  </a:lnTo>
                  <a:lnTo>
                    <a:pt x="600791" y="478909"/>
                  </a:lnTo>
                  <a:lnTo>
                    <a:pt x="636528" y="472647"/>
                  </a:lnTo>
                  <a:lnTo>
                    <a:pt x="636528" y="65739"/>
                  </a:lnTo>
                  <a:lnTo>
                    <a:pt x="610872" y="77212"/>
                  </a:lnTo>
                  <a:lnTo>
                    <a:pt x="568242" y="89402"/>
                  </a:lnTo>
                  <a:lnTo>
                    <a:pt x="524572" y="95497"/>
                  </a:lnTo>
                  <a:lnTo>
                    <a:pt x="480556" y="95497"/>
                  </a:lnTo>
                  <a:lnTo>
                    <a:pt x="436888" y="89403"/>
                  </a:lnTo>
                  <a:lnTo>
                    <a:pt x="394264" y="77214"/>
                  </a:lnTo>
                  <a:lnTo>
                    <a:pt x="353379" y="58932"/>
                  </a:lnTo>
                  <a:lnTo>
                    <a:pt x="314926" y="34557"/>
                  </a:lnTo>
                  <a:lnTo>
                    <a:pt x="279603" y="4089"/>
                  </a:lnTo>
                  <a:lnTo>
                    <a:pt x="275513" y="0"/>
                  </a:lnTo>
                  <a:close/>
                </a:path>
              </a:pathLst>
            </a:custGeom>
            <a:solidFill>
              <a:srgbClr val="FAB529"/>
            </a:solidFill>
          </p:spPr>
          <p:txBody>
            <a:bodyPr wrap="square" lIns="0" tIns="0" rIns="0" bIns="0" rtlCol="0"/>
            <a:lstStyle/>
            <a:p>
              <a:endParaRPr/>
            </a:p>
          </p:txBody>
        </p:sp>
        <p:sp>
          <p:nvSpPr>
            <p:cNvPr id="7" name="object 7">
              <a:extLst>
                <a:ext uri="{FF2B5EF4-FFF2-40B4-BE49-F238E27FC236}">
                  <a16:creationId xmlns:a16="http://schemas.microsoft.com/office/drawing/2014/main" id="{CDAEDCD3-12C2-C7BD-0106-AFCA5352ADD9}"/>
                </a:ext>
              </a:extLst>
            </p:cNvPr>
            <p:cNvSpPr/>
            <p:nvPr/>
          </p:nvSpPr>
          <p:spPr>
            <a:xfrm>
              <a:off x="9163230" y="791014"/>
              <a:ext cx="3025775" cy="2391410"/>
            </a:xfrm>
            <a:custGeom>
              <a:avLst/>
              <a:gdLst/>
              <a:ahLst/>
              <a:cxnLst/>
              <a:rect l="l" t="t" r="r" b="b"/>
              <a:pathLst>
                <a:path w="3025775" h="2391410">
                  <a:moveTo>
                    <a:pt x="210210" y="0"/>
                  </a:moveTo>
                  <a:lnTo>
                    <a:pt x="173187" y="39318"/>
                  </a:lnTo>
                  <a:lnTo>
                    <a:pt x="143129" y="76194"/>
                  </a:lnTo>
                  <a:lnTo>
                    <a:pt x="115934" y="114566"/>
                  </a:lnTo>
                  <a:lnTo>
                    <a:pt x="91602" y="154285"/>
                  </a:lnTo>
                  <a:lnTo>
                    <a:pt x="70132" y="195202"/>
                  </a:lnTo>
                  <a:lnTo>
                    <a:pt x="51525" y="237165"/>
                  </a:lnTo>
                  <a:lnTo>
                    <a:pt x="35780" y="280027"/>
                  </a:lnTo>
                  <a:lnTo>
                    <a:pt x="22899" y="323637"/>
                  </a:lnTo>
                  <a:lnTo>
                    <a:pt x="12880" y="367846"/>
                  </a:lnTo>
                  <a:lnTo>
                    <a:pt x="5723" y="412503"/>
                  </a:lnTo>
                  <a:lnTo>
                    <a:pt x="1430" y="457460"/>
                  </a:lnTo>
                  <a:lnTo>
                    <a:pt x="0" y="502567"/>
                  </a:lnTo>
                  <a:lnTo>
                    <a:pt x="1432" y="547674"/>
                  </a:lnTo>
                  <a:lnTo>
                    <a:pt x="5727" y="592631"/>
                  </a:lnTo>
                  <a:lnTo>
                    <a:pt x="12884" y="637290"/>
                  </a:lnTo>
                  <a:lnTo>
                    <a:pt x="22905" y="681499"/>
                  </a:lnTo>
                  <a:lnTo>
                    <a:pt x="35789" y="725111"/>
                  </a:lnTo>
                  <a:lnTo>
                    <a:pt x="51535" y="767974"/>
                  </a:lnTo>
                  <a:lnTo>
                    <a:pt x="70144" y="809939"/>
                  </a:lnTo>
                  <a:lnTo>
                    <a:pt x="91616" y="850857"/>
                  </a:lnTo>
                  <a:lnTo>
                    <a:pt x="115951" y="890579"/>
                  </a:lnTo>
                  <a:lnTo>
                    <a:pt x="143149" y="928953"/>
                  </a:lnTo>
                  <a:lnTo>
                    <a:pt x="173210" y="965832"/>
                  </a:lnTo>
                  <a:lnTo>
                    <a:pt x="206133" y="1001064"/>
                  </a:lnTo>
                  <a:lnTo>
                    <a:pt x="1389646" y="2184577"/>
                  </a:lnTo>
                  <a:lnTo>
                    <a:pt x="1427022" y="2219393"/>
                  </a:lnTo>
                  <a:lnTo>
                    <a:pt x="1466427" y="2251181"/>
                  </a:lnTo>
                  <a:lnTo>
                    <a:pt x="1507714" y="2279881"/>
                  </a:lnTo>
                  <a:lnTo>
                    <a:pt x="1550736" y="2305432"/>
                  </a:lnTo>
                  <a:lnTo>
                    <a:pt x="1595346" y="2327774"/>
                  </a:lnTo>
                  <a:lnTo>
                    <a:pt x="1641396" y="2346845"/>
                  </a:lnTo>
                  <a:lnTo>
                    <a:pt x="1688741" y="2362584"/>
                  </a:lnTo>
                  <a:lnTo>
                    <a:pt x="1737233" y="2374932"/>
                  </a:lnTo>
                  <a:lnTo>
                    <a:pt x="1786725" y="2383827"/>
                  </a:lnTo>
                  <a:lnTo>
                    <a:pt x="1837070" y="2389208"/>
                  </a:lnTo>
                  <a:lnTo>
                    <a:pt x="1888121" y="2391016"/>
                  </a:lnTo>
                  <a:lnTo>
                    <a:pt x="1939179" y="2389208"/>
                  </a:lnTo>
                  <a:lnTo>
                    <a:pt x="1989529" y="2383827"/>
                  </a:lnTo>
                  <a:lnTo>
                    <a:pt x="2039025" y="2374932"/>
                  </a:lnTo>
                  <a:lnTo>
                    <a:pt x="2087519" y="2362584"/>
                  </a:lnTo>
                  <a:lnTo>
                    <a:pt x="2134865" y="2346845"/>
                  </a:lnTo>
                  <a:lnTo>
                    <a:pt x="2180916" y="2327774"/>
                  </a:lnTo>
                  <a:lnTo>
                    <a:pt x="2225524" y="2305432"/>
                  </a:lnTo>
                  <a:lnTo>
                    <a:pt x="2268543" y="2279881"/>
                  </a:lnTo>
                  <a:lnTo>
                    <a:pt x="2309826" y="2251181"/>
                  </a:lnTo>
                  <a:lnTo>
                    <a:pt x="2349226" y="2219393"/>
                  </a:lnTo>
                  <a:lnTo>
                    <a:pt x="2386596" y="2184577"/>
                  </a:lnTo>
                  <a:lnTo>
                    <a:pt x="2390546" y="2180640"/>
                  </a:lnTo>
                  <a:lnTo>
                    <a:pt x="2390368" y="2180450"/>
                  </a:lnTo>
                  <a:lnTo>
                    <a:pt x="2569451" y="2001367"/>
                  </a:lnTo>
                  <a:lnTo>
                    <a:pt x="1888121" y="2001367"/>
                  </a:lnTo>
                  <a:lnTo>
                    <a:pt x="1838315" y="1997482"/>
                  </a:lnTo>
                  <a:lnTo>
                    <a:pt x="1790419" y="1986019"/>
                  </a:lnTo>
                  <a:lnTo>
                    <a:pt x="1745134" y="1967266"/>
                  </a:lnTo>
                  <a:lnTo>
                    <a:pt x="1703160" y="1941514"/>
                  </a:lnTo>
                  <a:lnTo>
                    <a:pt x="1665198" y="1909051"/>
                  </a:lnTo>
                  <a:lnTo>
                    <a:pt x="481660" y="725538"/>
                  </a:lnTo>
                  <a:lnTo>
                    <a:pt x="451180" y="690211"/>
                  </a:lnTo>
                  <a:lnTo>
                    <a:pt x="426796" y="651756"/>
                  </a:lnTo>
                  <a:lnTo>
                    <a:pt x="408507" y="610869"/>
                  </a:lnTo>
                  <a:lnTo>
                    <a:pt x="396314" y="568245"/>
                  </a:lnTo>
                  <a:lnTo>
                    <a:pt x="390217" y="524578"/>
                  </a:lnTo>
                  <a:lnTo>
                    <a:pt x="390216" y="480563"/>
                  </a:lnTo>
                  <a:lnTo>
                    <a:pt x="396309" y="436896"/>
                  </a:lnTo>
                  <a:lnTo>
                    <a:pt x="408498" y="394271"/>
                  </a:lnTo>
                  <a:lnTo>
                    <a:pt x="426782" y="353384"/>
                  </a:lnTo>
                  <a:lnTo>
                    <a:pt x="451161" y="314930"/>
                  </a:lnTo>
                  <a:lnTo>
                    <a:pt x="481634" y="279603"/>
                  </a:lnTo>
                  <a:lnTo>
                    <a:pt x="485635" y="275615"/>
                  </a:lnTo>
                  <a:lnTo>
                    <a:pt x="485508" y="275285"/>
                  </a:lnTo>
                  <a:lnTo>
                    <a:pt x="210210" y="0"/>
                  </a:lnTo>
                  <a:close/>
                </a:path>
                <a:path w="3025775" h="2391410">
                  <a:moveTo>
                    <a:pt x="3025721" y="994405"/>
                  </a:moveTo>
                  <a:lnTo>
                    <a:pt x="2111070" y="1909051"/>
                  </a:lnTo>
                  <a:lnTo>
                    <a:pt x="2073108" y="1941514"/>
                  </a:lnTo>
                  <a:lnTo>
                    <a:pt x="2031132" y="1967266"/>
                  </a:lnTo>
                  <a:lnTo>
                    <a:pt x="1985844" y="1986019"/>
                  </a:lnTo>
                  <a:lnTo>
                    <a:pt x="1937940" y="1997482"/>
                  </a:lnTo>
                  <a:lnTo>
                    <a:pt x="1888121" y="2001367"/>
                  </a:lnTo>
                  <a:lnTo>
                    <a:pt x="2569451" y="2001367"/>
                  </a:lnTo>
                  <a:lnTo>
                    <a:pt x="2665869" y="1904949"/>
                  </a:lnTo>
                  <a:lnTo>
                    <a:pt x="2666212" y="1904949"/>
                  </a:lnTo>
                  <a:lnTo>
                    <a:pt x="3025721" y="1545442"/>
                  </a:lnTo>
                  <a:lnTo>
                    <a:pt x="3025721" y="994405"/>
                  </a:lnTo>
                  <a:close/>
                </a:path>
                <a:path w="3025775" h="2391410">
                  <a:moveTo>
                    <a:pt x="2666212" y="1904949"/>
                  </a:moveTo>
                  <a:lnTo>
                    <a:pt x="2665869" y="1904949"/>
                  </a:lnTo>
                  <a:lnTo>
                    <a:pt x="2666047" y="1905114"/>
                  </a:lnTo>
                  <a:lnTo>
                    <a:pt x="2666212" y="1904949"/>
                  </a:lnTo>
                  <a:close/>
                </a:path>
              </a:pathLst>
            </a:custGeom>
            <a:solidFill>
              <a:srgbClr val="3D297F"/>
            </a:solidFill>
          </p:spPr>
          <p:txBody>
            <a:bodyPr wrap="square" lIns="0" tIns="0" rIns="0" bIns="0" rtlCol="0"/>
            <a:lstStyle/>
            <a:p>
              <a:endParaRPr/>
            </a:p>
          </p:txBody>
        </p:sp>
        <p:sp>
          <p:nvSpPr>
            <p:cNvPr id="8" name="object 8">
              <a:extLst>
                <a:ext uri="{FF2B5EF4-FFF2-40B4-BE49-F238E27FC236}">
                  <a16:creationId xmlns:a16="http://schemas.microsoft.com/office/drawing/2014/main" id="{6FF9C2F5-46EE-F2F6-9AFE-3CFC82BB05C1}"/>
                </a:ext>
              </a:extLst>
            </p:cNvPr>
            <p:cNvSpPr/>
            <p:nvPr/>
          </p:nvSpPr>
          <p:spPr>
            <a:xfrm>
              <a:off x="9648561" y="0"/>
              <a:ext cx="1066165" cy="791210"/>
            </a:xfrm>
            <a:custGeom>
              <a:avLst/>
              <a:gdLst/>
              <a:ahLst/>
              <a:cxnLst/>
              <a:rect l="l" t="t" r="r" b="b"/>
              <a:pathLst>
                <a:path w="1066165" h="791210">
                  <a:moveTo>
                    <a:pt x="1066163" y="0"/>
                  </a:moveTo>
                  <a:lnTo>
                    <a:pt x="515129" y="0"/>
                  </a:lnTo>
                  <a:lnTo>
                    <a:pt x="0" y="515136"/>
                  </a:lnTo>
                  <a:lnTo>
                    <a:pt x="275513" y="790649"/>
                  </a:lnTo>
                  <a:lnTo>
                    <a:pt x="1066163" y="0"/>
                  </a:lnTo>
                  <a:close/>
                </a:path>
              </a:pathLst>
            </a:custGeom>
            <a:solidFill>
              <a:srgbClr val="0082C2"/>
            </a:solidFill>
          </p:spPr>
          <p:txBody>
            <a:bodyPr wrap="square" lIns="0" tIns="0" rIns="0" bIns="0" rtlCol="0"/>
            <a:lstStyle/>
            <a:p>
              <a:endParaRPr/>
            </a:p>
          </p:txBody>
        </p:sp>
      </p:grpSp>
      <p:sp>
        <p:nvSpPr>
          <p:cNvPr id="9" name="Text Placeholder 2">
            <a:extLst>
              <a:ext uri="{FF2B5EF4-FFF2-40B4-BE49-F238E27FC236}">
                <a16:creationId xmlns:a16="http://schemas.microsoft.com/office/drawing/2014/main" id="{A516A0D7-FF9D-4F0E-0BA0-D52847C77BDD}"/>
              </a:ext>
            </a:extLst>
          </p:cNvPr>
          <p:cNvSpPr txBox="1">
            <a:spLocks/>
          </p:cNvSpPr>
          <p:nvPr/>
        </p:nvSpPr>
        <p:spPr>
          <a:xfrm>
            <a:off x="398524" y="3800857"/>
            <a:ext cx="8654036" cy="2762808"/>
          </a:xfrm>
          <a:prstGeom prst="rect">
            <a:avLst/>
          </a:prstGeom>
          <a:ln>
            <a:solidFill>
              <a:srgbClr val="E8540F"/>
            </a:solidFill>
          </a:ln>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b="1" dirty="0"/>
              <a:t>One inject:</a:t>
            </a:r>
          </a:p>
          <a:p>
            <a:endParaRPr lang="en-GB" sz="600" dirty="0"/>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30 minutes into the incident</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r>
              <a:rPr lang="en-GB" sz="1800" kern="100" dirty="0">
                <a:effectLst/>
                <a:latin typeface="Aptos" panose="020B0004020202020204" pitchFamily="34" charset="0"/>
                <a:ea typeface="Aptos" panose="020B0004020202020204" pitchFamily="34" charset="0"/>
                <a:cs typeface="Times New Roman" panose="02020603050405020304" pitchFamily="18" charset="0"/>
              </a:rPr>
              <a:t>Several partner agencies report that their internal communication systems (email, shared drives, cloud-based systems) are down. Mobile coverage is patchy. A regional NHS England states many trusts are switching to emergency protocols but can’t confirm which sites are operational. Local authorities are asking for situational updates and priorities.</a:t>
            </a:r>
          </a:p>
          <a:p>
            <a:endParaRPr lang="en-GB" dirty="0"/>
          </a:p>
        </p:txBody>
      </p:sp>
    </p:spTree>
    <p:extLst>
      <p:ext uri="{BB962C8B-B14F-4D97-AF65-F5344CB8AC3E}">
        <p14:creationId xmlns:p14="http://schemas.microsoft.com/office/powerpoint/2010/main" val="366939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8703-3858-2E15-73E3-5877C550632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CD0966-F607-1841-E5A4-629D07BF1307}"/>
              </a:ext>
            </a:extLst>
          </p:cNvPr>
          <p:cNvSpPr txBox="1">
            <a:spLocks noGrp="1"/>
          </p:cNvSpPr>
          <p:nvPr>
            <p:ph type="ctrTitle"/>
          </p:nvPr>
        </p:nvSpPr>
        <p:spPr>
          <a:xfrm>
            <a:off x="1026923" y="1916176"/>
            <a:ext cx="9664129" cy="185948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FFFFFF"/>
                </a:solidFill>
                <a:highlight>
                  <a:srgbClr val="FAB529"/>
                </a:highlight>
              </a:rPr>
              <a:t>Breakout: Mini scenario design</a:t>
            </a:r>
            <a:br>
              <a:rPr lang="en-GB" dirty="0">
                <a:solidFill>
                  <a:srgbClr val="FFFFFF"/>
                </a:solidFill>
              </a:rPr>
            </a:br>
            <a:br>
              <a:rPr lang="en-GB" dirty="0">
                <a:solidFill>
                  <a:srgbClr val="FFFFFF"/>
                </a:solidFill>
              </a:rPr>
            </a:br>
            <a:r>
              <a:rPr lang="en-GB" b="0" dirty="0">
                <a:solidFill>
                  <a:srgbClr val="FFFFFF"/>
                </a:solidFill>
              </a:rPr>
              <a:t>15 minutes to design a group exercise:</a:t>
            </a:r>
            <a:endParaRPr b="0" spc="-10" dirty="0">
              <a:solidFill>
                <a:srgbClr val="FFFFFF"/>
              </a:solidFill>
            </a:endParaRPr>
          </a:p>
        </p:txBody>
      </p:sp>
      <p:pic>
        <p:nvPicPr>
          <p:cNvPr id="4" name="object 4">
            <a:extLst>
              <a:ext uri="{FF2B5EF4-FFF2-40B4-BE49-F238E27FC236}">
                <a16:creationId xmlns:a16="http://schemas.microsoft.com/office/drawing/2014/main" id="{35FAEEB7-9285-AF81-8ABB-5C5154BE2FF9}"/>
              </a:ext>
            </a:extLst>
          </p:cNvPr>
          <p:cNvPicPr/>
          <p:nvPr/>
        </p:nvPicPr>
        <p:blipFill>
          <a:blip r:embed="rId2" cstate="print"/>
          <a:stretch>
            <a:fillRect/>
          </a:stretch>
        </p:blipFill>
        <p:spPr>
          <a:xfrm>
            <a:off x="9604378" y="6106309"/>
            <a:ext cx="2173348" cy="475456"/>
          </a:xfrm>
          <a:prstGeom prst="rect">
            <a:avLst/>
          </a:prstGeom>
        </p:spPr>
      </p:pic>
    </p:spTree>
    <p:extLst>
      <p:ext uri="{BB962C8B-B14F-4D97-AF65-F5344CB8AC3E}">
        <p14:creationId xmlns:p14="http://schemas.microsoft.com/office/powerpoint/2010/main" val="335681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A83E3-EDD7-FBE0-9C9D-8B991EB87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4986D-A9B1-E648-58D6-AA2B68C3B047}"/>
              </a:ext>
            </a:extLst>
          </p:cNvPr>
          <p:cNvSpPr>
            <a:spLocks noGrp="1"/>
          </p:cNvSpPr>
          <p:nvPr>
            <p:ph type="title"/>
          </p:nvPr>
        </p:nvSpPr>
        <p:spPr>
          <a:xfrm>
            <a:off x="398524" y="273050"/>
            <a:ext cx="8516876" cy="615553"/>
          </a:xfrm>
        </p:spPr>
        <p:txBody>
          <a:bodyPr/>
          <a:lstStyle/>
          <a:p>
            <a:r>
              <a:rPr lang="en-GB" dirty="0">
                <a:solidFill>
                  <a:schemeClr val="tx1"/>
                </a:solidFill>
                <a:highlight>
                  <a:srgbClr val="FAB529"/>
                </a:highlight>
              </a:rPr>
              <a:t>Breakout questions:</a:t>
            </a:r>
          </a:p>
        </p:txBody>
      </p:sp>
      <p:grpSp>
        <p:nvGrpSpPr>
          <p:cNvPr id="4" name="object 4">
            <a:extLst>
              <a:ext uri="{FF2B5EF4-FFF2-40B4-BE49-F238E27FC236}">
                <a16:creationId xmlns:a16="http://schemas.microsoft.com/office/drawing/2014/main" id="{CDDE94DA-69CE-85EF-5E78-DF1E793EFA6A}"/>
              </a:ext>
            </a:extLst>
          </p:cNvPr>
          <p:cNvGrpSpPr/>
          <p:nvPr/>
        </p:nvGrpSpPr>
        <p:grpSpPr>
          <a:xfrm>
            <a:off x="9162580" y="0"/>
            <a:ext cx="3026410" cy="3183255"/>
            <a:chOff x="9162580" y="0"/>
            <a:chExt cx="3026410" cy="3183255"/>
          </a:xfrm>
        </p:grpSpPr>
        <p:sp>
          <p:nvSpPr>
            <p:cNvPr id="5" name="object 5">
              <a:extLst>
                <a:ext uri="{FF2B5EF4-FFF2-40B4-BE49-F238E27FC236}">
                  <a16:creationId xmlns:a16="http://schemas.microsoft.com/office/drawing/2014/main" id="{BBC5FCDB-1081-8E01-EECF-B158402A5E21}"/>
                </a:ext>
              </a:extLst>
            </p:cNvPr>
            <p:cNvSpPr/>
            <p:nvPr/>
          </p:nvSpPr>
          <p:spPr>
            <a:xfrm>
              <a:off x="9162580" y="0"/>
              <a:ext cx="2391410" cy="2696210"/>
            </a:xfrm>
            <a:custGeom>
              <a:avLst/>
              <a:gdLst/>
              <a:ahLst/>
              <a:cxnLst/>
              <a:rect l="l" t="t" r="r" b="b"/>
              <a:pathLst>
                <a:path w="2391409" h="2696210">
                  <a:moveTo>
                    <a:pt x="761664" y="790782"/>
                  </a:moveTo>
                  <a:lnTo>
                    <a:pt x="210637" y="790782"/>
                  </a:lnTo>
                  <a:lnTo>
                    <a:pt x="486151" y="1066308"/>
                  </a:lnTo>
                  <a:lnTo>
                    <a:pt x="2115510" y="2695820"/>
                  </a:lnTo>
                  <a:lnTo>
                    <a:pt x="2391011" y="2420331"/>
                  </a:lnTo>
                  <a:lnTo>
                    <a:pt x="1286568" y="1315889"/>
                  </a:lnTo>
                  <a:lnTo>
                    <a:pt x="1286771" y="1315889"/>
                  </a:lnTo>
                  <a:lnTo>
                    <a:pt x="761664" y="790782"/>
                  </a:lnTo>
                  <a:close/>
                </a:path>
                <a:path w="2391409" h="2696210">
                  <a:moveTo>
                    <a:pt x="547740" y="0"/>
                  </a:moveTo>
                  <a:lnTo>
                    <a:pt x="62061" y="0"/>
                  </a:lnTo>
                  <a:lnTo>
                    <a:pt x="58630" y="7523"/>
                  </a:lnTo>
                  <a:lnTo>
                    <a:pt x="53677" y="18914"/>
                  </a:lnTo>
                  <a:lnTo>
                    <a:pt x="48978" y="30420"/>
                  </a:lnTo>
                  <a:lnTo>
                    <a:pt x="47251" y="34814"/>
                  </a:lnTo>
                  <a:lnTo>
                    <a:pt x="45854" y="39310"/>
                  </a:lnTo>
                  <a:lnTo>
                    <a:pt x="44216" y="43742"/>
                  </a:lnTo>
                  <a:lnTo>
                    <a:pt x="31452" y="80554"/>
                  </a:lnTo>
                  <a:lnTo>
                    <a:pt x="26131" y="99508"/>
                  </a:lnTo>
                  <a:lnTo>
                    <a:pt x="25268" y="102746"/>
                  </a:lnTo>
                  <a:lnTo>
                    <a:pt x="14471" y="148008"/>
                  </a:lnTo>
                  <a:lnTo>
                    <a:pt x="6545" y="194071"/>
                  </a:lnTo>
                  <a:lnTo>
                    <a:pt x="1661" y="240855"/>
                  </a:lnTo>
                  <a:lnTo>
                    <a:pt x="0" y="288420"/>
                  </a:lnTo>
                  <a:lnTo>
                    <a:pt x="1802" y="339338"/>
                  </a:lnTo>
                  <a:lnTo>
                    <a:pt x="7184" y="389689"/>
                  </a:lnTo>
                  <a:lnTo>
                    <a:pt x="16080" y="439185"/>
                  </a:lnTo>
                  <a:lnTo>
                    <a:pt x="28429" y="487680"/>
                  </a:lnTo>
                  <a:lnTo>
                    <a:pt x="44170" y="535028"/>
                  </a:lnTo>
                  <a:lnTo>
                    <a:pt x="63242" y="581081"/>
                  </a:lnTo>
                  <a:lnTo>
                    <a:pt x="85583" y="625693"/>
                  </a:lnTo>
                  <a:lnTo>
                    <a:pt x="111134" y="668717"/>
                  </a:lnTo>
                  <a:lnTo>
                    <a:pt x="139834" y="710007"/>
                  </a:lnTo>
                  <a:lnTo>
                    <a:pt x="171620" y="749415"/>
                  </a:lnTo>
                  <a:lnTo>
                    <a:pt x="206433" y="786794"/>
                  </a:lnTo>
                  <a:lnTo>
                    <a:pt x="210535" y="790883"/>
                  </a:lnTo>
                  <a:lnTo>
                    <a:pt x="761664" y="790782"/>
                  </a:lnTo>
                  <a:lnTo>
                    <a:pt x="482277" y="511394"/>
                  </a:lnTo>
                  <a:lnTo>
                    <a:pt x="449814" y="473423"/>
                  </a:lnTo>
                  <a:lnTo>
                    <a:pt x="424061" y="431439"/>
                  </a:lnTo>
                  <a:lnTo>
                    <a:pt x="405309" y="386143"/>
                  </a:lnTo>
                  <a:lnTo>
                    <a:pt x="393846" y="338236"/>
                  </a:lnTo>
                  <a:lnTo>
                    <a:pt x="389961" y="288420"/>
                  </a:lnTo>
                  <a:lnTo>
                    <a:pt x="393846" y="238612"/>
                  </a:lnTo>
                  <a:lnTo>
                    <a:pt x="405309" y="190712"/>
                  </a:lnTo>
                  <a:lnTo>
                    <a:pt x="424061" y="145419"/>
                  </a:lnTo>
                  <a:lnTo>
                    <a:pt x="449814" y="103435"/>
                  </a:lnTo>
                  <a:lnTo>
                    <a:pt x="482277" y="65459"/>
                  </a:lnTo>
                  <a:lnTo>
                    <a:pt x="547740" y="0"/>
                  </a:lnTo>
                  <a:close/>
                </a:path>
              </a:pathLst>
            </a:custGeom>
            <a:solidFill>
              <a:srgbClr val="E8540F"/>
            </a:solidFill>
          </p:spPr>
          <p:txBody>
            <a:bodyPr wrap="square" lIns="0" tIns="0" rIns="0" bIns="0" rtlCol="0"/>
            <a:lstStyle/>
            <a:p>
              <a:endParaRPr/>
            </a:p>
          </p:txBody>
        </p:sp>
        <p:sp>
          <p:nvSpPr>
            <p:cNvPr id="6" name="object 6">
              <a:extLst>
                <a:ext uri="{FF2B5EF4-FFF2-40B4-BE49-F238E27FC236}">
                  <a16:creationId xmlns:a16="http://schemas.microsoft.com/office/drawing/2014/main" id="{8DEEF158-52BB-8672-725C-8F0F710601F0}"/>
                </a:ext>
              </a:extLst>
            </p:cNvPr>
            <p:cNvSpPr/>
            <p:nvPr/>
          </p:nvSpPr>
          <p:spPr>
            <a:xfrm>
              <a:off x="11552423" y="2697472"/>
              <a:ext cx="636905" cy="485775"/>
            </a:xfrm>
            <a:custGeom>
              <a:avLst/>
              <a:gdLst/>
              <a:ahLst/>
              <a:cxnLst/>
              <a:rect l="l" t="t" r="r" b="b"/>
              <a:pathLst>
                <a:path w="636904" h="485775">
                  <a:moveTo>
                    <a:pt x="275513" y="0"/>
                  </a:moveTo>
                  <a:lnTo>
                    <a:pt x="0" y="275488"/>
                  </a:lnTo>
                  <a:lnTo>
                    <a:pt x="4114" y="279615"/>
                  </a:lnTo>
                  <a:lnTo>
                    <a:pt x="42630" y="315382"/>
                  </a:lnTo>
                  <a:lnTo>
                    <a:pt x="83088" y="347744"/>
                  </a:lnTo>
                  <a:lnTo>
                    <a:pt x="125294" y="376700"/>
                  </a:lnTo>
                  <a:lnTo>
                    <a:pt x="169054" y="402251"/>
                  </a:lnTo>
                  <a:lnTo>
                    <a:pt x="214174" y="424395"/>
                  </a:lnTo>
                  <a:lnTo>
                    <a:pt x="260460" y="443134"/>
                  </a:lnTo>
                  <a:lnTo>
                    <a:pt x="307718" y="458465"/>
                  </a:lnTo>
                  <a:lnTo>
                    <a:pt x="355754" y="470391"/>
                  </a:lnTo>
                  <a:lnTo>
                    <a:pt x="404374" y="478909"/>
                  </a:lnTo>
                  <a:lnTo>
                    <a:pt x="453384" y="484020"/>
                  </a:lnTo>
                  <a:lnTo>
                    <a:pt x="502589" y="485724"/>
                  </a:lnTo>
                  <a:lnTo>
                    <a:pt x="551787" y="484020"/>
                  </a:lnTo>
                  <a:lnTo>
                    <a:pt x="600791" y="478909"/>
                  </a:lnTo>
                  <a:lnTo>
                    <a:pt x="636528" y="472647"/>
                  </a:lnTo>
                  <a:lnTo>
                    <a:pt x="636528" y="65739"/>
                  </a:lnTo>
                  <a:lnTo>
                    <a:pt x="610872" y="77212"/>
                  </a:lnTo>
                  <a:lnTo>
                    <a:pt x="568242" y="89402"/>
                  </a:lnTo>
                  <a:lnTo>
                    <a:pt x="524572" y="95497"/>
                  </a:lnTo>
                  <a:lnTo>
                    <a:pt x="480556" y="95497"/>
                  </a:lnTo>
                  <a:lnTo>
                    <a:pt x="436888" y="89403"/>
                  </a:lnTo>
                  <a:lnTo>
                    <a:pt x="394264" y="77214"/>
                  </a:lnTo>
                  <a:lnTo>
                    <a:pt x="353379" y="58932"/>
                  </a:lnTo>
                  <a:lnTo>
                    <a:pt x="314926" y="34557"/>
                  </a:lnTo>
                  <a:lnTo>
                    <a:pt x="279603" y="4089"/>
                  </a:lnTo>
                  <a:lnTo>
                    <a:pt x="275513" y="0"/>
                  </a:lnTo>
                  <a:close/>
                </a:path>
              </a:pathLst>
            </a:custGeom>
            <a:solidFill>
              <a:srgbClr val="FAB529"/>
            </a:solidFill>
          </p:spPr>
          <p:txBody>
            <a:bodyPr wrap="square" lIns="0" tIns="0" rIns="0" bIns="0" rtlCol="0"/>
            <a:lstStyle/>
            <a:p>
              <a:endParaRPr/>
            </a:p>
          </p:txBody>
        </p:sp>
        <p:sp>
          <p:nvSpPr>
            <p:cNvPr id="7" name="object 7">
              <a:extLst>
                <a:ext uri="{FF2B5EF4-FFF2-40B4-BE49-F238E27FC236}">
                  <a16:creationId xmlns:a16="http://schemas.microsoft.com/office/drawing/2014/main" id="{3EC54649-69A7-68ED-8EA1-0B83AF3DFB66}"/>
                </a:ext>
              </a:extLst>
            </p:cNvPr>
            <p:cNvSpPr/>
            <p:nvPr/>
          </p:nvSpPr>
          <p:spPr>
            <a:xfrm>
              <a:off x="9163230" y="791014"/>
              <a:ext cx="3025775" cy="2391410"/>
            </a:xfrm>
            <a:custGeom>
              <a:avLst/>
              <a:gdLst/>
              <a:ahLst/>
              <a:cxnLst/>
              <a:rect l="l" t="t" r="r" b="b"/>
              <a:pathLst>
                <a:path w="3025775" h="2391410">
                  <a:moveTo>
                    <a:pt x="210210" y="0"/>
                  </a:moveTo>
                  <a:lnTo>
                    <a:pt x="173187" y="39318"/>
                  </a:lnTo>
                  <a:lnTo>
                    <a:pt x="143129" y="76194"/>
                  </a:lnTo>
                  <a:lnTo>
                    <a:pt x="115934" y="114566"/>
                  </a:lnTo>
                  <a:lnTo>
                    <a:pt x="91602" y="154285"/>
                  </a:lnTo>
                  <a:lnTo>
                    <a:pt x="70132" y="195202"/>
                  </a:lnTo>
                  <a:lnTo>
                    <a:pt x="51525" y="237165"/>
                  </a:lnTo>
                  <a:lnTo>
                    <a:pt x="35780" y="280027"/>
                  </a:lnTo>
                  <a:lnTo>
                    <a:pt x="22899" y="323637"/>
                  </a:lnTo>
                  <a:lnTo>
                    <a:pt x="12880" y="367846"/>
                  </a:lnTo>
                  <a:lnTo>
                    <a:pt x="5723" y="412503"/>
                  </a:lnTo>
                  <a:lnTo>
                    <a:pt x="1430" y="457460"/>
                  </a:lnTo>
                  <a:lnTo>
                    <a:pt x="0" y="502567"/>
                  </a:lnTo>
                  <a:lnTo>
                    <a:pt x="1432" y="547674"/>
                  </a:lnTo>
                  <a:lnTo>
                    <a:pt x="5727" y="592631"/>
                  </a:lnTo>
                  <a:lnTo>
                    <a:pt x="12884" y="637290"/>
                  </a:lnTo>
                  <a:lnTo>
                    <a:pt x="22905" y="681499"/>
                  </a:lnTo>
                  <a:lnTo>
                    <a:pt x="35789" y="725111"/>
                  </a:lnTo>
                  <a:lnTo>
                    <a:pt x="51535" y="767974"/>
                  </a:lnTo>
                  <a:lnTo>
                    <a:pt x="70144" y="809939"/>
                  </a:lnTo>
                  <a:lnTo>
                    <a:pt x="91616" y="850857"/>
                  </a:lnTo>
                  <a:lnTo>
                    <a:pt x="115951" y="890579"/>
                  </a:lnTo>
                  <a:lnTo>
                    <a:pt x="143149" y="928953"/>
                  </a:lnTo>
                  <a:lnTo>
                    <a:pt x="173210" y="965832"/>
                  </a:lnTo>
                  <a:lnTo>
                    <a:pt x="206133" y="1001064"/>
                  </a:lnTo>
                  <a:lnTo>
                    <a:pt x="1389646" y="2184577"/>
                  </a:lnTo>
                  <a:lnTo>
                    <a:pt x="1427022" y="2219393"/>
                  </a:lnTo>
                  <a:lnTo>
                    <a:pt x="1466427" y="2251181"/>
                  </a:lnTo>
                  <a:lnTo>
                    <a:pt x="1507714" y="2279881"/>
                  </a:lnTo>
                  <a:lnTo>
                    <a:pt x="1550736" y="2305432"/>
                  </a:lnTo>
                  <a:lnTo>
                    <a:pt x="1595346" y="2327774"/>
                  </a:lnTo>
                  <a:lnTo>
                    <a:pt x="1641396" y="2346845"/>
                  </a:lnTo>
                  <a:lnTo>
                    <a:pt x="1688741" y="2362584"/>
                  </a:lnTo>
                  <a:lnTo>
                    <a:pt x="1737233" y="2374932"/>
                  </a:lnTo>
                  <a:lnTo>
                    <a:pt x="1786725" y="2383827"/>
                  </a:lnTo>
                  <a:lnTo>
                    <a:pt x="1837070" y="2389208"/>
                  </a:lnTo>
                  <a:lnTo>
                    <a:pt x="1888121" y="2391016"/>
                  </a:lnTo>
                  <a:lnTo>
                    <a:pt x="1939179" y="2389208"/>
                  </a:lnTo>
                  <a:lnTo>
                    <a:pt x="1989529" y="2383827"/>
                  </a:lnTo>
                  <a:lnTo>
                    <a:pt x="2039025" y="2374932"/>
                  </a:lnTo>
                  <a:lnTo>
                    <a:pt x="2087519" y="2362584"/>
                  </a:lnTo>
                  <a:lnTo>
                    <a:pt x="2134865" y="2346845"/>
                  </a:lnTo>
                  <a:lnTo>
                    <a:pt x="2180916" y="2327774"/>
                  </a:lnTo>
                  <a:lnTo>
                    <a:pt x="2225524" y="2305432"/>
                  </a:lnTo>
                  <a:lnTo>
                    <a:pt x="2268543" y="2279881"/>
                  </a:lnTo>
                  <a:lnTo>
                    <a:pt x="2309826" y="2251181"/>
                  </a:lnTo>
                  <a:lnTo>
                    <a:pt x="2349226" y="2219393"/>
                  </a:lnTo>
                  <a:lnTo>
                    <a:pt x="2386596" y="2184577"/>
                  </a:lnTo>
                  <a:lnTo>
                    <a:pt x="2390546" y="2180640"/>
                  </a:lnTo>
                  <a:lnTo>
                    <a:pt x="2390368" y="2180450"/>
                  </a:lnTo>
                  <a:lnTo>
                    <a:pt x="2569451" y="2001367"/>
                  </a:lnTo>
                  <a:lnTo>
                    <a:pt x="1888121" y="2001367"/>
                  </a:lnTo>
                  <a:lnTo>
                    <a:pt x="1838315" y="1997482"/>
                  </a:lnTo>
                  <a:lnTo>
                    <a:pt x="1790419" y="1986019"/>
                  </a:lnTo>
                  <a:lnTo>
                    <a:pt x="1745134" y="1967266"/>
                  </a:lnTo>
                  <a:lnTo>
                    <a:pt x="1703160" y="1941514"/>
                  </a:lnTo>
                  <a:lnTo>
                    <a:pt x="1665198" y="1909051"/>
                  </a:lnTo>
                  <a:lnTo>
                    <a:pt x="481660" y="725538"/>
                  </a:lnTo>
                  <a:lnTo>
                    <a:pt x="451180" y="690211"/>
                  </a:lnTo>
                  <a:lnTo>
                    <a:pt x="426796" y="651756"/>
                  </a:lnTo>
                  <a:lnTo>
                    <a:pt x="408507" y="610869"/>
                  </a:lnTo>
                  <a:lnTo>
                    <a:pt x="396314" y="568245"/>
                  </a:lnTo>
                  <a:lnTo>
                    <a:pt x="390217" y="524578"/>
                  </a:lnTo>
                  <a:lnTo>
                    <a:pt x="390216" y="480563"/>
                  </a:lnTo>
                  <a:lnTo>
                    <a:pt x="396309" y="436896"/>
                  </a:lnTo>
                  <a:lnTo>
                    <a:pt x="408498" y="394271"/>
                  </a:lnTo>
                  <a:lnTo>
                    <a:pt x="426782" y="353384"/>
                  </a:lnTo>
                  <a:lnTo>
                    <a:pt x="451161" y="314930"/>
                  </a:lnTo>
                  <a:lnTo>
                    <a:pt x="481634" y="279603"/>
                  </a:lnTo>
                  <a:lnTo>
                    <a:pt x="485635" y="275615"/>
                  </a:lnTo>
                  <a:lnTo>
                    <a:pt x="485508" y="275285"/>
                  </a:lnTo>
                  <a:lnTo>
                    <a:pt x="210210" y="0"/>
                  </a:lnTo>
                  <a:close/>
                </a:path>
                <a:path w="3025775" h="2391410">
                  <a:moveTo>
                    <a:pt x="3025721" y="994405"/>
                  </a:moveTo>
                  <a:lnTo>
                    <a:pt x="2111070" y="1909051"/>
                  </a:lnTo>
                  <a:lnTo>
                    <a:pt x="2073108" y="1941514"/>
                  </a:lnTo>
                  <a:lnTo>
                    <a:pt x="2031132" y="1967266"/>
                  </a:lnTo>
                  <a:lnTo>
                    <a:pt x="1985844" y="1986019"/>
                  </a:lnTo>
                  <a:lnTo>
                    <a:pt x="1937940" y="1997482"/>
                  </a:lnTo>
                  <a:lnTo>
                    <a:pt x="1888121" y="2001367"/>
                  </a:lnTo>
                  <a:lnTo>
                    <a:pt x="2569451" y="2001367"/>
                  </a:lnTo>
                  <a:lnTo>
                    <a:pt x="2665869" y="1904949"/>
                  </a:lnTo>
                  <a:lnTo>
                    <a:pt x="2666212" y="1904949"/>
                  </a:lnTo>
                  <a:lnTo>
                    <a:pt x="3025721" y="1545442"/>
                  </a:lnTo>
                  <a:lnTo>
                    <a:pt x="3025721" y="994405"/>
                  </a:lnTo>
                  <a:close/>
                </a:path>
                <a:path w="3025775" h="2391410">
                  <a:moveTo>
                    <a:pt x="2666212" y="1904949"/>
                  </a:moveTo>
                  <a:lnTo>
                    <a:pt x="2665869" y="1904949"/>
                  </a:lnTo>
                  <a:lnTo>
                    <a:pt x="2666047" y="1905114"/>
                  </a:lnTo>
                  <a:lnTo>
                    <a:pt x="2666212" y="1904949"/>
                  </a:lnTo>
                  <a:close/>
                </a:path>
              </a:pathLst>
            </a:custGeom>
            <a:solidFill>
              <a:srgbClr val="3D297F"/>
            </a:solidFill>
          </p:spPr>
          <p:txBody>
            <a:bodyPr wrap="square" lIns="0" tIns="0" rIns="0" bIns="0" rtlCol="0"/>
            <a:lstStyle/>
            <a:p>
              <a:endParaRPr/>
            </a:p>
          </p:txBody>
        </p:sp>
        <p:sp>
          <p:nvSpPr>
            <p:cNvPr id="8" name="object 8">
              <a:extLst>
                <a:ext uri="{FF2B5EF4-FFF2-40B4-BE49-F238E27FC236}">
                  <a16:creationId xmlns:a16="http://schemas.microsoft.com/office/drawing/2014/main" id="{B8B9D98A-3AF1-2CD9-797D-417AEE8BD169}"/>
                </a:ext>
              </a:extLst>
            </p:cNvPr>
            <p:cNvSpPr/>
            <p:nvPr/>
          </p:nvSpPr>
          <p:spPr>
            <a:xfrm>
              <a:off x="9648561" y="0"/>
              <a:ext cx="1066165" cy="791210"/>
            </a:xfrm>
            <a:custGeom>
              <a:avLst/>
              <a:gdLst/>
              <a:ahLst/>
              <a:cxnLst/>
              <a:rect l="l" t="t" r="r" b="b"/>
              <a:pathLst>
                <a:path w="1066165" h="791210">
                  <a:moveTo>
                    <a:pt x="1066163" y="0"/>
                  </a:moveTo>
                  <a:lnTo>
                    <a:pt x="515129" y="0"/>
                  </a:lnTo>
                  <a:lnTo>
                    <a:pt x="0" y="515136"/>
                  </a:lnTo>
                  <a:lnTo>
                    <a:pt x="275513" y="790649"/>
                  </a:lnTo>
                  <a:lnTo>
                    <a:pt x="1066163" y="0"/>
                  </a:lnTo>
                  <a:close/>
                </a:path>
              </a:pathLst>
            </a:custGeom>
            <a:solidFill>
              <a:srgbClr val="0082C2"/>
            </a:solidFill>
          </p:spPr>
          <p:txBody>
            <a:bodyPr wrap="square" lIns="0" tIns="0" rIns="0" bIns="0" rtlCol="0"/>
            <a:lstStyle/>
            <a:p>
              <a:endParaRPr/>
            </a:p>
          </p:txBody>
        </p:sp>
      </p:grpSp>
      <p:sp>
        <p:nvSpPr>
          <p:cNvPr id="12" name="Rectangle 1">
            <a:extLst>
              <a:ext uri="{FF2B5EF4-FFF2-40B4-BE49-F238E27FC236}">
                <a16:creationId xmlns:a16="http://schemas.microsoft.com/office/drawing/2014/main" id="{E5C6092B-5479-F1EC-54DE-0B4D5E8BBECD}"/>
              </a:ext>
            </a:extLst>
          </p:cNvPr>
          <p:cNvSpPr>
            <a:spLocks noGrp="1" noChangeArrowheads="1"/>
          </p:cNvSpPr>
          <p:nvPr>
            <p:ph type="body" idx="1"/>
          </p:nvPr>
        </p:nvSpPr>
        <p:spPr bwMode="auto">
          <a:xfrm>
            <a:off x="522114" y="1071107"/>
            <a:ext cx="851687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1. Exercise Goal (Why are you running this?)</a:t>
            </a:r>
            <a:br>
              <a:rPr kumimoji="0" lang="en-US" altLang="en-US" sz="1800" b="0" i="0" u="none" strike="noStrike" cap="none" normalizeH="0" baseline="0" dirty="0">
                <a:ln>
                  <a:noFill/>
                </a:ln>
                <a:solidFill>
                  <a:schemeClr val="tx1"/>
                </a:solidFill>
                <a:effectLst/>
                <a:latin typeface="Arial" panose="020B0604020202020204" pitchFamily="34" charset="0"/>
              </a:rPr>
            </a:br>
            <a:r>
              <a:rPr lang="en-US" altLang="en-US" i="1" dirty="0">
                <a:latin typeface="Arial" panose="020B0604020202020204" pitchFamily="34" charset="0"/>
              </a:rPr>
              <a:t>(</a:t>
            </a:r>
            <a:r>
              <a:rPr kumimoji="0" lang="en-US" altLang="en-US" sz="1800" b="0" i="1" u="none" strike="noStrike" cap="none" normalizeH="0" baseline="0" dirty="0">
                <a:ln>
                  <a:noFill/>
                </a:ln>
                <a:solidFill>
                  <a:schemeClr val="tx1"/>
                </a:solidFill>
                <a:effectLst/>
                <a:latin typeface="Arial" panose="020B0604020202020204" pitchFamily="34" charset="0"/>
              </a:rPr>
              <a:t>Test response to a cyber incident, raise awareness of a comms breakdown, team responsibilities)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rPr>
              <a:t>2. </a:t>
            </a:r>
            <a:r>
              <a:rPr kumimoji="0" lang="en-US" altLang="en-US" sz="1800" b="1" i="0" u="none" strike="noStrike" cap="none" normalizeH="0" baseline="0" dirty="0">
                <a:ln>
                  <a:noFill/>
                </a:ln>
                <a:solidFill>
                  <a:schemeClr val="tx1"/>
                </a:solidFill>
                <a:effectLst/>
                <a:latin typeface="Arial" panose="020B0604020202020204" pitchFamily="34" charset="0"/>
              </a:rPr>
              <a:t>Audience (Who is this for?)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800" b="0" i="1" u="none" strike="noStrike" cap="none" normalizeH="0" baseline="0" dirty="0">
                <a:ln>
                  <a:noFill/>
                </a:ln>
                <a:solidFill>
                  <a:schemeClr val="tx1"/>
                </a:solidFill>
                <a:effectLst/>
                <a:latin typeface="Arial" panose="020B0604020202020204" pitchFamily="34" charset="0"/>
              </a:rPr>
              <a:t>Senior leadership, frontline staff, volunteers, community members)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rPr>
              <a:t>3. </a:t>
            </a:r>
            <a:r>
              <a:rPr kumimoji="0" lang="en-US" altLang="en-US" sz="1800" b="1" i="0" u="none" strike="noStrike" cap="none" normalizeH="0" baseline="0" dirty="0">
                <a:ln>
                  <a:noFill/>
                </a:ln>
                <a:solidFill>
                  <a:schemeClr val="tx1"/>
                </a:solidFill>
                <a:effectLst/>
                <a:latin typeface="Arial" panose="020B0604020202020204" pitchFamily="34" charset="0"/>
              </a:rPr>
              <a:t>Scenario Hook (What happens?)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“On Monday morning, you learn that your systems are down due to a ransomware attack…”</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4. </a:t>
            </a:r>
            <a:r>
              <a:rPr lang="en-US" altLang="en-US" b="1" dirty="0">
                <a:latin typeface="Arial" panose="020B0604020202020204" pitchFamily="34" charset="0"/>
              </a:rPr>
              <a:t>Prompt</a:t>
            </a:r>
            <a:r>
              <a:rPr kumimoji="0" lang="en-US" altLang="en-US" sz="1800" b="1" i="0" u="none" strike="noStrike" cap="none" normalizeH="0" baseline="0" dirty="0">
                <a:ln>
                  <a:noFill/>
                </a:ln>
                <a:solidFill>
                  <a:schemeClr val="tx1"/>
                </a:solidFill>
                <a:effectLst/>
                <a:latin typeface="Arial" panose="020B0604020202020204" pitchFamily="34" charset="0"/>
              </a:rPr>
              <a:t> Questions (To help discussion)</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“Who do you notify?”, “What’s your first action?”, “What decisions need to be made?”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5. Debrief Prompt (To close it out)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“What worked well?”, “What would you do differently?”, “What gaps were exposed?”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827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1C24EC-92B4-BAFB-1836-B94293714451}"/>
              </a:ext>
            </a:extLst>
          </p:cNvPr>
          <p:cNvSpPr>
            <a:spLocks noGrp="1"/>
          </p:cNvSpPr>
          <p:nvPr>
            <p:ph type="body" idx="1"/>
          </p:nvPr>
        </p:nvSpPr>
        <p:spPr>
          <a:xfrm>
            <a:off x="4846320" y="4963507"/>
            <a:ext cx="7073900" cy="1709420"/>
          </a:xfrm>
          <a:solidFill>
            <a:schemeClr val="bg1"/>
          </a:solidFill>
          <a:ln>
            <a:noFill/>
          </a:ln>
        </p:spPr>
        <p:txBody>
          <a:bodyPr/>
          <a:lstStyle/>
          <a:p>
            <a:endParaRPr lang="en-GB" dirty="0"/>
          </a:p>
        </p:txBody>
      </p:sp>
      <p:pic>
        <p:nvPicPr>
          <p:cNvPr id="5" name="Picture 4" descr="A screenshot of a computer screen&#10;&#10;AI-generated content may be incorrect.">
            <a:extLst>
              <a:ext uri="{FF2B5EF4-FFF2-40B4-BE49-F238E27FC236}">
                <a16:creationId xmlns:a16="http://schemas.microsoft.com/office/drawing/2014/main" id="{0AC4D0DF-DC11-882A-052F-E69101FFE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7" y="185072"/>
            <a:ext cx="10241403" cy="6487855"/>
          </a:xfrm>
          <a:prstGeom prst="rect">
            <a:avLst/>
          </a:prstGeom>
        </p:spPr>
      </p:pic>
    </p:spTree>
    <p:extLst>
      <p:ext uri="{BB962C8B-B14F-4D97-AF65-F5344CB8AC3E}">
        <p14:creationId xmlns:p14="http://schemas.microsoft.com/office/powerpoint/2010/main" val="302750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44800-718B-B89A-22D8-0A826F19BBC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2ABD2D7-2405-C76E-8E6A-C84036980A17}"/>
              </a:ext>
            </a:extLst>
          </p:cNvPr>
          <p:cNvSpPr txBox="1">
            <a:spLocks noGrp="1"/>
          </p:cNvSpPr>
          <p:nvPr>
            <p:ph type="ctrTitle"/>
          </p:nvPr>
        </p:nvSpPr>
        <p:spPr>
          <a:xfrm>
            <a:off x="1026923" y="553507"/>
            <a:ext cx="9664129" cy="5552802"/>
          </a:xfrm>
          <a:prstGeom prst="rect">
            <a:avLst/>
          </a:prstGeom>
        </p:spPr>
        <p:txBody>
          <a:bodyPr vert="horz" wrap="square" lIns="0" tIns="12700" rIns="0" bIns="0" rtlCol="0">
            <a:spAutoFit/>
          </a:bodyPr>
          <a:lstStyle/>
          <a:p>
            <a:r>
              <a:rPr lang="en-GB" dirty="0">
                <a:solidFill>
                  <a:srgbClr val="FFFFFF"/>
                </a:solidFill>
                <a:highlight>
                  <a:srgbClr val="FAB529"/>
                </a:highlight>
              </a:rPr>
              <a:t>3 Key Takeaways:</a:t>
            </a:r>
            <a:br>
              <a:rPr lang="en-GB" dirty="0">
                <a:solidFill>
                  <a:srgbClr val="FFFFFF"/>
                </a:solidFill>
              </a:rPr>
            </a:br>
            <a:br>
              <a:rPr lang="en-GB" dirty="0">
                <a:solidFill>
                  <a:srgbClr val="FFFFFF"/>
                </a:solidFill>
              </a:rPr>
            </a:br>
            <a:r>
              <a:rPr lang="en-GB" dirty="0">
                <a:solidFill>
                  <a:srgbClr val="FFFFFF"/>
                </a:solidFill>
                <a:highlight>
                  <a:srgbClr val="FAB529"/>
                </a:highlight>
              </a:rPr>
              <a:t>1. </a:t>
            </a:r>
            <a:r>
              <a:rPr lang="en-GB" dirty="0">
                <a:solidFill>
                  <a:srgbClr val="FFFFFF"/>
                </a:solidFill>
              </a:rPr>
              <a:t> </a:t>
            </a:r>
            <a:r>
              <a:rPr lang="en-GB" dirty="0">
                <a:solidFill>
                  <a:schemeClr val="bg1"/>
                </a:solidFill>
              </a:rPr>
              <a:t>Make it relevant, tailor to your audience</a:t>
            </a:r>
            <a:br>
              <a:rPr lang="en-GB" dirty="0"/>
            </a:br>
            <a:r>
              <a:rPr lang="en-GB" dirty="0">
                <a:solidFill>
                  <a:schemeClr val="bg1"/>
                </a:solidFill>
                <a:highlight>
                  <a:srgbClr val="FAB529"/>
                </a:highlight>
              </a:rPr>
              <a:t>2. </a:t>
            </a:r>
            <a:r>
              <a:rPr lang="en-GB" dirty="0">
                <a:solidFill>
                  <a:schemeClr val="bg1"/>
                </a:solidFill>
              </a:rPr>
              <a:t> Get a buddy and planning team to support buy-in</a:t>
            </a:r>
            <a:br>
              <a:rPr lang="en-GB" dirty="0"/>
            </a:br>
            <a:r>
              <a:rPr lang="en-GB" dirty="0">
                <a:solidFill>
                  <a:schemeClr val="bg1"/>
                </a:solidFill>
                <a:highlight>
                  <a:srgbClr val="FAB529"/>
                </a:highlight>
              </a:rPr>
              <a:t>3. </a:t>
            </a:r>
            <a:r>
              <a:rPr lang="en-GB" dirty="0">
                <a:solidFill>
                  <a:schemeClr val="bg1"/>
                </a:solidFill>
              </a:rPr>
              <a:t> Make sure the exercise goes somewhere with follow up actions</a:t>
            </a:r>
            <a:br>
              <a:rPr lang="en-GB" dirty="0"/>
            </a:br>
            <a:endParaRPr b="0" spc="-10" dirty="0">
              <a:solidFill>
                <a:srgbClr val="FFFFFF"/>
              </a:solidFill>
            </a:endParaRPr>
          </a:p>
        </p:txBody>
      </p:sp>
      <p:pic>
        <p:nvPicPr>
          <p:cNvPr id="4" name="object 4">
            <a:extLst>
              <a:ext uri="{FF2B5EF4-FFF2-40B4-BE49-F238E27FC236}">
                <a16:creationId xmlns:a16="http://schemas.microsoft.com/office/drawing/2014/main" id="{09901C21-8C5C-7228-6FE2-7D068BA7F2AA}"/>
              </a:ext>
            </a:extLst>
          </p:cNvPr>
          <p:cNvPicPr/>
          <p:nvPr/>
        </p:nvPicPr>
        <p:blipFill>
          <a:blip r:embed="rId3" cstate="print"/>
          <a:stretch>
            <a:fillRect/>
          </a:stretch>
        </p:blipFill>
        <p:spPr>
          <a:xfrm>
            <a:off x="9604378" y="6106309"/>
            <a:ext cx="2173348" cy="475456"/>
          </a:xfrm>
          <a:prstGeom prst="rect">
            <a:avLst/>
          </a:prstGeom>
        </p:spPr>
      </p:pic>
    </p:spTree>
    <p:extLst>
      <p:ext uri="{BB962C8B-B14F-4D97-AF65-F5344CB8AC3E}">
        <p14:creationId xmlns:p14="http://schemas.microsoft.com/office/powerpoint/2010/main" val="172579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B7D4-B7E8-B2EB-243C-8F153571FEE3}"/>
              </a:ext>
            </a:extLst>
          </p:cNvPr>
          <p:cNvSpPr>
            <a:spLocks noGrp="1"/>
          </p:cNvSpPr>
          <p:nvPr>
            <p:ph type="title"/>
          </p:nvPr>
        </p:nvSpPr>
        <p:spPr>
          <a:xfrm>
            <a:off x="992884" y="1562354"/>
            <a:ext cx="10437116" cy="3200876"/>
          </a:xfrm>
        </p:spPr>
        <p:txBody>
          <a:bodyPr/>
          <a:lstStyle/>
          <a:p>
            <a:r>
              <a:rPr lang="en-GB" dirty="0"/>
              <a:t>Quick intros</a:t>
            </a:r>
            <a:br>
              <a:rPr lang="en-GB" dirty="0"/>
            </a:br>
            <a:br>
              <a:rPr lang="en-GB" dirty="0"/>
            </a:br>
            <a:r>
              <a:rPr lang="en-GB" sz="3200" dirty="0">
                <a:solidFill>
                  <a:schemeClr val="bg1"/>
                </a:solidFill>
              </a:rPr>
              <a:t>- Name</a:t>
            </a:r>
            <a:br>
              <a:rPr lang="en-GB" sz="3200" dirty="0">
                <a:solidFill>
                  <a:schemeClr val="bg1"/>
                </a:solidFill>
              </a:rPr>
            </a:br>
            <a:r>
              <a:rPr lang="en-GB" sz="3200" dirty="0">
                <a:solidFill>
                  <a:schemeClr val="bg1"/>
                </a:solidFill>
              </a:rPr>
              <a:t>- Organisation</a:t>
            </a:r>
            <a:br>
              <a:rPr lang="en-GB" sz="3200" dirty="0">
                <a:solidFill>
                  <a:schemeClr val="bg1"/>
                </a:solidFill>
              </a:rPr>
            </a:br>
            <a:r>
              <a:rPr lang="en-GB" sz="3200" dirty="0">
                <a:solidFill>
                  <a:schemeClr val="bg1"/>
                </a:solidFill>
              </a:rPr>
              <a:t>- Experience of exercising </a:t>
            </a:r>
            <a:br>
              <a:rPr lang="en-GB" sz="3200" dirty="0">
                <a:solidFill>
                  <a:schemeClr val="bg1"/>
                </a:solidFill>
              </a:rPr>
            </a:br>
            <a:r>
              <a:rPr lang="en-GB" sz="3200" dirty="0">
                <a:solidFill>
                  <a:schemeClr val="bg1"/>
                </a:solidFill>
              </a:rPr>
              <a:t>  / or / how you’re hoping to use exercising  </a:t>
            </a:r>
            <a:endParaRPr lang="en-GB" dirty="0">
              <a:solidFill>
                <a:schemeClr val="bg1"/>
              </a:solidFill>
            </a:endParaRPr>
          </a:p>
        </p:txBody>
      </p:sp>
    </p:spTree>
    <p:extLst>
      <p:ext uri="{BB962C8B-B14F-4D97-AF65-F5344CB8AC3E}">
        <p14:creationId xmlns:p14="http://schemas.microsoft.com/office/powerpoint/2010/main" val="186478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CE005-FADB-53F9-2666-D54F4BF41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3706C-98C2-1315-8831-15142841467A}"/>
              </a:ext>
            </a:extLst>
          </p:cNvPr>
          <p:cNvSpPr>
            <a:spLocks noGrp="1"/>
          </p:cNvSpPr>
          <p:nvPr>
            <p:ph type="title"/>
          </p:nvPr>
        </p:nvSpPr>
        <p:spPr>
          <a:xfrm>
            <a:off x="398524" y="273050"/>
            <a:ext cx="6897625" cy="1231106"/>
          </a:xfrm>
        </p:spPr>
        <p:txBody>
          <a:bodyPr/>
          <a:lstStyle/>
          <a:p>
            <a:r>
              <a:rPr lang="en-GB"/>
              <a:t>The Resilience Gap</a:t>
            </a:r>
          </a:p>
        </p:txBody>
      </p:sp>
      <p:cxnSp>
        <p:nvCxnSpPr>
          <p:cNvPr id="8" name="Straight Connector 7">
            <a:extLst>
              <a:ext uri="{FF2B5EF4-FFF2-40B4-BE49-F238E27FC236}">
                <a16:creationId xmlns:a16="http://schemas.microsoft.com/office/drawing/2014/main" id="{D555D69F-D171-F5C7-429F-395233C9DB54}"/>
              </a:ext>
            </a:extLst>
          </p:cNvPr>
          <p:cNvCxnSpPr/>
          <p:nvPr/>
        </p:nvCxnSpPr>
        <p:spPr>
          <a:xfrm>
            <a:off x="2876550" y="1657350"/>
            <a:ext cx="0" cy="41529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377C94-F99A-6B8F-FEF1-1934A4C01DFB}"/>
              </a:ext>
            </a:extLst>
          </p:cNvPr>
          <p:cNvCxnSpPr>
            <a:cxnSpLocks/>
          </p:cNvCxnSpPr>
          <p:nvPr/>
        </p:nvCxnSpPr>
        <p:spPr>
          <a:xfrm flipH="1">
            <a:off x="2914650" y="5772150"/>
            <a:ext cx="68961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781A8B1-AF49-6D1E-65C0-FA16C8AC4937}"/>
              </a:ext>
            </a:extLst>
          </p:cNvPr>
          <p:cNvSpPr txBox="1"/>
          <p:nvPr/>
        </p:nvSpPr>
        <p:spPr>
          <a:xfrm>
            <a:off x="800099" y="1571625"/>
            <a:ext cx="167639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Frequency of emergencies </a:t>
            </a:r>
          </a:p>
        </p:txBody>
      </p:sp>
      <p:sp>
        <p:nvSpPr>
          <p:cNvPr id="15" name="Arrow: Down 14">
            <a:extLst>
              <a:ext uri="{FF2B5EF4-FFF2-40B4-BE49-F238E27FC236}">
                <a16:creationId xmlns:a16="http://schemas.microsoft.com/office/drawing/2014/main" id="{25003D73-2D50-3033-C5B2-7D9EFEB11DEE}"/>
              </a:ext>
            </a:extLst>
          </p:cNvPr>
          <p:cNvSpPr/>
          <p:nvPr/>
        </p:nvSpPr>
        <p:spPr>
          <a:xfrm rot="10800000">
            <a:off x="9522410" y="2433072"/>
            <a:ext cx="457187" cy="514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AF676EC-6210-827B-1E50-7330B283C40B}"/>
              </a:ext>
            </a:extLst>
          </p:cNvPr>
          <p:cNvSpPr txBox="1"/>
          <p:nvPr/>
        </p:nvSpPr>
        <p:spPr>
          <a:xfrm>
            <a:off x="9810750" y="5487084"/>
            <a:ext cx="197167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Whole of society resilience</a:t>
            </a:r>
          </a:p>
        </p:txBody>
      </p:sp>
      <p:sp>
        <p:nvSpPr>
          <p:cNvPr id="17" name="Arrow: Down 16">
            <a:extLst>
              <a:ext uri="{FF2B5EF4-FFF2-40B4-BE49-F238E27FC236}">
                <a16:creationId xmlns:a16="http://schemas.microsoft.com/office/drawing/2014/main" id="{D886E3DB-4907-9157-F3B6-26CF1C68BB0E}"/>
              </a:ext>
            </a:extLst>
          </p:cNvPr>
          <p:cNvSpPr/>
          <p:nvPr/>
        </p:nvSpPr>
        <p:spPr>
          <a:xfrm rot="16200000">
            <a:off x="9363080" y="5514976"/>
            <a:ext cx="457187" cy="514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9A00249-58C2-4211-8969-AA8B4A112D19}"/>
              </a:ext>
            </a:extLst>
          </p:cNvPr>
          <p:cNvSpPr txBox="1"/>
          <p:nvPr/>
        </p:nvSpPr>
        <p:spPr>
          <a:xfrm>
            <a:off x="1638296" y="5772150"/>
            <a:ext cx="167639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Traditional response</a:t>
            </a:r>
          </a:p>
        </p:txBody>
      </p:sp>
      <p:sp>
        <p:nvSpPr>
          <p:cNvPr id="11" name="Arrow: Down 10">
            <a:extLst>
              <a:ext uri="{FF2B5EF4-FFF2-40B4-BE49-F238E27FC236}">
                <a16:creationId xmlns:a16="http://schemas.microsoft.com/office/drawing/2014/main" id="{5D519645-27EE-FDC5-99A0-6697531DECEE}"/>
              </a:ext>
            </a:extLst>
          </p:cNvPr>
          <p:cNvSpPr/>
          <p:nvPr/>
        </p:nvSpPr>
        <p:spPr>
          <a:xfrm rot="10800000">
            <a:off x="2647956" y="1400175"/>
            <a:ext cx="457187" cy="514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DC219A62-D4B1-2EB8-8355-70B37F75FEC5}"/>
              </a:ext>
            </a:extLst>
          </p:cNvPr>
          <p:cNvSpPr/>
          <p:nvPr/>
        </p:nvSpPr>
        <p:spPr>
          <a:xfrm>
            <a:off x="9522409" y="3780011"/>
            <a:ext cx="457187" cy="514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952AF9E-4063-2940-0765-B355D0096E59}"/>
              </a:ext>
            </a:extLst>
          </p:cNvPr>
          <p:cNvSpPr txBox="1"/>
          <p:nvPr/>
        </p:nvSpPr>
        <p:spPr>
          <a:xfrm>
            <a:off x="8713113" y="3176015"/>
            <a:ext cx="23907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The ‘resilience gap’</a:t>
            </a:r>
          </a:p>
        </p:txBody>
      </p: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92389575-1A8B-AAAB-6817-93653B0DCBD2}"/>
                  </a:ext>
                </a:extLst>
              </p14:cNvPr>
              <p14:cNvContentPartPr/>
              <p14:nvPr/>
            </p14:nvContentPartPr>
            <p14:xfrm>
              <a:off x="2952765" y="1800435"/>
              <a:ext cx="6743880" cy="3904920"/>
            </p14:xfrm>
          </p:contentPart>
        </mc:Choice>
        <mc:Fallback xmlns="">
          <p:pic>
            <p:nvPicPr>
              <p:cNvPr id="25" name="Ink 24">
                <a:extLst>
                  <a:ext uri="{FF2B5EF4-FFF2-40B4-BE49-F238E27FC236}">
                    <a16:creationId xmlns:a16="http://schemas.microsoft.com/office/drawing/2014/main" id="{92389575-1A8B-AAAB-6817-93653B0DCBD2}"/>
                  </a:ext>
                </a:extLst>
              </p:cNvPr>
              <p:cNvPicPr/>
              <p:nvPr/>
            </p:nvPicPr>
            <p:blipFill>
              <a:blip r:embed="rId4"/>
              <a:stretch>
                <a:fillRect/>
              </a:stretch>
            </p:blipFill>
            <p:spPr>
              <a:xfrm>
                <a:off x="2916765" y="1764435"/>
                <a:ext cx="6815520" cy="3976560"/>
              </a:xfrm>
              <a:prstGeom prst="rect">
                <a:avLst/>
              </a:prstGeom>
            </p:spPr>
          </p:pic>
        </mc:Fallback>
      </mc:AlternateContent>
      <p:cxnSp>
        <p:nvCxnSpPr>
          <p:cNvPr id="33" name="Straight Connector 32">
            <a:extLst>
              <a:ext uri="{FF2B5EF4-FFF2-40B4-BE49-F238E27FC236}">
                <a16:creationId xmlns:a16="http://schemas.microsoft.com/office/drawing/2014/main" id="{D6222720-78DB-E32F-4769-1CB9B4923D1F}"/>
              </a:ext>
            </a:extLst>
          </p:cNvPr>
          <p:cNvCxnSpPr/>
          <p:nvPr/>
        </p:nvCxnSpPr>
        <p:spPr>
          <a:xfrm flipV="1">
            <a:off x="2914650" y="4552950"/>
            <a:ext cx="6934199" cy="11524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015EEBF-810D-3DA3-AFDB-80431B67FD23}"/>
              </a:ext>
            </a:extLst>
          </p:cNvPr>
          <p:cNvSpPr txBox="1"/>
          <p:nvPr/>
        </p:nvSpPr>
        <p:spPr>
          <a:xfrm rot="21052081">
            <a:off x="6034064" y="4886954"/>
            <a:ext cx="3659567" cy="380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Traditional response capacity</a:t>
            </a:r>
          </a:p>
        </p:txBody>
      </p:sp>
      <p:sp>
        <p:nvSpPr>
          <p:cNvPr id="35" name="TextBox 34">
            <a:extLst>
              <a:ext uri="{FF2B5EF4-FFF2-40B4-BE49-F238E27FC236}">
                <a16:creationId xmlns:a16="http://schemas.microsoft.com/office/drawing/2014/main" id="{683D06C8-3D81-4622-1E8B-267BA953F2C2}"/>
              </a:ext>
            </a:extLst>
          </p:cNvPr>
          <p:cNvSpPr txBox="1"/>
          <p:nvPr/>
        </p:nvSpPr>
        <p:spPr>
          <a:xfrm rot="19742465">
            <a:off x="5818801" y="2500208"/>
            <a:ext cx="3659567" cy="380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Needs in emergencies</a:t>
            </a:r>
          </a:p>
        </p:txBody>
      </p:sp>
    </p:spTree>
    <p:extLst>
      <p:ext uri="{BB962C8B-B14F-4D97-AF65-F5344CB8AC3E}">
        <p14:creationId xmlns:p14="http://schemas.microsoft.com/office/powerpoint/2010/main" val="185365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D64DD8-A7B0-7340-26D1-D2BC9AC9E51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B764DC0-68DB-30F5-8CFB-0FF4C5A810D5}"/>
              </a:ext>
            </a:extLst>
          </p:cNvPr>
          <p:cNvSpPr txBox="1"/>
          <p:nvPr/>
        </p:nvSpPr>
        <p:spPr>
          <a:xfrm>
            <a:off x="347724" y="1153225"/>
            <a:ext cx="9964245" cy="4916731"/>
          </a:xfrm>
          <a:prstGeom prst="rect">
            <a:avLst/>
          </a:prstGeom>
        </p:spPr>
        <p:txBody>
          <a:bodyPr vert="horz" wrap="square" lIns="0" tIns="12700" rIns="0" bIns="0" rtlCol="0">
            <a:spAutoFit/>
          </a:bodyPr>
          <a:lstStyle/>
          <a:p>
            <a:pPr marL="355600" indent="-342900">
              <a:lnSpc>
                <a:spcPct val="100000"/>
              </a:lnSpc>
              <a:spcBef>
                <a:spcPts val="100"/>
              </a:spcBef>
              <a:buFontTx/>
              <a:buChar char="-"/>
            </a:pPr>
            <a:r>
              <a:rPr lang="en-GB" sz="2400" dirty="0">
                <a:highlight>
                  <a:srgbClr val="FAB529"/>
                </a:highlight>
                <a:latin typeface="Century Gothic Pro"/>
                <a:cs typeface="Century Gothic Pro"/>
              </a:rPr>
              <a:t>In person live simulations (involve role play and actors) – hugely resourced, months of planning, involve multiple stakeholders </a:t>
            </a:r>
          </a:p>
          <a:p>
            <a:pPr marL="355600" indent="-342900">
              <a:lnSpc>
                <a:spcPct val="100000"/>
              </a:lnSpc>
              <a:spcBef>
                <a:spcPts val="100"/>
              </a:spcBef>
              <a:buFontTx/>
              <a:buChar char="-"/>
            </a:pPr>
            <a:endParaRPr lang="en-GB" sz="2400" dirty="0">
              <a:latin typeface="Century Gothic Pro"/>
              <a:cs typeface="Century Gothic Pro"/>
            </a:endParaRPr>
          </a:p>
          <a:p>
            <a:pPr marL="355600" indent="-342900">
              <a:lnSpc>
                <a:spcPct val="100000"/>
              </a:lnSpc>
              <a:spcBef>
                <a:spcPts val="100"/>
              </a:spcBef>
              <a:buFontTx/>
              <a:buChar char="-"/>
            </a:pPr>
            <a:r>
              <a:rPr lang="en-GB" sz="2400" dirty="0">
                <a:highlight>
                  <a:srgbClr val="FAB529"/>
                </a:highlight>
                <a:latin typeface="Century Gothic Pro"/>
                <a:cs typeface="Century Gothic Pro"/>
              </a:rPr>
              <a:t>Tabletop exercise – Talk through actions rather than physically do them, in person or online – size and scale varies but tend to test an evolving incident</a:t>
            </a:r>
          </a:p>
          <a:p>
            <a:pPr marL="355600" indent="-342900">
              <a:lnSpc>
                <a:spcPct val="100000"/>
              </a:lnSpc>
              <a:spcBef>
                <a:spcPts val="100"/>
              </a:spcBef>
              <a:buFontTx/>
              <a:buChar char="-"/>
            </a:pPr>
            <a:endParaRPr lang="en-GB" sz="2400" dirty="0">
              <a:highlight>
                <a:srgbClr val="FAB529"/>
              </a:highlight>
              <a:latin typeface="Century Gothic Pro"/>
              <a:cs typeface="Century Gothic Pro"/>
            </a:endParaRPr>
          </a:p>
          <a:p>
            <a:pPr marL="355600" indent="-342900">
              <a:lnSpc>
                <a:spcPct val="100000"/>
              </a:lnSpc>
              <a:spcBef>
                <a:spcPts val="100"/>
              </a:spcBef>
              <a:buFontTx/>
              <a:buChar char="-"/>
            </a:pPr>
            <a:r>
              <a:rPr lang="en-GB" sz="2400" dirty="0">
                <a:highlight>
                  <a:srgbClr val="FAB529"/>
                </a:highlight>
                <a:latin typeface="Century Gothic Pro"/>
                <a:cs typeface="Century Gothic Pro"/>
              </a:rPr>
              <a:t>Micro Exercises – Are much smaller, focus on a singular aspect  </a:t>
            </a:r>
          </a:p>
          <a:p>
            <a:pPr marL="355600" indent="-342900">
              <a:lnSpc>
                <a:spcPct val="100000"/>
              </a:lnSpc>
              <a:spcBef>
                <a:spcPts val="100"/>
              </a:spcBef>
              <a:buFontTx/>
              <a:buChar char="-"/>
            </a:pPr>
            <a:endParaRPr lang="en-GB" sz="2400" dirty="0">
              <a:latin typeface="Century Gothic Pro"/>
              <a:cs typeface="Century Gothic Pro"/>
            </a:endParaRPr>
          </a:p>
          <a:p>
            <a:pPr marL="355600" indent="-342900">
              <a:lnSpc>
                <a:spcPct val="100000"/>
              </a:lnSpc>
              <a:spcBef>
                <a:spcPts val="100"/>
              </a:spcBef>
              <a:buFontTx/>
              <a:buChar char="-"/>
            </a:pPr>
            <a:r>
              <a:rPr lang="en-GB" sz="2400" dirty="0">
                <a:latin typeface="Century Gothic Pro"/>
                <a:cs typeface="Century Gothic Pro"/>
              </a:rPr>
              <a:t>These tend to focus on how to respond to a particular event – flood, fire, cyber attack, power outage etc and look at protocols and step processes</a:t>
            </a:r>
          </a:p>
          <a:p>
            <a:pPr marL="355600" indent="-342900">
              <a:lnSpc>
                <a:spcPct val="100000"/>
              </a:lnSpc>
              <a:spcBef>
                <a:spcPts val="100"/>
              </a:spcBef>
              <a:buFontTx/>
              <a:buChar char="-"/>
            </a:pPr>
            <a:endParaRPr lang="en-GB" sz="2400" dirty="0">
              <a:latin typeface="Century Gothic Pro"/>
              <a:cs typeface="Century Gothic Pro"/>
            </a:endParaRPr>
          </a:p>
          <a:p>
            <a:pPr marL="355600" indent="-342900">
              <a:lnSpc>
                <a:spcPct val="100000"/>
              </a:lnSpc>
              <a:spcBef>
                <a:spcPts val="100"/>
              </a:spcBef>
              <a:buFontTx/>
              <a:buChar char="-"/>
            </a:pPr>
            <a:r>
              <a:rPr lang="en-GB" sz="2400" dirty="0">
                <a:latin typeface="Century Gothic Pro"/>
                <a:cs typeface="Century Gothic Pro"/>
              </a:rPr>
              <a:t>Our focus is more </a:t>
            </a:r>
            <a:r>
              <a:rPr lang="en-GB" sz="2400" dirty="0">
                <a:highlight>
                  <a:srgbClr val="0082C2"/>
                </a:highlight>
                <a:latin typeface="Century Gothic Pro"/>
                <a:cs typeface="Century Gothic Pro"/>
              </a:rPr>
              <a:t>risk agnostic</a:t>
            </a:r>
            <a:r>
              <a:rPr lang="en-GB" sz="2400" dirty="0">
                <a:latin typeface="Century Gothic Pro"/>
                <a:cs typeface="Century Gothic Pro"/>
              </a:rPr>
              <a:t> and aims to consider information flow, how you partner with others, the wider VCS, community preparedness etc </a:t>
            </a:r>
          </a:p>
        </p:txBody>
      </p:sp>
      <p:pic>
        <p:nvPicPr>
          <p:cNvPr id="3" name="object 3">
            <a:extLst>
              <a:ext uri="{FF2B5EF4-FFF2-40B4-BE49-F238E27FC236}">
                <a16:creationId xmlns:a16="http://schemas.microsoft.com/office/drawing/2014/main" id="{A5D13D74-181F-F4F9-C461-D88FF73EA611}"/>
              </a:ext>
            </a:extLst>
          </p:cNvPr>
          <p:cNvPicPr/>
          <p:nvPr/>
        </p:nvPicPr>
        <p:blipFill>
          <a:blip r:embed="rId3" cstate="print"/>
          <a:stretch>
            <a:fillRect/>
          </a:stretch>
        </p:blipFill>
        <p:spPr>
          <a:xfrm>
            <a:off x="9604378" y="6106309"/>
            <a:ext cx="2173348" cy="475456"/>
          </a:xfrm>
          <a:prstGeom prst="rect">
            <a:avLst/>
          </a:prstGeom>
        </p:spPr>
      </p:pic>
      <p:sp>
        <p:nvSpPr>
          <p:cNvPr id="4" name="object 4">
            <a:extLst>
              <a:ext uri="{FF2B5EF4-FFF2-40B4-BE49-F238E27FC236}">
                <a16:creationId xmlns:a16="http://schemas.microsoft.com/office/drawing/2014/main" id="{3A296AD6-D4D7-213C-5E10-280CAF90906E}"/>
              </a:ext>
            </a:extLst>
          </p:cNvPr>
          <p:cNvSpPr txBox="1">
            <a:spLocks noGrp="1"/>
          </p:cNvSpPr>
          <p:nvPr>
            <p:ph type="title"/>
          </p:nvPr>
        </p:nvSpPr>
        <p:spPr>
          <a:xfrm>
            <a:off x="398524" y="273050"/>
            <a:ext cx="6569203" cy="628377"/>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3C297E"/>
                </a:solidFill>
              </a:rPr>
              <a:t>Types of exercising</a:t>
            </a:r>
            <a:endParaRPr spc="-20" dirty="0">
              <a:solidFill>
                <a:srgbClr val="3C297E"/>
              </a:solidFill>
            </a:endParaRPr>
          </a:p>
        </p:txBody>
      </p:sp>
      <p:sp>
        <p:nvSpPr>
          <p:cNvPr id="6" name="object 6">
            <a:extLst>
              <a:ext uri="{FF2B5EF4-FFF2-40B4-BE49-F238E27FC236}">
                <a16:creationId xmlns:a16="http://schemas.microsoft.com/office/drawing/2014/main" id="{5042EDED-3D08-9648-1A80-4F68E03A6B31}"/>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grpSp>
        <p:nvGrpSpPr>
          <p:cNvPr id="7" name="object 4">
            <a:extLst>
              <a:ext uri="{FF2B5EF4-FFF2-40B4-BE49-F238E27FC236}">
                <a16:creationId xmlns:a16="http://schemas.microsoft.com/office/drawing/2014/main" id="{523F1AD8-E424-01C9-92F6-DF8CBA2B9663}"/>
              </a:ext>
            </a:extLst>
          </p:cNvPr>
          <p:cNvGrpSpPr/>
          <p:nvPr/>
        </p:nvGrpSpPr>
        <p:grpSpPr>
          <a:xfrm>
            <a:off x="10648193" y="1345713"/>
            <a:ext cx="1541145" cy="3994150"/>
            <a:chOff x="10648193" y="1345713"/>
            <a:chExt cx="1541145" cy="3994150"/>
          </a:xfrm>
        </p:grpSpPr>
        <p:sp>
          <p:nvSpPr>
            <p:cNvPr id="8" name="object 5">
              <a:extLst>
                <a:ext uri="{FF2B5EF4-FFF2-40B4-BE49-F238E27FC236}">
                  <a16:creationId xmlns:a16="http://schemas.microsoft.com/office/drawing/2014/main" id="{D4A67381-BB2F-7803-37E6-349DB2B889A3}"/>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9" name="object 6">
              <a:extLst>
                <a:ext uri="{FF2B5EF4-FFF2-40B4-BE49-F238E27FC236}">
                  <a16:creationId xmlns:a16="http://schemas.microsoft.com/office/drawing/2014/main" id="{E8F46299-B3A7-3B83-3585-350D09EA5529}"/>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10" name="object 7">
              <a:extLst>
                <a:ext uri="{FF2B5EF4-FFF2-40B4-BE49-F238E27FC236}">
                  <a16:creationId xmlns:a16="http://schemas.microsoft.com/office/drawing/2014/main" id="{22766247-9232-DEEA-1F0A-3C002E15DB35}"/>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Tree>
    <p:extLst>
      <p:ext uri="{BB962C8B-B14F-4D97-AF65-F5344CB8AC3E}">
        <p14:creationId xmlns:p14="http://schemas.microsoft.com/office/powerpoint/2010/main" val="227572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604378" y="6106309"/>
            <a:ext cx="2173348" cy="475456"/>
          </a:xfrm>
          <a:prstGeom prst="rect">
            <a:avLst/>
          </a:prstGeom>
        </p:spPr>
      </p:pic>
      <p:sp>
        <p:nvSpPr>
          <p:cNvPr id="4" name="object 4"/>
          <p:cNvSpPr txBox="1">
            <a:spLocks noGrp="1"/>
          </p:cNvSpPr>
          <p:nvPr>
            <p:ph type="title"/>
          </p:nvPr>
        </p:nvSpPr>
        <p:spPr>
          <a:xfrm>
            <a:off x="398525" y="291731"/>
            <a:ext cx="9205853" cy="628377"/>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3C297E"/>
                </a:solidFill>
              </a:rPr>
              <a:t>Exercising as a sector</a:t>
            </a:r>
            <a:endParaRPr spc="-20" dirty="0">
              <a:solidFill>
                <a:srgbClr val="3C297E"/>
              </a:solidFill>
            </a:endParaRPr>
          </a:p>
        </p:txBody>
      </p:sp>
      <p:sp>
        <p:nvSpPr>
          <p:cNvPr id="6" name="object 6"/>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grpSp>
        <p:nvGrpSpPr>
          <p:cNvPr id="7" name="object 4">
            <a:extLst>
              <a:ext uri="{FF2B5EF4-FFF2-40B4-BE49-F238E27FC236}">
                <a16:creationId xmlns:a16="http://schemas.microsoft.com/office/drawing/2014/main" id="{410AADB3-436D-F212-47AB-6290CD1D3067}"/>
              </a:ext>
            </a:extLst>
          </p:cNvPr>
          <p:cNvGrpSpPr/>
          <p:nvPr/>
        </p:nvGrpSpPr>
        <p:grpSpPr>
          <a:xfrm>
            <a:off x="10648193" y="1345713"/>
            <a:ext cx="1541145" cy="3994150"/>
            <a:chOff x="10648193" y="1345713"/>
            <a:chExt cx="1541145" cy="3994150"/>
          </a:xfrm>
        </p:grpSpPr>
        <p:sp>
          <p:nvSpPr>
            <p:cNvPr id="8" name="object 5">
              <a:extLst>
                <a:ext uri="{FF2B5EF4-FFF2-40B4-BE49-F238E27FC236}">
                  <a16:creationId xmlns:a16="http://schemas.microsoft.com/office/drawing/2014/main" id="{F90A1E92-2EA2-1CA7-622C-CED0A89DB844}"/>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9" name="object 6">
              <a:extLst>
                <a:ext uri="{FF2B5EF4-FFF2-40B4-BE49-F238E27FC236}">
                  <a16:creationId xmlns:a16="http://schemas.microsoft.com/office/drawing/2014/main" id="{3978999C-137E-46D8-B9C3-AD269B427E7C}"/>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10" name="object 7">
              <a:extLst>
                <a:ext uri="{FF2B5EF4-FFF2-40B4-BE49-F238E27FC236}">
                  <a16:creationId xmlns:a16="http://schemas.microsoft.com/office/drawing/2014/main" id="{882C10B0-C690-E7B7-CB29-49DE113AC3B4}"/>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pic>
        <p:nvPicPr>
          <p:cNvPr id="14" name="Picture 13" descr="A blue screen with white text&#10;&#10;AI-generated content may be incorrect.">
            <a:extLst>
              <a:ext uri="{FF2B5EF4-FFF2-40B4-BE49-F238E27FC236}">
                <a16:creationId xmlns:a16="http://schemas.microsoft.com/office/drawing/2014/main" id="{F983CF08-201C-9C54-093D-B75483937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116" y="1255163"/>
            <a:ext cx="7345426" cy="1539623"/>
          </a:xfrm>
          <a:prstGeom prst="rect">
            <a:avLst/>
          </a:prstGeom>
        </p:spPr>
      </p:pic>
      <p:pic>
        <p:nvPicPr>
          <p:cNvPr id="16" name="Picture 15" descr="A group of people looking at a map&#10;&#10;AI-generated content may be incorrect.">
            <a:extLst>
              <a:ext uri="{FF2B5EF4-FFF2-40B4-BE49-F238E27FC236}">
                <a16:creationId xmlns:a16="http://schemas.microsoft.com/office/drawing/2014/main" id="{B1E7D1F0-3963-5CDA-1783-7066D3C81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16" y="3176987"/>
            <a:ext cx="3677741" cy="2784575"/>
          </a:xfrm>
          <a:prstGeom prst="rect">
            <a:avLst/>
          </a:prstGeom>
        </p:spPr>
      </p:pic>
      <p:pic>
        <p:nvPicPr>
          <p:cNvPr id="18" name="Picture 17" descr="A close up of a virus&#10;&#10;AI-generated content may be incorrect.">
            <a:extLst>
              <a:ext uri="{FF2B5EF4-FFF2-40B4-BE49-F238E27FC236}">
                <a16:creationId xmlns:a16="http://schemas.microsoft.com/office/drawing/2014/main" id="{8B0ABB87-9E2F-F144-E43F-D1899E12A8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33" y="3143676"/>
            <a:ext cx="4414940" cy="2596724"/>
          </a:xfrm>
          <a:prstGeom prst="rect">
            <a:avLst/>
          </a:prstGeom>
        </p:spPr>
      </p:pic>
    </p:spTree>
    <p:extLst>
      <p:ext uri="{BB962C8B-B14F-4D97-AF65-F5344CB8AC3E}">
        <p14:creationId xmlns:p14="http://schemas.microsoft.com/office/powerpoint/2010/main" val="215008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F26016-8AF9-B0EC-9461-917F330AF0FE}"/>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2B692B9E-B8A0-2A1E-AF1E-5B879A748CBB}"/>
              </a:ext>
            </a:extLst>
          </p:cNvPr>
          <p:cNvPicPr/>
          <p:nvPr/>
        </p:nvPicPr>
        <p:blipFill>
          <a:blip r:embed="rId2" cstate="print"/>
          <a:stretch>
            <a:fillRect/>
          </a:stretch>
        </p:blipFill>
        <p:spPr>
          <a:xfrm>
            <a:off x="9604378" y="6106309"/>
            <a:ext cx="2173348" cy="475456"/>
          </a:xfrm>
          <a:prstGeom prst="rect">
            <a:avLst/>
          </a:prstGeom>
        </p:spPr>
      </p:pic>
      <p:sp>
        <p:nvSpPr>
          <p:cNvPr id="4" name="object 4">
            <a:extLst>
              <a:ext uri="{FF2B5EF4-FFF2-40B4-BE49-F238E27FC236}">
                <a16:creationId xmlns:a16="http://schemas.microsoft.com/office/drawing/2014/main" id="{CF0A6EFF-3FCF-A32F-96BC-E09726453EE4}"/>
              </a:ext>
            </a:extLst>
          </p:cNvPr>
          <p:cNvSpPr txBox="1">
            <a:spLocks noGrp="1"/>
          </p:cNvSpPr>
          <p:nvPr>
            <p:ph type="title"/>
          </p:nvPr>
        </p:nvSpPr>
        <p:spPr>
          <a:xfrm>
            <a:off x="398524" y="273050"/>
            <a:ext cx="9205853" cy="1243930"/>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3C297E"/>
                </a:solidFill>
              </a:rPr>
              <a:t>What makes a good exercise?</a:t>
            </a:r>
            <a:br>
              <a:rPr lang="en-GB" dirty="0">
                <a:solidFill>
                  <a:srgbClr val="3C297E"/>
                </a:solidFill>
              </a:rPr>
            </a:br>
            <a:r>
              <a:rPr lang="en-GB" dirty="0">
                <a:solidFill>
                  <a:srgbClr val="3C297E"/>
                </a:solidFill>
              </a:rPr>
              <a:t>Things we’ll consider today</a:t>
            </a:r>
            <a:endParaRPr spc="-20" dirty="0">
              <a:solidFill>
                <a:srgbClr val="3C297E"/>
              </a:solidFill>
            </a:endParaRPr>
          </a:p>
        </p:txBody>
      </p:sp>
      <p:sp>
        <p:nvSpPr>
          <p:cNvPr id="6" name="object 6">
            <a:extLst>
              <a:ext uri="{FF2B5EF4-FFF2-40B4-BE49-F238E27FC236}">
                <a16:creationId xmlns:a16="http://schemas.microsoft.com/office/drawing/2014/main" id="{F9E56739-9C99-8742-0C91-B59E6AB71102}"/>
              </a:ext>
            </a:extLst>
          </p:cNvPr>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0"/>
              <a:t>vcsep.org.uk</a:t>
            </a:r>
          </a:p>
        </p:txBody>
      </p:sp>
      <p:grpSp>
        <p:nvGrpSpPr>
          <p:cNvPr id="7" name="object 4">
            <a:extLst>
              <a:ext uri="{FF2B5EF4-FFF2-40B4-BE49-F238E27FC236}">
                <a16:creationId xmlns:a16="http://schemas.microsoft.com/office/drawing/2014/main" id="{336D7441-6F9A-B17B-8F3F-E5564E18872C}"/>
              </a:ext>
            </a:extLst>
          </p:cNvPr>
          <p:cNvGrpSpPr/>
          <p:nvPr/>
        </p:nvGrpSpPr>
        <p:grpSpPr>
          <a:xfrm>
            <a:off x="10648193" y="1345713"/>
            <a:ext cx="1541145" cy="3994150"/>
            <a:chOff x="10648193" y="1345713"/>
            <a:chExt cx="1541145" cy="3994150"/>
          </a:xfrm>
        </p:grpSpPr>
        <p:sp>
          <p:nvSpPr>
            <p:cNvPr id="8" name="object 5">
              <a:extLst>
                <a:ext uri="{FF2B5EF4-FFF2-40B4-BE49-F238E27FC236}">
                  <a16:creationId xmlns:a16="http://schemas.microsoft.com/office/drawing/2014/main" id="{DB94DC6C-F833-D0AB-55DD-084DC0424EF8}"/>
                </a:ext>
              </a:extLst>
            </p:cNvPr>
            <p:cNvSpPr/>
            <p:nvPr/>
          </p:nvSpPr>
          <p:spPr>
            <a:xfrm>
              <a:off x="10650149" y="1979655"/>
              <a:ext cx="1539240" cy="3360420"/>
            </a:xfrm>
            <a:custGeom>
              <a:avLst/>
              <a:gdLst/>
              <a:ahLst/>
              <a:cxnLst/>
              <a:rect l="l" t="t" r="r" b="b"/>
              <a:pathLst>
                <a:path w="1539240" h="3360420">
                  <a:moveTo>
                    <a:pt x="916268" y="622267"/>
                  </a:moveTo>
                  <a:lnTo>
                    <a:pt x="171236" y="1367299"/>
                  </a:lnTo>
                  <a:lnTo>
                    <a:pt x="141970" y="1399153"/>
                  </a:lnTo>
                  <a:lnTo>
                    <a:pt x="129084" y="1414975"/>
                  </a:lnTo>
                  <a:lnTo>
                    <a:pt x="127167" y="1417388"/>
                  </a:lnTo>
                  <a:lnTo>
                    <a:pt x="100420" y="1453786"/>
                  </a:lnTo>
                  <a:lnTo>
                    <a:pt x="77287" y="1491146"/>
                  </a:lnTo>
                  <a:lnTo>
                    <a:pt x="69674" y="1504840"/>
                  </a:lnTo>
                  <a:lnTo>
                    <a:pt x="66537" y="1510365"/>
                  </a:lnTo>
                  <a:lnTo>
                    <a:pt x="49646" y="1546242"/>
                  </a:lnTo>
                  <a:lnTo>
                    <a:pt x="31625" y="1592699"/>
                  </a:lnTo>
                  <a:lnTo>
                    <a:pt x="29796" y="1598109"/>
                  </a:lnTo>
                  <a:lnTo>
                    <a:pt x="27649" y="1603431"/>
                  </a:lnTo>
                  <a:lnTo>
                    <a:pt x="15864" y="1647296"/>
                  </a:lnTo>
                  <a:lnTo>
                    <a:pt x="14568" y="1652110"/>
                  </a:lnTo>
                  <a:lnTo>
                    <a:pt x="6771" y="1693677"/>
                  </a:lnTo>
                  <a:lnTo>
                    <a:pt x="6212" y="1695887"/>
                  </a:lnTo>
                  <a:lnTo>
                    <a:pt x="5882" y="1698134"/>
                  </a:lnTo>
                  <a:lnTo>
                    <a:pt x="6161" y="1698134"/>
                  </a:lnTo>
                  <a:lnTo>
                    <a:pt x="1078" y="1746863"/>
                  </a:lnTo>
                  <a:lnTo>
                    <a:pt x="0" y="1795796"/>
                  </a:lnTo>
                  <a:lnTo>
                    <a:pt x="2931" y="1844659"/>
                  </a:lnTo>
                  <a:lnTo>
                    <a:pt x="9880" y="1893181"/>
                  </a:lnTo>
                  <a:lnTo>
                    <a:pt x="20851" y="1941087"/>
                  </a:lnTo>
                  <a:lnTo>
                    <a:pt x="35850" y="1988106"/>
                  </a:lnTo>
                  <a:lnTo>
                    <a:pt x="54884" y="2033964"/>
                  </a:lnTo>
                  <a:lnTo>
                    <a:pt x="77959" y="2078389"/>
                  </a:lnTo>
                  <a:lnTo>
                    <a:pt x="105081" y="2121106"/>
                  </a:lnTo>
                  <a:lnTo>
                    <a:pt x="136256" y="2161845"/>
                  </a:lnTo>
                  <a:lnTo>
                    <a:pt x="171490" y="2200331"/>
                  </a:lnTo>
                  <a:lnTo>
                    <a:pt x="1160439" y="3189305"/>
                  </a:lnTo>
                  <a:lnTo>
                    <a:pt x="1200009" y="3225446"/>
                  </a:lnTo>
                  <a:lnTo>
                    <a:pt x="1241948" y="3257337"/>
                  </a:lnTo>
                  <a:lnTo>
                    <a:pt x="1285961" y="3284979"/>
                  </a:lnTo>
                  <a:lnTo>
                    <a:pt x="1331751" y="3308370"/>
                  </a:lnTo>
                  <a:lnTo>
                    <a:pt x="1379022" y="3327510"/>
                  </a:lnTo>
                  <a:lnTo>
                    <a:pt x="1427477" y="3342398"/>
                  </a:lnTo>
                  <a:lnTo>
                    <a:pt x="1476821" y="3353033"/>
                  </a:lnTo>
                  <a:lnTo>
                    <a:pt x="1526756" y="3359415"/>
                  </a:lnTo>
                  <a:lnTo>
                    <a:pt x="1538802" y="3359925"/>
                  </a:lnTo>
                  <a:lnTo>
                    <a:pt x="1538802" y="3032444"/>
                  </a:lnTo>
                  <a:lnTo>
                    <a:pt x="1510124" y="3027530"/>
                  </a:lnTo>
                  <a:lnTo>
                    <a:pt x="1467302" y="3012314"/>
                  </a:lnTo>
                  <a:lnTo>
                    <a:pt x="1427128" y="2989488"/>
                  </a:lnTo>
                  <a:lnTo>
                    <a:pt x="1390664" y="2959054"/>
                  </a:lnTo>
                  <a:lnTo>
                    <a:pt x="401741" y="1970105"/>
                  </a:lnTo>
                  <a:lnTo>
                    <a:pt x="368491" y="1929468"/>
                  </a:lnTo>
                  <a:lnTo>
                    <a:pt x="344633" y="1884422"/>
                  </a:lnTo>
                  <a:lnTo>
                    <a:pt x="330146" y="1836407"/>
                  </a:lnTo>
                  <a:lnTo>
                    <a:pt x="325007" y="1786861"/>
                  </a:lnTo>
                  <a:lnTo>
                    <a:pt x="329195" y="1737221"/>
                  </a:lnTo>
                  <a:lnTo>
                    <a:pt x="342686" y="1688927"/>
                  </a:lnTo>
                  <a:lnTo>
                    <a:pt x="361199" y="1650119"/>
                  </a:lnTo>
                  <a:lnTo>
                    <a:pt x="368987" y="1637835"/>
                  </a:lnTo>
                  <a:lnTo>
                    <a:pt x="369838" y="1636578"/>
                  </a:lnTo>
                  <a:lnTo>
                    <a:pt x="401741" y="1597487"/>
                  </a:lnTo>
                  <a:lnTo>
                    <a:pt x="405157" y="1594083"/>
                  </a:lnTo>
                  <a:lnTo>
                    <a:pt x="405017" y="1593944"/>
                  </a:lnTo>
                  <a:lnTo>
                    <a:pt x="635243" y="1363718"/>
                  </a:lnTo>
                  <a:lnTo>
                    <a:pt x="635522" y="1363718"/>
                  </a:lnTo>
                  <a:lnTo>
                    <a:pt x="1376721" y="622533"/>
                  </a:lnTo>
                  <a:lnTo>
                    <a:pt x="916268" y="622533"/>
                  </a:lnTo>
                  <a:lnTo>
                    <a:pt x="916268" y="622267"/>
                  </a:lnTo>
                  <a:close/>
                </a:path>
                <a:path w="1539240" h="3360420">
                  <a:moveTo>
                    <a:pt x="635522" y="1363718"/>
                  </a:moveTo>
                  <a:lnTo>
                    <a:pt x="635243" y="1363718"/>
                  </a:lnTo>
                  <a:lnTo>
                    <a:pt x="635383" y="1363858"/>
                  </a:lnTo>
                  <a:lnTo>
                    <a:pt x="635522" y="1363718"/>
                  </a:lnTo>
                  <a:close/>
                </a:path>
                <a:path w="1539240" h="3360420">
                  <a:moveTo>
                    <a:pt x="1538802" y="0"/>
                  </a:moveTo>
                  <a:lnTo>
                    <a:pt x="916268" y="622533"/>
                  </a:lnTo>
                  <a:lnTo>
                    <a:pt x="1376721" y="622533"/>
                  </a:lnTo>
                  <a:lnTo>
                    <a:pt x="1538802" y="460455"/>
                  </a:lnTo>
                  <a:lnTo>
                    <a:pt x="1538802" y="0"/>
                  </a:lnTo>
                  <a:close/>
                </a:path>
              </a:pathLst>
            </a:custGeom>
            <a:solidFill>
              <a:srgbClr val="FAB529"/>
            </a:solidFill>
          </p:spPr>
          <p:txBody>
            <a:bodyPr wrap="square" lIns="0" tIns="0" rIns="0" bIns="0" rtlCol="0"/>
            <a:lstStyle/>
            <a:p>
              <a:endParaRPr/>
            </a:p>
          </p:txBody>
        </p:sp>
        <p:sp>
          <p:nvSpPr>
            <p:cNvPr id="9" name="object 6">
              <a:extLst>
                <a:ext uri="{FF2B5EF4-FFF2-40B4-BE49-F238E27FC236}">
                  <a16:creationId xmlns:a16="http://schemas.microsoft.com/office/drawing/2014/main" id="{12AD7D38-F2F3-A3C7-7210-91DC42D0098D}"/>
                </a:ext>
              </a:extLst>
            </p:cNvPr>
            <p:cNvSpPr/>
            <p:nvPr/>
          </p:nvSpPr>
          <p:spPr>
            <a:xfrm>
              <a:off x="11054183" y="3342256"/>
              <a:ext cx="1135380" cy="1365250"/>
            </a:xfrm>
            <a:custGeom>
              <a:avLst/>
              <a:gdLst/>
              <a:ahLst/>
              <a:cxnLst/>
              <a:rect l="l" t="t" r="r" b="b"/>
              <a:pathLst>
                <a:path w="1135379" h="1365250">
                  <a:moveTo>
                    <a:pt x="230085" y="0"/>
                  </a:moveTo>
                  <a:lnTo>
                    <a:pt x="0" y="230073"/>
                  </a:lnTo>
                  <a:lnTo>
                    <a:pt x="139" y="230212"/>
                  </a:lnTo>
                  <a:lnTo>
                    <a:pt x="0" y="230365"/>
                  </a:lnTo>
                  <a:lnTo>
                    <a:pt x="1134769" y="1365145"/>
                  </a:lnTo>
                  <a:lnTo>
                    <a:pt x="1134769" y="904676"/>
                  </a:lnTo>
                  <a:lnTo>
                    <a:pt x="230085" y="0"/>
                  </a:lnTo>
                  <a:close/>
                </a:path>
              </a:pathLst>
            </a:custGeom>
            <a:solidFill>
              <a:srgbClr val="3D297F"/>
            </a:solidFill>
          </p:spPr>
          <p:txBody>
            <a:bodyPr wrap="square" lIns="0" tIns="0" rIns="0" bIns="0" rtlCol="0"/>
            <a:lstStyle/>
            <a:p>
              <a:endParaRPr/>
            </a:p>
          </p:txBody>
        </p:sp>
        <p:sp>
          <p:nvSpPr>
            <p:cNvPr id="10" name="object 7">
              <a:extLst>
                <a:ext uri="{FF2B5EF4-FFF2-40B4-BE49-F238E27FC236}">
                  <a16:creationId xmlns:a16="http://schemas.microsoft.com/office/drawing/2014/main" id="{68A39EA7-6C49-938A-ACD7-0FB6269F8A62}"/>
                </a:ext>
              </a:extLst>
            </p:cNvPr>
            <p:cNvSpPr/>
            <p:nvPr/>
          </p:nvSpPr>
          <p:spPr>
            <a:xfrm>
              <a:off x="10648193" y="1345713"/>
              <a:ext cx="1541145" cy="1996439"/>
            </a:xfrm>
            <a:custGeom>
              <a:avLst/>
              <a:gdLst/>
              <a:ahLst/>
              <a:cxnLst/>
              <a:rect l="l" t="t" r="r" b="b"/>
              <a:pathLst>
                <a:path w="1541145" h="1996439">
                  <a:moveTo>
                    <a:pt x="1540758" y="0"/>
                  </a:moveTo>
                  <a:lnTo>
                    <a:pt x="1487774" y="5473"/>
                  </a:lnTo>
                  <a:lnTo>
                    <a:pt x="1443206" y="14086"/>
                  </a:lnTo>
                  <a:lnTo>
                    <a:pt x="1399286" y="26143"/>
                  </a:lnTo>
                  <a:lnTo>
                    <a:pt x="1356232" y="41644"/>
                  </a:lnTo>
                  <a:lnTo>
                    <a:pt x="1314258" y="60589"/>
                  </a:lnTo>
                  <a:lnTo>
                    <a:pt x="1273581" y="82977"/>
                  </a:lnTo>
                  <a:lnTo>
                    <a:pt x="1234417" y="108808"/>
                  </a:lnTo>
                  <a:lnTo>
                    <a:pt x="1196981" y="138082"/>
                  </a:lnTo>
                  <a:lnTo>
                    <a:pt x="1161491" y="170799"/>
                  </a:lnTo>
                  <a:lnTo>
                    <a:pt x="172516" y="1159786"/>
                  </a:lnTo>
                  <a:lnTo>
                    <a:pt x="137306" y="1198187"/>
                  </a:lnTo>
                  <a:lnTo>
                    <a:pt x="105888" y="1239081"/>
                  </a:lnTo>
                  <a:lnTo>
                    <a:pt x="78356" y="1282242"/>
                  </a:lnTo>
                  <a:lnTo>
                    <a:pt x="54803" y="1327448"/>
                  </a:lnTo>
                  <a:lnTo>
                    <a:pt x="35323" y="1374473"/>
                  </a:lnTo>
                  <a:lnTo>
                    <a:pt x="20009" y="1423093"/>
                  </a:lnTo>
                  <a:lnTo>
                    <a:pt x="8955" y="1473085"/>
                  </a:lnTo>
                  <a:lnTo>
                    <a:pt x="2254" y="1524223"/>
                  </a:lnTo>
                  <a:lnTo>
                    <a:pt x="0" y="1576283"/>
                  </a:lnTo>
                  <a:lnTo>
                    <a:pt x="2254" y="1628351"/>
                  </a:lnTo>
                  <a:lnTo>
                    <a:pt x="8955" y="1679496"/>
                  </a:lnTo>
                  <a:lnTo>
                    <a:pt x="20010" y="1729494"/>
                  </a:lnTo>
                  <a:lnTo>
                    <a:pt x="35325" y="1778119"/>
                  </a:lnTo>
                  <a:lnTo>
                    <a:pt x="54807" y="1825149"/>
                  </a:lnTo>
                  <a:lnTo>
                    <a:pt x="78363" y="1870358"/>
                  </a:lnTo>
                  <a:lnTo>
                    <a:pt x="105900" y="1913521"/>
                  </a:lnTo>
                  <a:lnTo>
                    <a:pt x="137324" y="1954416"/>
                  </a:lnTo>
                  <a:lnTo>
                    <a:pt x="172542" y="1992818"/>
                  </a:lnTo>
                  <a:lnTo>
                    <a:pt x="175971" y="1996259"/>
                  </a:lnTo>
                  <a:lnTo>
                    <a:pt x="406196" y="1766034"/>
                  </a:lnTo>
                  <a:lnTo>
                    <a:pt x="402767" y="1762605"/>
                  </a:lnTo>
                  <a:lnTo>
                    <a:pt x="369709" y="1722399"/>
                  </a:lnTo>
                  <a:lnTo>
                    <a:pt x="345508" y="1677183"/>
                  </a:lnTo>
                  <a:lnTo>
                    <a:pt x="330639" y="1628097"/>
                  </a:lnTo>
                  <a:lnTo>
                    <a:pt x="325577" y="1576283"/>
                  </a:lnTo>
                  <a:lnTo>
                    <a:pt x="330639" y="1524491"/>
                  </a:lnTo>
                  <a:lnTo>
                    <a:pt x="345508" y="1475415"/>
                  </a:lnTo>
                  <a:lnTo>
                    <a:pt x="369709" y="1430199"/>
                  </a:lnTo>
                  <a:lnTo>
                    <a:pt x="402767" y="1389987"/>
                  </a:lnTo>
                  <a:lnTo>
                    <a:pt x="1391716" y="401025"/>
                  </a:lnTo>
                  <a:lnTo>
                    <a:pt x="1432993" y="367333"/>
                  </a:lnTo>
                  <a:lnTo>
                    <a:pt x="1478811" y="343262"/>
                  </a:lnTo>
                  <a:lnTo>
                    <a:pt x="1527657" y="328816"/>
                  </a:lnTo>
                  <a:lnTo>
                    <a:pt x="1540758" y="327563"/>
                  </a:lnTo>
                  <a:lnTo>
                    <a:pt x="1540758" y="0"/>
                  </a:lnTo>
                  <a:close/>
                </a:path>
              </a:pathLst>
            </a:custGeom>
            <a:solidFill>
              <a:srgbClr val="0082C2"/>
            </a:solidFill>
          </p:spPr>
          <p:txBody>
            <a:bodyPr wrap="square" lIns="0" tIns="0" rIns="0" bIns="0" rtlCol="0"/>
            <a:lstStyle/>
            <a:p>
              <a:endParaRPr/>
            </a:p>
          </p:txBody>
        </p:sp>
      </p:grpSp>
      <p:sp>
        <p:nvSpPr>
          <p:cNvPr id="11" name="TextBox 10">
            <a:extLst>
              <a:ext uri="{FF2B5EF4-FFF2-40B4-BE49-F238E27FC236}">
                <a16:creationId xmlns:a16="http://schemas.microsoft.com/office/drawing/2014/main" id="{B338AA3F-7042-F0DF-2A47-47774A977B4E}"/>
              </a:ext>
            </a:extLst>
          </p:cNvPr>
          <p:cNvSpPr txBox="1"/>
          <p:nvPr/>
        </p:nvSpPr>
        <p:spPr>
          <a:xfrm>
            <a:off x="398524" y="2283214"/>
            <a:ext cx="9952839" cy="2308324"/>
          </a:xfrm>
          <a:prstGeom prst="rect">
            <a:avLst/>
          </a:prstGeom>
          <a:noFill/>
        </p:spPr>
        <p:txBody>
          <a:bodyPr wrap="square" rtlCol="0">
            <a:spAutoFit/>
          </a:bodyPr>
          <a:lstStyle/>
          <a:p>
            <a:pPr marL="285750" indent="-285750">
              <a:buFontTx/>
              <a:buChar char="-"/>
            </a:pPr>
            <a:r>
              <a:rPr lang="en-GB" sz="2400" b="1" dirty="0">
                <a:highlight>
                  <a:srgbClr val="FAB529"/>
                </a:highlight>
              </a:rPr>
              <a:t>Identifying objectives </a:t>
            </a:r>
            <a:r>
              <a:rPr lang="en-GB" sz="2400" dirty="0"/>
              <a:t>– what are you wanting to test?</a:t>
            </a:r>
          </a:p>
          <a:p>
            <a:pPr marL="285750" indent="-285750">
              <a:buFontTx/>
              <a:buChar char="-"/>
            </a:pPr>
            <a:r>
              <a:rPr lang="en-GB" sz="2400" b="1" dirty="0">
                <a:highlight>
                  <a:srgbClr val="FAB529"/>
                </a:highlight>
              </a:rPr>
              <a:t>Audience</a:t>
            </a:r>
            <a:r>
              <a:rPr lang="en-GB" sz="2400" dirty="0"/>
              <a:t> – who is involved, is anyone missing?</a:t>
            </a:r>
          </a:p>
          <a:p>
            <a:pPr marL="285750" indent="-285750">
              <a:buFontTx/>
              <a:buChar char="-"/>
            </a:pPr>
            <a:r>
              <a:rPr lang="en-GB" sz="2400" b="1" dirty="0">
                <a:highlight>
                  <a:srgbClr val="FAB529"/>
                </a:highlight>
              </a:rPr>
              <a:t>Scenario</a:t>
            </a:r>
            <a:r>
              <a:rPr lang="en-GB" sz="2400" dirty="0"/>
              <a:t> – relevant to the audience and organisation</a:t>
            </a:r>
          </a:p>
          <a:p>
            <a:pPr marL="285750" indent="-285750">
              <a:buFontTx/>
              <a:buChar char="-"/>
            </a:pPr>
            <a:r>
              <a:rPr lang="en-GB" sz="2400" b="1" dirty="0">
                <a:highlight>
                  <a:srgbClr val="FAB529"/>
                </a:highlight>
              </a:rPr>
              <a:t>Injects</a:t>
            </a:r>
            <a:r>
              <a:rPr lang="en-GB" sz="2400" dirty="0"/>
              <a:t> – Move the discussion along, stress test </a:t>
            </a:r>
          </a:p>
          <a:p>
            <a:pPr marL="285750" indent="-285750">
              <a:buFontTx/>
              <a:buChar char="-"/>
            </a:pPr>
            <a:r>
              <a:rPr lang="en-GB" sz="2400" b="1" dirty="0">
                <a:highlight>
                  <a:srgbClr val="FAB529"/>
                </a:highlight>
              </a:rPr>
              <a:t>Roles</a:t>
            </a:r>
            <a:r>
              <a:rPr lang="en-GB" sz="2400" dirty="0"/>
              <a:t> – facilitator, notetaker, observer </a:t>
            </a:r>
          </a:p>
          <a:p>
            <a:pPr marL="285750" indent="-285750">
              <a:buFontTx/>
              <a:buChar char="-"/>
            </a:pPr>
            <a:r>
              <a:rPr lang="en-GB" sz="2400" b="1" dirty="0">
                <a:highlight>
                  <a:srgbClr val="FAB529"/>
                </a:highlight>
              </a:rPr>
              <a:t>Debrief</a:t>
            </a:r>
            <a:r>
              <a:rPr lang="en-GB" sz="2400" dirty="0"/>
              <a:t> – what happens next, capturing actions </a:t>
            </a:r>
          </a:p>
        </p:txBody>
      </p:sp>
      <p:sp>
        <p:nvSpPr>
          <p:cNvPr id="2" name="TextBox 1">
            <a:extLst>
              <a:ext uri="{FF2B5EF4-FFF2-40B4-BE49-F238E27FC236}">
                <a16:creationId xmlns:a16="http://schemas.microsoft.com/office/drawing/2014/main" id="{9487A530-255E-246E-AF12-7EE1119EDAC5}"/>
              </a:ext>
            </a:extLst>
          </p:cNvPr>
          <p:cNvSpPr txBox="1"/>
          <p:nvPr/>
        </p:nvSpPr>
        <p:spPr>
          <a:xfrm>
            <a:off x="875303" y="4803774"/>
            <a:ext cx="9625453" cy="954107"/>
          </a:xfrm>
          <a:prstGeom prst="rect">
            <a:avLst/>
          </a:prstGeom>
          <a:noFill/>
          <a:ln>
            <a:solidFill>
              <a:srgbClr val="0082C2"/>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lvl="0" algn="ctr"/>
            <a:r>
              <a:rPr lang="en-GB" sz="2800" b="1" dirty="0">
                <a:ea typeface="Source Sans Pro"/>
              </a:rPr>
              <a:t>Trainer Role</a:t>
            </a:r>
          </a:p>
          <a:p>
            <a:pPr lvl="0" algn="ctr"/>
            <a:r>
              <a:rPr lang="en-GB" sz="2800" dirty="0">
                <a:ea typeface="Source Sans Pro"/>
              </a:rPr>
              <a:t>Ensure clarity in objectives, align exercise with participants' roles</a:t>
            </a:r>
            <a:endParaRPr lang="en-GB" sz="3200" dirty="0">
              <a:ea typeface="Source Sans Pro"/>
            </a:endParaRPr>
          </a:p>
        </p:txBody>
      </p:sp>
    </p:spTree>
    <p:extLst>
      <p:ext uri="{BB962C8B-B14F-4D97-AF65-F5344CB8AC3E}">
        <p14:creationId xmlns:p14="http://schemas.microsoft.com/office/powerpoint/2010/main" val="190567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cd35932cc1_0_635"/>
          <p:cNvSpPr txBox="1">
            <a:spLocks noGrp="1"/>
          </p:cNvSpPr>
          <p:nvPr>
            <p:ph type="title"/>
          </p:nvPr>
        </p:nvSpPr>
        <p:spPr>
          <a:xfrm>
            <a:off x="621400" y="68816"/>
            <a:ext cx="11360800" cy="763600"/>
          </a:xfrm>
          <a:prstGeom prst="rect">
            <a:avLst/>
          </a:prstGeom>
          <a:noFill/>
          <a:ln>
            <a:noFill/>
          </a:ln>
        </p:spPr>
        <p:txBody>
          <a:bodyPr spcFirstLastPara="1" wrap="square" lIns="121900" tIns="121900" rIns="121900" bIns="121900" anchor="ctr" anchorCtr="0">
            <a:noAutofit/>
          </a:bodyPr>
          <a:lstStyle/>
          <a:p>
            <a:r>
              <a:rPr lang="en-GB" sz="3200"/>
              <a:t>Four ways… and more? </a:t>
            </a:r>
            <a:endParaRPr sz="3200"/>
          </a:p>
        </p:txBody>
      </p:sp>
      <p:sp>
        <p:nvSpPr>
          <p:cNvPr id="583" name="Google Shape;583;g2cd35932cc1_0_635"/>
          <p:cNvSpPr txBox="1">
            <a:spLocks noGrp="1"/>
          </p:cNvSpPr>
          <p:nvPr>
            <p:ph type="sldNum" idx="12"/>
          </p:nvPr>
        </p:nvSpPr>
        <p:spPr>
          <a:xfrm>
            <a:off x="11044811" y="6333189"/>
            <a:ext cx="731600" cy="524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GB"/>
              <a:pPr/>
              <a:t>8</a:t>
            </a:fld>
            <a:endParaRPr/>
          </a:p>
        </p:txBody>
      </p:sp>
      <p:sp>
        <p:nvSpPr>
          <p:cNvPr id="586" name="Google Shape;586;g2cd35932cc1_0_635"/>
          <p:cNvSpPr/>
          <p:nvPr/>
        </p:nvSpPr>
        <p:spPr>
          <a:xfrm>
            <a:off x="407400" y="2033252"/>
            <a:ext cx="3542400" cy="2458065"/>
          </a:xfrm>
          <a:prstGeom prst="roundRect">
            <a:avLst>
              <a:gd name="adj" fmla="val 5186"/>
            </a:avLst>
          </a:prstGeom>
          <a:solidFill>
            <a:srgbClr val="0B2638"/>
          </a:solidFill>
          <a:ln>
            <a:noFill/>
          </a:ln>
        </p:spPr>
        <p:txBody>
          <a:bodyPr spcFirstLastPara="1" wrap="square" lIns="121900" tIns="121900" rIns="121900" bIns="0" anchor="t" anchorCtr="0">
            <a:noAutofit/>
          </a:bodyPr>
          <a:lstStyle/>
          <a:p>
            <a:r>
              <a:rPr lang="en-GB" sz="1600" b="1">
                <a:solidFill>
                  <a:schemeClr val="bg1"/>
                </a:solidFill>
              </a:rPr>
              <a:t>1. With internal teams</a:t>
            </a:r>
            <a:endParaRPr lang="en-GB" sz="1600">
              <a:solidFill>
                <a:schemeClr val="bg1"/>
              </a:solidFill>
            </a:endParaRPr>
          </a:p>
          <a:p>
            <a:pPr marL="304792" indent="-304792">
              <a:buAutoNum type="arabicPeriod"/>
            </a:pPr>
            <a:endParaRPr lang="en-GB" sz="1600">
              <a:solidFill>
                <a:schemeClr val="bg1"/>
              </a:solidFill>
            </a:endParaRPr>
          </a:p>
          <a:p>
            <a:endParaRPr lang="en-GB" sz="1600">
              <a:solidFill>
                <a:schemeClr val="bg1"/>
              </a:solidFill>
            </a:endParaRPr>
          </a:p>
          <a:p>
            <a:r>
              <a:rPr lang="en-GB" sz="1600">
                <a:solidFill>
                  <a:schemeClr val="bg1"/>
                </a:solidFill>
              </a:rPr>
              <a:t>Looking at the scenario (and injects) from the perspective of your team’s ways of working. How would they be impacted in this scenario</a:t>
            </a:r>
          </a:p>
        </p:txBody>
      </p:sp>
      <p:grpSp>
        <p:nvGrpSpPr>
          <p:cNvPr id="589" name="Google Shape;589;g2cd35932cc1_0_635"/>
          <p:cNvGrpSpPr/>
          <p:nvPr/>
        </p:nvGrpSpPr>
        <p:grpSpPr>
          <a:xfrm>
            <a:off x="4298200" y="2033250"/>
            <a:ext cx="3542400" cy="2588373"/>
            <a:chOff x="3223650" y="1524937"/>
            <a:chExt cx="2656800" cy="3220090"/>
          </a:xfrm>
        </p:grpSpPr>
        <p:sp>
          <p:nvSpPr>
            <p:cNvPr id="590" name="Google Shape;590;g2cd35932cc1_0_635"/>
            <p:cNvSpPr/>
            <p:nvPr/>
          </p:nvSpPr>
          <p:spPr>
            <a:xfrm>
              <a:off x="3223650" y="1524937"/>
              <a:ext cx="2656800" cy="3057979"/>
            </a:xfrm>
            <a:prstGeom prst="roundRect">
              <a:avLst>
                <a:gd name="adj" fmla="val 5186"/>
              </a:avLst>
            </a:prstGeom>
            <a:solidFill>
              <a:srgbClr val="0B2638"/>
            </a:solidFill>
            <a:ln>
              <a:noFill/>
            </a:ln>
          </p:spPr>
          <p:txBody>
            <a:bodyPr spcFirstLastPara="1" wrap="square" lIns="121900" tIns="121900" rIns="121900" bIns="0" anchor="t" anchorCtr="0">
              <a:noAutofit/>
            </a:bodyPr>
            <a:lstStyle/>
            <a:p>
              <a:r>
                <a:rPr lang="en-GB" sz="1600" b="1">
                  <a:solidFill>
                    <a:schemeClr val="bg1"/>
                  </a:solidFill>
                </a:rPr>
                <a:t>2. Across a geographic microcosm </a:t>
              </a:r>
              <a:endParaRPr lang="en-GB" sz="1600">
                <a:solidFill>
                  <a:schemeClr val="bg1"/>
                </a:solidFill>
              </a:endParaRPr>
            </a:p>
            <a:p>
              <a:endParaRPr lang="en-GB" sz="1600">
                <a:solidFill>
                  <a:schemeClr val="bg1"/>
                </a:solidFill>
              </a:endParaRPr>
            </a:p>
            <a:p>
              <a:r>
                <a:rPr lang="en-GB" sz="1600">
                  <a:solidFill>
                    <a:schemeClr val="bg1"/>
                  </a:solidFill>
                </a:rPr>
                <a:t>Different organisations across a community/region/geography (for example LRFs, VCS orgs, Local Authority, community groups) to look at the scenario from a hyper-local point of view</a:t>
              </a:r>
            </a:p>
          </p:txBody>
        </p:sp>
        <p:sp>
          <p:nvSpPr>
            <p:cNvPr id="592" name="Google Shape;592;g2cd35932cc1_0_635"/>
            <p:cNvSpPr txBox="1"/>
            <p:nvPr/>
          </p:nvSpPr>
          <p:spPr>
            <a:xfrm>
              <a:off x="3263850" y="4336713"/>
              <a:ext cx="2576400" cy="408314"/>
            </a:xfrm>
            <a:prstGeom prst="rect">
              <a:avLst/>
            </a:prstGeom>
            <a:noFill/>
            <a:ln>
              <a:noFill/>
            </a:ln>
          </p:spPr>
          <p:txBody>
            <a:bodyPr spcFirstLastPara="1" wrap="square" lIns="121900" tIns="121900" rIns="121900" bIns="0" anchor="t" anchorCtr="0">
              <a:spAutoFit/>
            </a:bodyPr>
            <a:lstStyle/>
            <a:p>
              <a:pPr algn="l" rtl="0">
                <a:buClr>
                  <a:srgbClr val="000000"/>
                </a:buClr>
                <a:buSzPts val="1000"/>
              </a:pPr>
              <a:endParaRPr sz="1333" i="1">
                <a:solidFill>
                  <a:schemeClr val="dk1"/>
                </a:solidFill>
                <a:latin typeface="Century Gothic"/>
                <a:ea typeface="Century Gothic"/>
                <a:cs typeface="Century Gothic"/>
                <a:sym typeface="Century Gothic"/>
              </a:endParaRPr>
            </a:p>
          </p:txBody>
        </p:sp>
      </p:grpSp>
      <p:grpSp>
        <p:nvGrpSpPr>
          <p:cNvPr id="593" name="Google Shape;593;g2cd35932cc1_0_635"/>
          <p:cNvGrpSpPr/>
          <p:nvPr/>
        </p:nvGrpSpPr>
        <p:grpSpPr>
          <a:xfrm>
            <a:off x="621400" y="997400"/>
            <a:ext cx="11110000" cy="5113094"/>
            <a:chOff x="466050" y="748050"/>
            <a:chExt cx="8332500" cy="3834821"/>
          </a:xfrm>
        </p:grpSpPr>
        <p:sp>
          <p:nvSpPr>
            <p:cNvPr id="594" name="Google Shape;594;g2cd35932cc1_0_635"/>
            <p:cNvSpPr/>
            <p:nvPr/>
          </p:nvSpPr>
          <p:spPr>
            <a:xfrm>
              <a:off x="6141750" y="1524937"/>
              <a:ext cx="2656800" cy="1843549"/>
            </a:xfrm>
            <a:prstGeom prst="roundRect">
              <a:avLst>
                <a:gd name="adj" fmla="val 5186"/>
              </a:avLst>
            </a:prstGeom>
            <a:solidFill>
              <a:srgbClr val="0B2638"/>
            </a:solidFill>
            <a:ln>
              <a:noFill/>
            </a:ln>
          </p:spPr>
          <p:txBody>
            <a:bodyPr spcFirstLastPara="1" wrap="square" lIns="121900" tIns="121900" rIns="121900" bIns="0" anchor="t" anchorCtr="0">
              <a:noAutofit/>
            </a:bodyPr>
            <a:lstStyle/>
            <a:p>
              <a:r>
                <a:rPr lang="en-GB" sz="1600" b="1">
                  <a:solidFill>
                    <a:schemeClr val="bg1"/>
                  </a:solidFill>
                </a:rPr>
                <a:t>3. To strengthen relationships</a:t>
              </a:r>
              <a:endParaRPr lang="en-GB" sz="1600">
                <a:solidFill>
                  <a:schemeClr val="bg1"/>
                </a:solidFill>
              </a:endParaRPr>
            </a:p>
            <a:p>
              <a:endParaRPr lang="en-GB" sz="1600">
                <a:solidFill>
                  <a:schemeClr val="bg1"/>
                </a:solidFill>
              </a:endParaRPr>
            </a:p>
            <a:p>
              <a:endParaRPr lang="en-GB" sz="1600">
                <a:solidFill>
                  <a:schemeClr val="bg1"/>
                </a:solidFill>
              </a:endParaRPr>
            </a:p>
            <a:p>
              <a:r>
                <a:rPr lang="en-GB" sz="1600">
                  <a:solidFill>
                    <a:schemeClr val="bg1"/>
                  </a:solidFill>
                </a:rPr>
                <a:t>Whether LRF and VCS or a group of response organisations (for example BRC, </a:t>
              </a:r>
              <a:r>
                <a:rPr lang="en-GB" sz="1600" err="1">
                  <a:solidFill>
                    <a:schemeClr val="bg1"/>
                  </a:solidFill>
                </a:rPr>
                <a:t>RE:Act</a:t>
              </a:r>
              <a:r>
                <a:rPr lang="en-GB" sz="1600">
                  <a:solidFill>
                    <a:schemeClr val="bg1"/>
                  </a:solidFill>
                </a:rPr>
                <a:t>, FANY) to increase understanding of capabilities and ways of working</a:t>
              </a:r>
            </a:p>
          </p:txBody>
        </p:sp>
        <p:sp>
          <p:nvSpPr>
            <p:cNvPr id="595" name="Google Shape;595;g2cd35932cc1_0_635"/>
            <p:cNvSpPr txBox="1"/>
            <p:nvPr/>
          </p:nvSpPr>
          <p:spPr>
            <a:xfrm>
              <a:off x="466050" y="748050"/>
              <a:ext cx="8211900" cy="646316"/>
            </a:xfrm>
            <a:prstGeom prst="rect">
              <a:avLst/>
            </a:prstGeom>
            <a:noFill/>
            <a:ln>
              <a:noFill/>
            </a:ln>
          </p:spPr>
          <p:txBody>
            <a:bodyPr spcFirstLastPara="1" wrap="square" lIns="121900" tIns="121900" rIns="121900" bIns="0" anchor="t" anchorCtr="0">
              <a:spAutoFit/>
            </a:bodyPr>
            <a:lstStyle/>
            <a:p>
              <a:r>
                <a:rPr lang="en-GB" sz="2400"/>
                <a:t>We’ve identified four ways you might consider using these resources... There may be more:</a:t>
              </a:r>
            </a:p>
          </p:txBody>
        </p:sp>
        <p:sp>
          <p:nvSpPr>
            <p:cNvPr id="596" name="Google Shape;596;g2cd35932cc1_0_635"/>
            <p:cNvSpPr txBox="1"/>
            <p:nvPr/>
          </p:nvSpPr>
          <p:spPr>
            <a:xfrm>
              <a:off x="6101550" y="4336713"/>
              <a:ext cx="2576400" cy="246158"/>
            </a:xfrm>
            <a:prstGeom prst="rect">
              <a:avLst/>
            </a:prstGeom>
            <a:noFill/>
            <a:ln>
              <a:noFill/>
            </a:ln>
          </p:spPr>
          <p:txBody>
            <a:bodyPr spcFirstLastPara="1" wrap="square" lIns="121900" tIns="121900" rIns="121900" bIns="0" anchor="t" anchorCtr="0">
              <a:spAutoFit/>
            </a:bodyPr>
            <a:lstStyle/>
            <a:p>
              <a:pPr algn="l" rtl="0">
                <a:buClr>
                  <a:srgbClr val="000000"/>
                </a:buClr>
                <a:buSzPts val="1000"/>
              </a:pPr>
              <a:endParaRPr sz="1333" i="1">
                <a:solidFill>
                  <a:schemeClr val="dk1"/>
                </a:solidFill>
                <a:latin typeface="Century Gothic"/>
                <a:ea typeface="Century Gothic"/>
                <a:cs typeface="Century Gothic"/>
                <a:sym typeface="Century Gothic"/>
              </a:endParaRPr>
            </a:p>
          </p:txBody>
        </p:sp>
      </p:grpSp>
      <p:sp>
        <p:nvSpPr>
          <p:cNvPr id="2" name="Google Shape;561;g2cd35932cc1_0_454">
            <a:extLst>
              <a:ext uri="{FF2B5EF4-FFF2-40B4-BE49-F238E27FC236}">
                <a16:creationId xmlns:a16="http://schemas.microsoft.com/office/drawing/2014/main" id="{AE8B4019-133E-F7DB-D603-021C837D94A7}"/>
              </a:ext>
            </a:extLst>
          </p:cNvPr>
          <p:cNvSpPr/>
          <p:nvPr/>
        </p:nvSpPr>
        <p:spPr>
          <a:xfrm>
            <a:off x="407400" y="4848763"/>
            <a:ext cx="11324000" cy="1484426"/>
          </a:xfrm>
          <a:prstGeom prst="roundRect">
            <a:avLst>
              <a:gd name="adj" fmla="val 16667"/>
            </a:avLst>
          </a:prstGeom>
          <a:solidFill>
            <a:srgbClr val="FFB700"/>
          </a:solidFill>
          <a:ln>
            <a:noFill/>
          </a:ln>
          <a:effectLst>
            <a:outerShdw blurRad="57150" dist="19050" dir="5400000" algn="bl" rotWithShape="0">
              <a:srgbClr val="000000">
                <a:alpha val="80000"/>
              </a:srgbClr>
            </a:outerShdw>
          </a:effectLst>
        </p:spPr>
        <p:txBody>
          <a:bodyPr spcFirstLastPara="1" wrap="square" lIns="121900" tIns="121900" rIns="121900" bIns="121900" anchor="t" anchorCtr="0">
            <a:noAutofit/>
          </a:bodyPr>
          <a:lstStyle/>
          <a:p>
            <a:r>
              <a:rPr lang="en-GB" sz="1600" b="1">
                <a:solidFill>
                  <a:schemeClr val="tx1"/>
                </a:solidFill>
              </a:rPr>
              <a:t>4. To onward train</a:t>
            </a:r>
          </a:p>
          <a:p>
            <a:endParaRPr lang="en-GB" sz="1600" b="1">
              <a:solidFill>
                <a:schemeClr val="tx1"/>
              </a:solidFill>
            </a:endParaRPr>
          </a:p>
          <a:p>
            <a:r>
              <a:rPr lang="en-GB" sz="1600" b="1">
                <a:solidFill>
                  <a:schemeClr val="tx1"/>
                </a:solidFill>
              </a:rPr>
              <a:t>Run a train-the-trainer session like this one (for example with volunteer managers) who can then re-deliver to the groups they work with, and stress test their ways of working.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2">
                                            <p:txEl>
                                              <p:pRg st="0" end="0"/>
                                            </p:txEl>
                                          </p:spTgt>
                                        </p:tgtEl>
                                        <p:attrNameLst>
                                          <p:attrName>style.visibility</p:attrName>
                                        </p:attrNameLst>
                                      </p:cBhvr>
                                      <p:to>
                                        <p:strVal val="visible"/>
                                      </p:to>
                                    </p:set>
                                    <p:anim calcmode="lin" valueType="num">
                                      <p:cBhvr additive="base">
                                        <p:cTn id="7" dur="1000"/>
                                        <p:tgtEl>
                                          <p:spTgt spid="582">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89"/>
                                        </p:tgtEl>
                                        <p:attrNameLst>
                                          <p:attrName>style.visibility</p:attrName>
                                        </p:attrNameLst>
                                      </p:cBhvr>
                                      <p:to>
                                        <p:strVal val="visible"/>
                                      </p:to>
                                    </p:set>
                                    <p:animEffect transition="in" filter="fade">
                                      <p:cBhvr>
                                        <p:cTn id="11" dur="1000"/>
                                        <p:tgtEl>
                                          <p:spTgt spid="58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93"/>
                                        </p:tgtEl>
                                        <p:attrNameLst>
                                          <p:attrName>style.visibility</p:attrName>
                                        </p:attrNameLst>
                                      </p:cBhvr>
                                      <p:to>
                                        <p:strVal val="visible"/>
                                      </p:to>
                                    </p:set>
                                    <p:animEffect transition="in" filter="fade">
                                      <p:cBhvr>
                                        <p:cTn id="15" dur="10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9604378" y="6106309"/>
            <a:ext cx="2173348" cy="475456"/>
          </a:xfrm>
          <a:prstGeom prst="rect">
            <a:avLst/>
          </a:prstGeom>
        </p:spPr>
      </p:pic>
      <p:pic>
        <p:nvPicPr>
          <p:cNvPr id="10" name="Picture 9">
            <a:extLst>
              <a:ext uri="{FF2B5EF4-FFF2-40B4-BE49-F238E27FC236}">
                <a16:creationId xmlns:a16="http://schemas.microsoft.com/office/drawing/2014/main" id="{261A180F-9F97-221A-0699-F8D78F326221}"/>
              </a:ext>
            </a:extLst>
          </p:cNvPr>
          <p:cNvPicPr>
            <a:picLocks noChangeAspect="1"/>
          </p:cNvPicPr>
          <p:nvPr/>
        </p:nvPicPr>
        <p:blipFill>
          <a:blip r:embed="rId4"/>
          <a:stretch>
            <a:fillRect/>
          </a:stretch>
        </p:blipFill>
        <p:spPr>
          <a:xfrm>
            <a:off x="0" y="-1"/>
            <a:ext cx="7059049" cy="6858000"/>
          </a:xfrm>
          <a:prstGeom prst="rect">
            <a:avLst/>
          </a:prstGeom>
        </p:spPr>
      </p:pic>
      <p:sp>
        <p:nvSpPr>
          <p:cNvPr id="11" name="TextBox 10">
            <a:extLst>
              <a:ext uri="{FF2B5EF4-FFF2-40B4-BE49-F238E27FC236}">
                <a16:creationId xmlns:a16="http://schemas.microsoft.com/office/drawing/2014/main" id="{F8E170FA-915C-FA5C-8D26-C5FE0EC26D75}"/>
              </a:ext>
            </a:extLst>
          </p:cNvPr>
          <p:cNvSpPr txBox="1"/>
          <p:nvPr/>
        </p:nvSpPr>
        <p:spPr>
          <a:xfrm>
            <a:off x="8977745" y="5615711"/>
            <a:ext cx="3214255" cy="1205344"/>
          </a:xfrm>
          <a:prstGeom prst="rect">
            <a:avLst/>
          </a:prstGeom>
          <a:solidFill>
            <a:srgbClr val="0B2637"/>
          </a:solidFill>
        </p:spPr>
        <p:txBody>
          <a:bodyPr wrap="square" rtlCol="0">
            <a:spAutoFit/>
          </a:bodyPr>
          <a:lstStyle/>
          <a:p>
            <a:endParaRPr lang="en-GB"/>
          </a:p>
        </p:txBody>
      </p:sp>
      <p:sp>
        <p:nvSpPr>
          <p:cNvPr id="12" name="TextBox 11">
            <a:extLst>
              <a:ext uri="{FF2B5EF4-FFF2-40B4-BE49-F238E27FC236}">
                <a16:creationId xmlns:a16="http://schemas.microsoft.com/office/drawing/2014/main" id="{9DB4BA57-B222-6F89-E9A8-7EEE7B734944}"/>
              </a:ext>
            </a:extLst>
          </p:cNvPr>
          <p:cNvSpPr txBox="1"/>
          <p:nvPr/>
        </p:nvSpPr>
        <p:spPr>
          <a:xfrm>
            <a:off x="7715542" y="357747"/>
            <a:ext cx="3777672" cy="6463308"/>
          </a:xfrm>
          <a:prstGeom prst="rect">
            <a:avLst/>
          </a:prstGeom>
          <a:noFill/>
        </p:spPr>
        <p:txBody>
          <a:bodyPr wrap="square" lIns="91440" tIns="45720" rIns="91440" bIns="45720" rtlCol="0" anchor="t">
            <a:spAutoFit/>
          </a:bodyPr>
          <a:lstStyle/>
          <a:p>
            <a:r>
              <a:rPr lang="en-GB" dirty="0">
                <a:solidFill>
                  <a:schemeClr val="bg1"/>
                </a:solidFill>
              </a:rPr>
              <a:t>Self-assess what you might improve on. Do you have existing plans to test? Are you new to exercising? Do you only exercise in a particular way? How might that be limiting? </a:t>
            </a:r>
          </a:p>
          <a:p>
            <a:endParaRPr lang="en-GB" dirty="0">
              <a:solidFill>
                <a:schemeClr val="bg1"/>
              </a:solidFill>
            </a:endParaRPr>
          </a:p>
          <a:p>
            <a:r>
              <a:rPr lang="en-GB" dirty="0">
                <a:solidFill>
                  <a:schemeClr val="bg1"/>
                </a:solidFill>
              </a:rPr>
              <a:t>Are you testing internal processes? </a:t>
            </a:r>
          </a:p>
          <a:p>
            <a:r>
              <a:rPr lang="en-GB" dirty="0">
                <a:solidFill>
                  <a:schemeClr val="bg1"/>
                </a:solidFill>
              </a:rPr>
              <a:t>What are the benefits/drawbacks of only looking internally? </a:t>
            </a:r>
          </a:p>
          <a:p>
            <a:endParaRPr lang="en-GB" dirty="0">
              <a:solidFill>
                <a:schemeClr val="bg1"/>
              </a:solidFill>
            </a:endParaRPr>
          </a:p>
          <a:p>
            <a:r>
              <a:rPr lang="en-GB" dirty="0">
                <a:solidFill>
                  <a:schemeClr val="bg1"/>
                </a:solidFill>
              </a:rPr>
              <a:t>Can you invite sector partners to a joint exercise? How do you create the conditions for that?</a:t>
            </a:r>
          </a:p>
          <a:p>
            <a:endParaRPr lang="en-GB" dirty="0">
              <a:solidFill>
                <a:schemeClr val="bg1"/>
              </a:solidFill>
            </a:endParaRPr>
          </a:p>
          <a:p>
            <a:r>
              <a:rPr lang="en-GB" dirty="0">
                <a:solidFill>
                  <a:schemeClr val="bg1"/>
                </a:solidFill>
              </a:rPr>
              <a:t>Be prepared to find gaps you might not know how to fill. How do you reflect that back and decide what changes are actionable? </a:t>
            </a:r>
          </a:p>
          <a:p>
            <a:endParaRPr lang="en-GB" dirty="0">
              <a:solidFill>
                <a:schemeClr val="bg1"/>
              </a:solidFill>
            </a:endParaRPr>
          </a:p>
          <a:p>
            <a:r>
              <a:rPr lang="en-GB" dirty="0">
                <a:solidFill>
                  <a:schemeClr val="bg1"/>
                </a:solidFill>
              </a:rPr>
              <a:t>There might be a scale of change.</a:t>
            </a:r>
          </a:p>
          <a:p>
            <a:r>
              <a:rPr lang="en-GB" dirty="0">
                <a:solidFill>
                  <a:schemeClr val="bg1"/>
                </a:solidFill>
              </a:rPr>
              <a:t> </a:t>
            </a:r>
          </a:p>
        </p:txBody>
      </p:sp>
    </p:spTree>
    <p:extLst>
      <p:ext uri="{BB962C8B-B14F-4D97-AF65-F5344CB8AC3E}">
        <p14:creationId xmlns:p14="http://schemas.microsoft.com/office/powerpoint/2010/main" val="215511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e4a656-b0af-4ca1-bf72-60ff45f8c446">
      <Terms xmlns="http://schemas.microsoft.com/office/infopath/2007/PartnerControls"/>
    </lcf76f155ced4ddcb4097134ff3c332f>
    <TaxCatchAll xmlns="22a2ec74-4f79-472f-aa64-650a5ccae5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97CE69C6055540BF33AAC1D469E4C0" ma:contentTypeVersion="18" ma:contentTypeDescription="Create a new document." ma:contentTypeScope="" ma:versionID="61495c4f0129cdd76bdcaeedd133f250">
  <xsd:schema xmlns:xsd="http://www.w3.org/2001/XMLSchema" xmlns:xs="http://www.w3.org/2001/XMLSchema" xmlns:p="http://schemas.microsoft.com/office/2006/metadata/properties" xmlns:ns2="f9e4a656-b0af-4ca1-bf72-60ff45f8c446" xmlns:ns3="22a2ec74-4f79-472f-aa64-650a5ccae538" targetNamespace="http://schemas.microsoft.com/office/2006/metadata/properties" ma:root="true" ma:fieldsID="348ce0f2e8cbe11cfa2734cf2400e600" ns2:_="" ns3:_="">
    <xsd:import namespace="f9e4a656-b0af-4ca1-bf72-60ff45f8c446"/>
    <xsd:import namespace="22a2ec74-4f79-472f-aa64-650a5ccae5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4a656-b0af-4ca1-bf72-60ff45f8c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3eba54-30fc-4b07-addc-4b7d108a0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a2ec74-4f79-472f-aa64-650a5ccae53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453fbb-4f07-4f45-af78-0ab700df0246}" ma:internalName="TaxCatchAll" ma:showField="CatchAllData" ma:web="22a2ec74-4f79-472f-aa64-650a5ccae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6AFC78-0D7E-4872-BD7E-B0E27B1AABEE}">
  <ds:schemaRefs>
    <ds:schemaRef ds:uri="e8e64cf7-bf37-4d6a-8473-9552992c6714"/>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71b2ca4f-545d-4566-a037-99a475aa59e9"/>
    <ds:schemaRef ds:uri="http://purl.org/dc/elements/1.1/"/>
    <ds:schemaRef ds:uri="http://schemas.microsoft.com/office/2006/metadata/properties"/>
    <ds:schemaRef ds:uri="0a276e91-f7a1-43a7-8334-3e1de066499e"/>
    <ds:schemaRef ds:uri="http://purl.org/dc/dcmitype/"/>
    <ds:schemaRef ds:uri="http://purl.org/dc/terms/"/>
  </ds:schemaRefs>
</ds:datastoreItem>
</file>

<file path=customXml/itemProps2.xml><?xml version="1.0" encoding="utf-8"?>
<ds:datastoreItem xmlns:ds="http://schemas.openxmlformats.org/officeDocument/2006/customXml" ds:itemID="{9CFF6C80-FEF8-42F1-B1A0-AF7461CFED1E}"/>
</file>

<file path=customXml/itemProps3.xml><?xml version="1.0" encoding="utf-8"?>
<ds:datastoreItem xmlns:ds="http://schemas.openxmlformats.org/officeDocument/2006/customXml" ds:itemID="{BCF95B86-489D-44AB-8614-B515F0C640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4501</TotalTime>
  <Words>2817</Words>
  <Application>Microsoft Office PowerPoint</Application>
  <PresentationFormat>Widescreen</PresentationFormat>
  <Paragraphs>238</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Train the Trainer: Scenario Exercising Building resilience together </vt:lpstr>
      <vt:lpstr>Purpose and Objectives</vt:lpstr>
      <vt:lpstr>Quick intros  - Name - Organisation - Experience of exercising    / or / how you’re hoping to use exercising  </vt:lpstr>
      <vt:lpstr>The Resilience Gap</vt:lpstr>
      <vt:lpstr>Types of exercising</vt:lpstr>
      <vt:lpstr>Exercising as a sector</vt:lpstr>
      <vt:lpstr>What makes a good exercise? Things we’ll consider today</vt:lpstr>
      <vt:lpstr>Four ways… and more? </vt:lpstr>
      <vt:lpstr>PowerPoint Presentation</vt:lpstr>
      <vt:lpstr>PREPARE  Objectives What are your objectives? What are you ideally trying to achieve?  Purpose What is the purpose of conducting the exercise? Who would need to be involved? What are the boundaries?  Scope Whose voice would bring varied perspective? What is the best forum for your time and capacity?</vt:lpstr>
      <vt:lpstr>PLAN  Objectives Is it a specific incident or a way of responding  you want to test?  Purpose What impacts of an emergency do you want to test? Who is best suited to the different roles?  Scope What are the necessary lead times to do it properly? </vt:lpstr>
      <vt:lpstr>EVALUATE  Objectives Reflect on successes, challenges  and areas for improvement  Purpose What actions will you take as a result? What will be incorporated into future plans? How?  Scope How do you communicate the timelines for actions? </vt:lpstr>
      <vt:lpstr>Roles in exercising</vt:lpstr>
      <vt:lpstr>Planning Team / Lead Planner</vt:lpstr>
      <vt:lpstr>Facilitator/ Notetaker</vt:lpstr>
      <vt:lpstr>Participants</vt:lpstr>
      <vt:lpstr>Debriefing</vt:lpstr>
      <vt:lpstr>How might you run a debriefing? </vt:lpstr>
      <vt:lpstr>The resources </vt:lpstr>
      <vt:lpstr>Exercise injects  There are seven expansion packs, each with three injects and prompt questions.  We recommend you pick a maximum of three injects to exercise with.</vt:lpstr>
      <vt:lpstr>PowerPoint Presentation</vt:lpstr>
      <vt:lpstr>PowerPoint Presentation</vt:lpstr>
      <vt:lpstr>Design your own</vt:lpstr>
      <vt:lpstr>Make it relevant, keep it simple</vt:lpstr>
      <vt:lpstr>Breakout: Mini scenario design  15 minutes to design a group exercise:</vt:lpstr>
      <vt:lpstr>Breakout questions:</vt:lpstr>
      <vt:lpstr>PowerPoint Presentation</vt:lpstr>
      <vt:lpstr>3 Key Takeaways:  1.  Make it relevant, tailor to your audience 2.  Get a buddy and planning team to support buy-in 3.  Make sure the exercise goes somewhere with follow up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presentation</dc:title>
  <cp:lastModifiedBy>Marcus Bowen</cp:lastModifiedBy>
  <cp:revision>3</cp:revision>
  <dcterms:created xsi:type="dcterms:W3CDTF">2022-10-27T15:58:23Z</dcterms:created>
  <dcterms:modified xsi:type="dcterms:W3CDTF">2026-02-20T15:44:18Z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2022-10-27T00:00:00Z</vt:filetime>
  </property>
  <property fmtid="{D5CDD505-2E9C-101B-9397-08002B2CF9AE}" pid="3" name="Creator">
    <vt:lpwstr>Adobe InDesign 18.0 (Macintosh)</vt:lpwstr>
  </property>
  <property fmtid="{D5CDD505-2E9C-101B-9397-08002B2CF9AE}" pid="4" name="LastSaved">
    <vt:filetime>2022-10-27T00:00:00Z</vt:filetime>
  </property>
  <property fmtid="{D5CDD505-2E9C-101B-9397-08002B2CF9AE}" pid="5" name="Producer">
    <vt:lpwstr>Adobe PDF Library 17.0</vt:lpwstr>
  </property>
  <property fmtid="{D5CDD505-2E9C-101B-9397-08002B2CF9AE}" pid="6" name="ContentTypeId">
    <vt:lpwstr>0x010100D897CE69C6055540BF33AAC1D469E4C0</vt:lpwstr>
  </property>
  <property fmtid="{D5CDD505-2E9C-101B-9397-08002B2CF9AE}" pid="7" name="MediaServiceImageTags">
    <vt:lpwstr/>
  </property>
</Properties>
</file>