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 id="2147483671" r:id="rId3"/>
  </p:sldMasterIdLst>
  <p:notesMasterIdLst>
    <p:notesMasterId r:id="rId29"/>
  </p:notesMasterIdLst>
  <p:sldIdLst>
    <p:sldId id="6721" r:id="rId4"/>
    <p:sldId id="6754" r:id="rId5"/>
    <p:sldId id="6769" r:id="rId6"/>
    <p:sldId id="6770" r:id="rId7"/>
    <p:sldId id="6772" r:id="rId8"/>
    <p:sldId id="6766" r:id="rId9"/>
    <p:sldId id="6763" r:id="rId10"/>
    <p:sldId id="6767" r:id="rId11"/>
    <p:sldId id="6777" r:id="rId12"/>
    <p:sldId id="6722" r:id="rId13"/>
    <p:sldId id="6768" r:id="rId14"/>
    <p:sldId id="6747" r:id="rId15"/>
    <p:sldId id="6760" r:id="rId16"/>
    <p:sldId id="6732" r:id="rId17"/>
    <p:sldId id="6748" r:id="rId18"/>
    <p:sldId id="6749" r:id="rId19"/>
    <p:sldId id="6758" r:id="rId20"/>
    <p:sldId id="265" r:id="rId21"/>
    <p:sldId id="6736" r:id="rId22"/>
    <p:sldId id="6751" r:id="rId23"/>
    <p:sldId id="6752" r:id="rId24"/>
    <p:sldId id="6759" r:id="rId25"/>
    <p:sldId id="6739" r:id="rId26"/>
    <p:sldId id="6771" r:id="rId27"/>
    <p:sldId id="677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EC5A18-D93F-7091-B59D-6FC0465962AD}" name="Katherine Hill" initials="KH" userId="S::KRobertsHIll@redcross.org.uk::22b21311-ff86-4919-a35d-eafe4cb00d20" providerId="AD"/>
  <p188:author id="{45F29E2B-AB41-1F13-24B6-543215B5B86C}" name="Katherine Hill" initials="KH" userId="S::krobertshill@redcross.org.uk::22b21311-ff86-4919-a35d-eafe4cb00d20" providerId="AD"/>
  <p188:author id="{AD9FBE34-B126-F8C6-4649-1F75FE125255}" name="Arhyel Malgwi" initials="" userId="S::ArhyelMalgwi@redcross.org.uk::8648e9b4-4535-420b-9145-376ff678d9f6" providerId="AD"/>
  <p188:author id="{A59DED77-008D-97D9-F171-ADA9A07102FA}" name="Arhyel Malgwi" initials="AM" userId="S::arhyelmalgwi@redcross.org.uk::8648e9b4-4535-420b-9145-376ff678d9f6"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1A4789-C627-4CB4-B6C3-A28C16363E09}" v="101" dt="2026-03-25T16:40:01.196"/>
    <p1510:client id="{DA6BE267-FB24-4ACF-98BA-FFDE8B6FFF66}" v="37" dt="2026-03-25T16:47:56.7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50" d="100"/>
          <a:sy n="50" d="100"/>
        </p:scale>
        <p:origin x="1188" y="1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38"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37"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ustomXml" Target="../customXml/item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9FA360-AE4E-4B9A-A0AA-DDF8A35F2CED}" type="datetimeFigureOut">
              <a:rPr lang="en-GB" smtClean="0"/>
              <a:t>23/03/2026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FE6A28-15EE-4FB7-9DF4-3A023C64040E}" type="slidenum">
              <a:rPr lang="en-GB" smtClean="0"/>
              <a:t>‹#›</a:t>
            </a:fld>
            <a:endParaRPr lang="en-GB"/>
          </a:p>
        </p:txBody>
      </p:sp>
    </p:spTree>
    <p:extLst>
      <p:ext uri="{BB962C8B-B14F-4D97-AF65-F5344CB8AC3E}">
        <p14:creationId xmlns:p14="http://schemas.microsoft.com/office/powerpoint/2010/main" val="3179904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6C794D-7DC7-4755-8744-0523C236382F}"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35188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sz="2200" baseline="0">
              <a:effectLst/>
              <a:latin typeface="Helvetica Neue"/>
              <a:ea typeface="Helvetica Neue"/>
              <a:cs typeface="Helvetica Neue"/>
              <a:sym typeface="Helvetica Neue"/>
            </a:endParaRPr>
          </a:p>
          <a:p>
            <a:endParaRPr lang="en-GB" sz="2200" baseline="0">
              <a:effectLst/>
              <a:latin typeface="Helvetica Neue"/>
              <a:ea typeface="Helvetica Neue"/>
              <a:cs typeface="Helvetica Neue"/>
              <a:sym typeface="Helvetica Neue"/>
            </a:endParaRPr>
          </a:p>
        </p:txBody>
      </p:sp>
    </p:spTree>
    <p:extLst>
      <p:ext uri="{BB962C8B-B14F-4D97-AF65-F5344CB8AC3E}">
        <p14:creationId xmlns:p14="http://schemas.microsoft.com/office/powerpoint/2010/main" val="28166102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5E20E-6471-6B17-DB18-596D007B37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23E72-F173-0836-EDF0-B8D355F8EB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E5DB18-5697-1B66-ED1D-E1AE33FA61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DBC91E3-3D6F-FE3A-71B6-2963D56A13F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422167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8527B-DE44-10A1-5710-2D7E331DB4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2A6824-3A01-ACBD-3F75-7C2E508897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5D54A-4B11-BE7B-AB7F-6EC060B7BB8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2581FDD-359A-5B99-B25A-0ACC490BCD1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92673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49214-6DC1-6559-7643-C17DC80CC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B71A35-18AF-5DC5-0FAC-282452657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1E79EB-DD10-12D8-BE53-F49A7D4B463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7CAA0D0-DC2E-DF3F-2D2B-47C766E89C7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7009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E67A8-F20D-394A-5244-6A3B9622B7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0D15A-E298-C4D1-3707-D891F47A4F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6E9179-49E1-EA22-A711-C2001AA225A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B93093-C8A7-A856-EBA9-2CEEC502A87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61980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5DCD-D7BA-D185-A42F-07DA823D7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38EE2-C4F9-D8EC-BFB9-51DAD3880A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653E43-E6A6-74BE-34FE-9002A8D7EAF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4F45A03-D92E-A9AC-5AFA-C434FD487D9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93702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03930-BD58-735B-9962-5C552887A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F29331-A721-FAD3-26AA-B4A123AC52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76B3E-5115-7C99-58A9-62F84C6313E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31B7F85-D29B-646B-51F6-71CE11B60DE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8519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E98B-FDDE-98F6-07C0-E61DDCB7E0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62C52-76BC-9B50-70A6-0EEA58BF2F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D4A22-E5C7-9B0D-0095-B7755D883D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5E6F50C-AA83-71A8-666E-5F257CE684D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81981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47BFD-5D8D-E486-18FC-7A0597B359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69B3D-5C4A-8036-669B-5EFC92B6A2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E4893-F110-E5DC-4666-EA00F124C0E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559AF83-60C4-31CC-E2AA-1CB50C1B427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41160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952A-17C5-FC03-74B2-952393C19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4DAD3E-5027-5FC4-EF64-6BA8B3FB0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B542C-FE88-2C29-0E59-4F8D87B44F6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D19FCEB-5878-0E8E-C887-D687A15120B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067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07CE9-C534-31F7-343B-B779A8D70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4E609C-31E5-9E87-EA96-643AD8244C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8F0301-4089-803F-0683-37318484A55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22C1B3-2FD6-F014-7691-90369405E44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2451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D2119-0FF2-11B9-C66B-9589453D05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6CD50F-36A8-488A-8152-5E9C9F158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697D03-D2F5-949E-22BF-CB13F397FCA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9B5EE5F-2E79-6B24-479A-BECB53091C0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8138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E40E6-E110-4C38-FFC7-EFB19B9C6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6F49C4-CB93-AD3F-F036-80F55ECC28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BB167D-7D23-63BB-3118-9F42EDB982B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A2B6834-C365-B585-0114-52AA91F3F0B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94349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D2EB4-3079-D220-309A-7FA9E3854C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DE3506-F86B-E003-B793-1AEFCA248C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FEB25-6703-20CC-3E6E-D4973AD6C1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16E2B61-E5DF-0E28-7222-20E7177986B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51233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9EFED-516F-3857-5424-DD62ABB7D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2C173C-5FFB-162D-2F9A-B5F95B2CE0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D65B74-F2A7-ECAA-FDFB-DB3C321C910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1A085BD-9B38-D8D3-0766-9756D8458D6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143574F-8FDF-47A3-BCAA-CC067FC4B6C3}"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66341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274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79320107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625467"/>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7709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615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240203134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3111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3"/>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4"/>
            <a:ext cx="5384800" cy="4525433"/>
          </a:xfrm>
          <a:prstGeom prst="rect">
            <a:avLst/>
          </a:prstGeom>
        </p:spPr>
        <p:txBody>
          <a:bodyPr/>
          <a:lstStyle>
            <a:lvl1pPr marL="380972" indent="-380972">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72" lvl="0" indent="-380972">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096713941"/>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3300670-5D51-9B48-231B-5EE716C0CCF7}"/>
              </a:ext>
            </a:extLst>
          </p:cNvPr>
          <p:cNvSpPr>
            <a:spLocks noGrp="1"/>
          </p:cNvSpPr>
          <p:nvPr>
            <p:ph sz="quarter" idx="10" hasCustomPrompt="1"/>
          </p:nvPr>
        </p:nvSpPr>
        <p:spPr>
          <a:xfrm>
            <a:off x="0" y="0"/>
            <a:ext cx="12192000" cy="5925277"/>
          </a:xfrm>
          <a:prstGeom prst="rect">
            <a:avLst/>
          </a:prstGeom>
        </p:spPr>
        <p:txBody>
          <a:bodyPr/>
          <a:lstStyle>
            <a:lvl1pPr marL="0" indent="0">
              <a:buNone/>
              <a:defRPr/>
            </a:lvl1pPr>
          </a:lstStyle>
          <a:p>
            <a:r>
              <a:rPr lang="en-US"/>
              <a:t>Insert photo here from stories hub if you need section divider</a:t>
            </a:r>
          </a:p>
        </p:txBody>
      </p:sp>
    </p:spTree>
    <p:extLst>
      <p:ext uri="{BB962C8B-B14F-4D97-AF65-F5344CB8AC3E}">
        <p14:creationId xmlns:p14="http://schemas.microsoft.com/office/powerpoint/2010/main" val="380410449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211178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2" descr="G:\Communications\MCDB\Brand\Brand guidelines\Logos\Marque CMYK.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625468"/>
            <a:ext cx="3240765" cy="1232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518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91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2"/>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10"/>
            <a:ext cx="10094912" cy="4424825"/>
          </a:xfrm>
          <a:prstGeom prst="rect">
            <a:avLst/>
          </a:prstGeom>
        </p:spPr>
        <p:txBody>
          <a:bodyPr/>
          <a:lstStyle>
            <a:lvl1pPr marL="380981" indent="-380981">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631852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1"/>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2"/>
            <a:ext cx="5384800" cy="4525433"/>
          </a:xfrm>
          <a:prstGeom prst="rect">
            <a:avLst/>
          </a:prstGeom>
        </p:spPr>
        <p:txBody>
          <a:bodyPr/>
          <a:lstStyle>
            <a:lvl1pPr marL="380981" indent="-380981">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81" lvl="0" indent="-380981">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34713415"/>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3"/>
            <a:ext cx="1780416" cy="945847"/>
          </a:xfrm>
          <a:prstGeom prst="rect">
            <a:avLst/>
          </a:prstGeom>
        </p:spPr>
      </p:pic>
    </p:spTree>
    <p:extLst>
      <p:ext uri="{BB962C8B-B14F-4D97-AF65-F5344CB8AC3E}">
        <p14:creationId xmlns:p14="http://schemas.microsoft.com/office/powerpoint/2010/main" val="23892007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6" r:id="rId5"/>
  </p:sldLayoutIdLst>
  <p:txStyles>
    <p:titleStyle>
      <a:lvl1pPr algn="ctr" defTabSz="1219110" rtl="0" eaLnBrk="1" latinLnBrk="0" hangingPunct="1">
        <a:spcBef>
          <a:spcPct val="0"/>
        </a:spcBef>
        <a:buNone/>
        <a:defRPr sz="5867" kern="1200">
          <a:solidFill>
            <a:schemeClr val="tx1"/>
          </a:solidFill>
          <a:latin typeface="+mj-lt"/>
          <a:ea typeface="+mj-ea"/>
          <a:cs typeface="+mj-cs"/>
        </a:defRPr>
      </a:lvl1pPr>
    </p:titleStyle>
    <p:bodyStyle>
      <a:lvl1pPr marL="457167" indent="-457167" algn="l" defTabSz="121911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320469" y="5868222"/>
            <a:ext cx="1780416" cy="945847"/>
          </a:xfrm>
          <a:prstGeom prst="rect">
            <a:avLst/>
          </a:prstGeom>
        </p:spPr>
      </p:pic>
    </p:spTree>
    <p:extLst>
      <p:ext uri="{BB962C8B-B14F-4D97-AF65-F5344CB8AC3E}">
        <p14:creationId xmlns:p14="http://schemas.microsoft.com/office/powerpoint/2010/main" val="126527833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Lst>
  <p:txStyles>
    <p:titleStyle>
      <a:lvl1pPr algn="ctr" defTabSz="1219140" rtl="0" eaLnBrk="1" latinLnBrk="0" hangingPunct="1">
        <a:spcBef>
          <a:spcPct val="0"/>
        </a:spcBef>
        <a:buNone/>
        <a:defRPr sz="5867" kern="1200">
          <a:solidFill>
            <a:schemeClr val="tx1"/>
          </a:solidFill>
          <a:latin typeface="+mj-lt"/>
          <a:ea typeface="+mj-ea"/>
          <a:cs typeface="+mj-cs"/>
        </a:defRPr>
      </a:lvl1pPr>
    </p:titleStyle>
    <p:bodyStyle>
      <a:lvl1pPr marL="457178" indent="-457178" algn="l" defTabSz="121914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50" indent="-380981" algn="l" defTabSz="121914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25" indent="-304784" algn="l" defTabSz="121914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493"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06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63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20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772"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341" indent="-304784" algn="l" defTabSz="121914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A black and red sign with black text&#10;&#10;Description automatically generated">
            <a:extLst>
              <a:ext uri="{FF2B5EF4-FFF2-40B4-BE49-F238E27FC236}">
                <a16:creationId xmlns:a16="http://schemas.microsoft.com/office/drawing/2014/main" id="{61111B5B-24DB-D99C-FB64-9FDDB8DEAB4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320469" y="5868221"/>
            <a:ext cx="1780416" cy="945847"/>
          </a:xfrm>
          <a:prstGeom prst="rect">
            <a:avLst/>
          </a:prstGeom>
        </p:spPr>
      </p:pic>
    </p:spTree>
    <p:extLst>
      <p:ext uri="{BB962C8B-B14F-4D97-AF65-F5344CB8AC3E}">
        <p14:creationId xmlns:p14="http://schemas.microsoft.com/office/powerpoint/2010/main" val="377525101"/>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5" r:id="rId3"/>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Notes:&#8203;"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EB84984-847B-394A-CAB8-89BA00C373E0}"/>
              </a:ext>
            </a:extLst>
          </p:cNvPr>
          <p:cNvSpPr/>
          <p:nvPr/>
        </p:nvSpPr>
        <p:spPr>
          <a:xfrm>
            <a:off x="0" y="5625467"/>
            <a:ext cx="12192000" cy="12325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219139"/>
            <a:endParaRPr lang="en-GB" sz="2400">
              <a:solidFill>
                <a:srgbClr val="FFFFFF"/>
              </a:solidFill>
              <a:latin typeface="Calibri"/>
            </a:endParaRPr>
          </a:p>
        </p:txBody>
      </p:sp>
      <p:pic>
        <p:nvPicPr>
          <p:cNvPr id="5" name="Picture 4" descr="A black and red sign with black text&#10;&#10;Description automatically generated">
            <a:extLst>
              <a:ext uri="{FF2B5EF4-FFF2-40B4-BE49-F238E27FC236}">
                <a16:creationId xmlns:a16="http://schemas.microsoft.com/office/drawing/2014/main" id="{E355E102-AEC6-F0D1-13ED-CA209F3A7F7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20469" y="5768809"/>
            <a:ext cx="1780416" cy="945848"/>
          </a:xfrm>
          <a:prstGeom prst="rect">
            <a:avLst/>
          </a:prstGeom>
        </p:spPr>
      </p:pic>
      <p:pic>
        <p:nvPicPr>
          <p:cNvPr id="8" name="Picture 2" descr="G:\Communications\MCDB\Brand\Brand guidelines\Logos\Marque CMYK.jpg">
            <a:extLst>
              <a:ext uri="{FF2B5EF4-FFF2-40B4-BE49-F238E27FC236}">
                <a16:creationId xmlns:a16="http://schemas.microsoft.com/office/drawing/2014/main" id="{5C68792B-5B66-44AB-1E9F-7B1E9AC4E45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 y="5625467"/>
            <a:ext cx="3240765" cy="123253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19B70C9C-778B-1329-1098-39C59655C73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6528" y="6184583"/>
            <a:ext cx="3295027" cy="221515"/>
          </a:xfrm>
          <a:prstGeom prst="rect">
            <a:avLst/>
          </a:prstGeom>
        </p:spPr>
      </p:pic>
      <p:pic>
        <p:nvPicPr>
          <p:cNvPr id="9" name="Graphic 8">
            <a:extLst>
              <a:ext uri="{FF2B5EF4-FFF2-40B4-BE49-F238E27FC236}">
                <a16:creationId xmlns:a16="http://schemas.microsoft.com/office/drawing/2014/main" id="{0161D67F-9064-5856-EC70-BC3E4D3D414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315512" y="6073470"/>
            <a:ext cx="2772103" cy="449974"/>
          </a:xfrm>
          <a:prstGeom prst="rect">
            <a:avLst/>
          </a:prstGeom>
        </p:spPr>
      </p:pic>
      <p:sp>
        <p:nvSpPr>
          <p:cNvPr id="11" name="Subtitle 2">
            <a:extLst>
              <a:ext uri="{FF2B5EF4-FFF2-40B4-BE49-F238E27FC236}">
                <a16:creationId xmlns:a16="http://schemas.microsoft.com/office/drawing/2014/main" id="{8484A5EB-88D1-A3F9-4189-6F7F65A6D7A5}"/>
              </a:ext>
            </a:extLst>
          </p:cNvPr>
          <p:cNvSpPr txBox="1">
            <a:spLocks/>
          </p:cNvSpPr>
          <p:nvPr/>
        </p:nvSpPr>
        <p:spPr>
          <a:xfrm>
            <a:off x="397736" y="3355675"/>
            <a:ext cx="11578236"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r>
              <a:rPr lang="en-GB" sz="2400" b="1" dirty="0">
                <a:solidFill>
                  <a:schemeClr val="tx1"/>
                </a:solidFill>
                <a:latin typeface="Arial"/>
                <a:cs typeface="Arial"/>
              </a:rPr>
              <a:t>Community Resilience Capabilities Project</a:t>
            </a:r>
            <a:endParaRPr lang="en-US" sz="2400" b="1" dirty="0">
              <a:solidFill>
                <a:schemeClr val="tx1"/>
              </a:solidFill>
              <a:latin typeface="Arial"/>
              <a:cs typeface="Arial"/>
            </a:endParaRPr>
          </a:p>
          <a:p>
            <a:pPr algn="l" defTabSz="609570">
              <a:lnSpc>
                <a:spcPts val="2667"/>
              </a:lnSpc>
              <a:spcBef>
                <a:spcPts val="0"/>
              </a:spcBef>
              <a:defRPr/>
            </a:pPr>
            <a:endParaRPr lang="en-GB" sz="2800" dirty="0">
              <a:latin typeface="Arial"/>
              <a:cs typeface="Arial"/>
            </a:endParaRPr>
          </a:p>
        </p:txBody>
      </p:sp>
      <p:sp>
        <p:nvSpPr>
          <p:cNvPr id="12" name="Subtitle 2">
            <a:extLst>
              <a:ext uri="{FF2B5EF4-FFF2-40B4-BE49-F238E27FC236}">
                <a16:creationId xmlns:a16="http://schemas.microsoft.com/office/drawing/2014/main" id="{163934CE-6EC8-94DE-91C1-37627A3BF6C6}"/>
              </a:ext>
            </a:extLst>
          </p:cNvPr>
          <p:cNvSpPr txBox="1">
            <a:spLocks/>
          </p:cNvSpPr>
          <p:nvPr/>
        </p:nvSpPr>
        <p:spPr>
          <a:xfrm>
            <a:off x="397736" y="3970685"/>
            <a:ext cx="11289048" cy="1556386"/>
          </a:xfrm>
          <a:prstGeom prst="rect">
            <a:avLst/>
          </a:prstGeom>
        </p:spPr>
        <p:txBody>
          <a:bodyPr vert="horz" lIns="121920" tIns="60960" rIns="121920" bIns="60960" rtlCol="0" anchor="ctr">
            <a:noAutofit/>
          </a:bodyPr>
          <a:lstStyle>
            <a:defPPr>
              <a:defRPr lang="en-US"/>
            </a:defPPr>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defTabSz="609570">
              <a:lnSpc>
                <a:spcPts val="2667"/>
              </a:lnSpc>
              <a:spcBef>
                <a:spcPts val="0"/>
              </a:spcBef>
              <a:defRPr/>
            </a:pPr>
            <a:endParaRPr lang="en-GB" sz="2200" dirty="0">
              <a:solidFill>
                <a:schemeClr val="tx1"/>
              </a:solidFill>
              <a:latin typeface="Arial"/>
              <a:cs typeface="Arial"/>
            </a:endParaRPr>
          </a:p>
          <a:p>
            <a:pPr marL="342900" indent="-342900" algn="l" defTabSz="609570">
              <a:lnSpc>
                <a:spcPts val="2667"/>
              </a:lnSpc>
              <a:spcBef>
                <a:spcPts val="0"/>
              </a:spcBef>
              <a:buClr>
                <a:srgbClr val="FF0000"/>
              </a:buClr>
              <a:buFont typeface="Arial" panose="020B0604020202020204" pitchFamily="34" charset="0"/>
              <a:buChar char="•"/>
              <a:defRPr/>
            </a:pPr>
            <a:r>
              <a:rPr lang="en-GB" sz="1800" dirty="0">
                <a:solidFill>
                  <a:schemeClr val="tx1"/>
                </a:solidFill>
                <a:latin typeface="Arial"/>
                <a:cs typeface="Arial"/>
              </a:rPr>
              <a:t>Community Resilience Team – British Red Cross</a:t>
            </a:r>
            <a:endParaRPr lang="en-GB" sz="1800" dirty="0">
              <a:solidFill>
                <a:schemeClr val="tx1"/>
              </a:solidFill>
              <a:latin typeface="Arial" panose="020B0604020202020204" pitchFamily="34" charset="0"/>
              <a:cs typeface="Arial" panose="020B0604020202020204" pitchFamily="34" charset="0"/>
            </a:endParaRPr>
          </a:p>
          <a:p>
            <a:pPr marL="342900" indent="-342900" algn="l" defTabSz="609570">
              <a:buClr>
                <a:srgbClr val="FF0000"/>
              </a:buClr>
              <a:buFont typeface="Arial" panose="020B0604020202020204" pitchFamily="34" charset="0"/>
              <a:buChar char="•"/>
              <a:defRPr/>
            </a:pPr>
            <a:r>
              <a:rPr lang="en-GB" sz="1800" dirty="0">
                <a:solidFill>
                  <a:schemeClr val="tx1"/>
                </a:solidFill>
                <a:latin typeface="Arial"/>
                <a:cs typeface="Arial"/>
              </a:rPr>
              <a:t>London Communities Emergencies Partnership (LCEP) </a:t>
            </a:r>
          </a:p>
          <a:p>
            <a:pPr marL="342900" indent="-342900" algn="l" defTabSz="609570">
              <a:buClr>
                <a:srgbClr val="FF0000"/>
              </a:buClr>
              <a:buFont typeface="Arial" panose="020B0604020202020204" pitchFamily="34" charset="0"/>
              <a:buChar char="•"/>
              <a:defRPr/>
            </a:pPr>
            <a:r>
              <a:rPr lang="en-GB" sz="1800" dirty="0">
                <a:solidFill>
                  <a:schemeClr val="tx1"/>
                </a:solidFill>
                <a:latin typeface="Arial"/>
                <a:cs typeface="Arial"/>
              </a:rPr>
              <a:t>Voluntary and Communities Sector Emergencies Partnership (VCSEP)</a:t>
            </a:r>
          </a:p>
          <a:p>
            <a:pPr marL="342900" indent="-342900" algn="l" defTabSz="609570">
              <a:buClr>
                <a:srgbClr val="FF0000"/>
              </a:buClr>
              <a:buFont typeface="Arial" panose="020B0604020202020204" pitchFamily="34" charset="0"/>
              <a:buChar char="•"/>
              <a:defRPr/>
            </a:pPr>
            <a:r>
              <a:rPr lang="en-GB" sz="1800" dirty="0">
                <a:solidFill>
                  <a:schemeClr val="tx1"/>
                </a:solidFill>
                <a:latin typeface="Arial"/>
                <a:cs typeface="Arial"/>
              </a:rPr>
              <a:t>London Plus</a:t>
            </a:r>
            <a:endParaRPr lang="en-GB" sz="1800" dirty="0">
              <a:solidFill>
                <a:schemeClr val="tx1"/>
              </a:solidFill>
              <a:latin typeface="Arial"/>
              <a:cs typeface="Arial" panose="020B0604020202020204" pitchFamily="34" charset="0"/>
            </a:endParaRPr>
          </a:p>
        </p:txBody>
      </p:sp>
      <p:sp>
        <p:nvSpPr>
          <p:cNvPr id="13" name="Rectangle 12">
            <a:extLst>
              <a:ext uri="{FF2B5EF4-FFF2-40B4-BE49-F238E27FC236}">
                <a16:creationId xmlns:a16="http://schemas.microsoft.com/office/drawing/2014/main" id="{A79AD021-AAD9-3C84-66DB-8A6765E624D6}"/>
              </a:ext>
            </a:extLst>
          </p:cNvPr>
          <p:cNvSpPr/>
          <p:nvPr/>
        </p:nvSpPr>
        <p:spPr>
          <a:xfrm rot="5340000">
            <a:off x="3219321" y="-1005966"/>
            <a:ext cx="144000" cy="5785536"/>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2337B42-FE43-EBD2-BFAD-94DF71BD69B5}"/>
              </a:ext>
            </a:extLst>
          </p:cNvPr>
          <p:cNvSpPr txBox="1"/>
          <p:nvPr/>
        </p:nvSpPr>
        <p:spPr>
          <a:xfrm>
            <a:off x="234701" y="1174638"/>
            <a:ext cx="11057363" cy="1908215"/>
          </a:xfrm>
          <a:prstGeom prst="rect">
            <a:avLst/>
          </a:prstGeom>
          <a:noFill/>
        </p:spPr>
        <p:txBody>
          <a:bodyPr wrap="square" lIns="91440" tIns="45720" rIns="91440" bIns="45720" rtlCol="0" anchor="t">
            <a:spAutoFit/>
          </a:bodyPr>
          <a:lstStyle/>
          <a:p>
            <a:pPr marL="12700" indent="-12700" defTabSz="1219139">
              <a:tabLst>
                <a:tab pos="1894323" algn="l"/>
              </a:tabLst>
              <a:defRPr/>
            </a:pPr>
            <a:r>
              <a:rPr kumimoji="0" lang="en-GB" sz="5400" b="1" i="0" u="none" strike="noStrike" kern="1200" cap="none" spc="0" normalizeH="0" baseline="0" noProof="0" dirty="0">
                <a:ln>
                  <a:noFill/>
                </a:ln>
                <a:solidFill>
                  <a:srgbClr val="000000"/>
                </a:solidFill>
                <a:effectLst/>
                <a:uLnTx/>
                <a:uFillTx/>
                <a:latin typeface="Arial"/>
                <a:cs typeface="Arial"/>
              </a:rPr>
              <a:t>Tabletop </a:t>
            </a:r>
            <a:r>
              <a:rPr lang="en-GB" sz="5400" b="1" dirty="0">
                <a:solidFill>
                  <a:srgbClr val="000000"/>
                </a:solidFill>
                <a:latin typeface="Arial" panose="020B0604020202020204" pitchFamily="34" charset="0"/>
                <a:ea typeface="Calibri"/>
                <a:cs typeface="Arial" panose="020B0604020202020204" pitchFamily="34" charset="0"/>
              </a:rPr>
              <a:t>Exercise</a:t>
            </a:r>
            <a:endParaRPr kumimoji="0" lang="en-GB" sz="5400" b="1" i="0" u="none" strike="noStrike" kern="1200" cap="none" spc="0" normalizeH="0" baseline="0" noProof="0" dirty="0">
              <a:ln>
                <a:noFill/>
              </a:ln>
              <a:solidFill>
                <a:srgbClr val="000000"/>
              </a:solidFill>
              <a:effectLst/>
              <a:uLnTx/>
              <a:uFillTx/>
              <a:latin typeface="Arial"/>
              <a:cs typeface="Arial"/>
            </a:endParaRPr>
          </a:p>
          <a:p>
            <a:pPr marL="12700" indent="-12700" defTabSz="1219139">
              <a:tabLst>
                <a:tab pos="1894323" algn="l"/>
              </a:tabLst>
              <a:defRPr/>
            </a:pPr>
            <a:endParaRPr kumimoji="0" lang="en-GB" sz="3200" b="1" i="0" u="none" strike="noStrike" kern="1200" cap="none" spc="0" normalizeH="0" baseline="0" noProof="0" dirty="0">
              <a:ln>
                <a:noFill/>
              </a:ln>
              <a:solidFill>
                <a:srgbClr val="000000"/>
              </a:solidFill>
              <a:effectLst/>
              <a:uLnTx/>
              <a:uFillTx/>
              <a:latin typeface="Arial"/>
              <a:cs typeface="Arial"/>
            </a:endParaRPr>
          </a:p>
          <a:p>
            <a:pPr marL="12700" indent="-12700" defTabSz="1219139">
              <a:tabLst>
                <a:tab pos="1894323" algn="l"/>
              </a:tabLst>
              <a:defRPr/>
            </a:pPr>
            <a:r>
              <a:rPr kumimoji="0" lang="en-GB" sz="3200" b="1" i="0" u="none" strike="noStrike" kern="1200" cap="none" spc="0" normalizeH="0" baseline="0" noProof="0" dirty="0">
                <a:ln>
                  <a:noFill/>
                </a:ln>
                <a:solidFill>
                  <a:srgbClr val="000000"/>
                </a:solidFill>
                <a:effectLst/>
                <a:uLnTx/>
                <a:uFillTx/>
                <a:latin typeface="Arial"/>
                <a:cs typeface="Arial"/>
              </a:rPr>
              <a:t>Severe Storm during a cost-of-living crisis </a:t>
            </a:r>
          </a:p>
        </p:txBody>
      </p:sp>
    </p:spTree>
    <p:extLst>
      <p:ext uri="{BB962C8B-B14F-4D97-AF65-F5344CB8AC3E}">
        <p14:creationId xmlns:p14="http://schemas.microsoft.com/office/powerpoint/2010/main" val="206826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F301A-527A-F36C-FE53-E64A84E3A85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8FAB18F-BB8F-2908-D0A9-06200E743162}"/>
              </a:ext>
            </a:extLst>
          </p:cNvPr>
          <p:cNvSpPr>
            <a:spLocks/>
          </p:cNvSpPr>
          <p:nvPr/>
        </p:nvSpPr>
        <p:spPr>
          <a:xfrm rot="5340000">
            <a:off x="4548316" y="-124972"/>
            <a:ext cx="144000" cy="5471032"/>
          </a:xfrm>
          <a:prstGeom prst="rect">
            <a:avLst/>
          </a:prstGeom>
          <a:solidFill>
            <a:srgbClr val="E42A24"/>
          </a:solidFill>
          <a:ln>
            <a:noFill/>
          </a:ln>
          <a:effectLst>
            <a:reflection endPos="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TextBox 3">
            <a:extLst>
              <a:ext uri="{FF2B5EF4-FFF2-40B4-BE49-F238E27FC236}">
                <a16:creationId xmlns:a16="http://schemas.microsoft.com/office/drawing/2014/main" id="{BCD0DE2B-8B75-A2BF-E1B4-B571D607144D}"/>
              </a:ext>
            </a:extLst>
          </p:cNvPr>
          <p:cNvSpPr txBox="1"/>
          <p:nvPr/>
        </p:nvSpPr>
        <p:spPr>
          <a:xfrm>
            <a:off x="1346649" y="1720835"/>
            <a:ext cx="9293035" cy="3054682"/>
          </a:xfrm>
          <a:prstGeom prst="rect">
            <a:avLst/>
          </a:prstGeom>
          <a:noFill/>
        </p:spPr>
        <p:txBody>
          <a:bodyPr wrap="square" lIns="91440" tIns="45720" rIns="91440" bIns="45720" anchor="t">
            <a:spAutoFit/>
          </a:bodyPr>
          <a:lstStyle/>
          <a:p>
            <a:pPr marL="0" marR="0" lvl="0" indent="0" algn="ctr" defTabSz="914400">
              <a:lnSpc>
                <a:spcPct val="100000"/>
              </a:lnSpc>
              <a:spcBef>
                <a:spcPts val="0"/>
              </a:spcBef>
              <a:spcAft>
                <a:spcPts val="0"/>
              </a:spcAft>
              <a:buClrTx/>
              <a:buSzTx/>
              <a:buFontTx/>
              <a:buNone/>
              <a:tabLst/>
              <a:defRPr/>
            </a:pPr>
            <a:r>
              <a:rPr kumimoji="0" lang="en-GB" sz="6650" b="1" i="0" u="none" strike="noStrike" kern="1200" cap="none" spc="0" normalizeH="0" baseline="0" noProof="0" dirty="0">
                <a:ln>
                  <a:noFill/>
                </a:ln>
                <a:solidFill>
                  <a:srgbClr val="000000"/>
                </a:solidFill>
                <a:effectLst/>
                <a:uLnTx/>
                <a:uFillTx/>
                <a:latin typeface="Arial"/>
                <a:cs typeface="Arial"/>
              </a:rPr>
              <a:t>Preparedness Phase</a:t>
            </a:r>
          </a:p>
          <a:p>
            <a:pPr marL="0" marR="0" lvl="0" indent="0" algn="ctr" defTabSz="914400">
              <a:lnSpc>
                <a:spcPct val="100000"/>
              </a:lnSpc>
              <a:spcBef>
                <a:spcPts val="0"/>
              </a:spcBef>
              <a:spcAft>
                <a:spcPts val="0"/>
              </a:spcAft>
              <a:buClrTx/>
              <a:buSzTx/>
              <a:buFontTx/>
              <a:buNone/>
              <a:tabLst/>
              <a:defRPr/>
            </a:pPr>
            <a:endParaRPr lang="en-US"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0" i="1"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“Cold, Worried, and Running Out of Time”</a:t>
            </a:r>
          </a:p>
        </p:txBody>
      </p:sp>
    </p:spTree>
    <p:extLst>
      <p:ext uri="{BB962C8B-B14F-4D97-AF65-F5344CB8AC3E}">
        <p14:creationId xmlns:p14="http://schemas.microsoft.com/office/powerpoint/2010/main" val="289759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31DFC-4675-101B-402F-C71D09CF6B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4FD6E1-ADCF-8B7C-035B-3223E5C6A0D7}"/>
              </a:ext>
            </a:extLst>
          </p:cNvPr>
          <p:cNvSpPr txBox="1"/>
          <p:nvPr/>
        </p:nvSpPr>
        <p:spPr>
          <a:xfrm rot="10800000" flipV="1">
            <a:off x="259079" y="1154276"/>
            <a:ext cx="11673842" cy="5509200"/>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r>
              <a:rPr lang="en-GB" sz="1600" b="1">
                <a:latin typeface="Arial"/>
                <a:cs typeface="Arial"/>
              </a:rPr>
              <a:t>At 4:30pm on 18 December 2026, </a:t>
            </a:r>
            <a:r>
              <a:rPr lang="en-GB" sz="1600">
                <a:latin typeface="Arial"/>
                <a:cs typeface="Arial"/>
              </a:rPr>
              <a:t>a </a:t>
            </a:r>
            <a:r>
              <a:rPr lang="en-GB" sz="1600" b="1">
                <a:latin typeface="Arial"/>
                <a:cs typeface="Arial"/>
              </a:rPr>
              <a:t>Red Weather Warning (risk to life) </a:t>
            </a:r>
            <a:r>
              <a:rPr lang="en-GB" sz="1600">
                <a:latin typeface="Arial"/>
                <a:cs typeface="Arial"/>
              </a:rPr>
              <a:t>is issued for a rare Arctic Blast expected to bring severe winds, freezing rain, heavy rainfall, and rapidly dropping temperatures across London. The storm is forecast to hit at 6 A.M. – 6 P.M. </a:t>
            </a:r>
            <a:r>
              <a:rPr lang="en-GB" sz="1600" b="1">
                <a:latin typeface="Arial"/>
                <a:cs typeface="Arial"/>
              </a:rPr>
              <a:t>in two days time</a:t>
            </a:r>
            <a:r>
              <a:rPr lang="en-GB" sz="1600">
                <a:latin typeface="Arial"/>
                <a:cs typeface="Arial"/>
              </a:rPr>
              <a:t>, with gusts up to 70 mph, isolated surface‑water flooding </a:t>
            </a:r>
            <a:r>
              <a:rPr lang="en-GB" sz="1600" i="1">
                <a:latin typeface="Arial"/>
                <a:cs typeface="Arial"/>
              </a:rPr>
              <a:t>(street/road flooding), </a:t>
            </a:r>
            <a:r>
              <a:rPr lang="en-GB" sz="1600">
                <a:latin typeface="Arial"/>
                <a:cs typeface="Arial"/>
              </a:rPr>
              <a:t>and temperatures falling to 0 to –5°C in some areas. </a:t>
            </a:r>
          </a:p>
          <a:p>
            <a:endParaRPr lang="en-GB" sz="1600">
              <a:latin typeface="Arial" panose="020B0604020202020204" pitchFamily="34" charset="0"/>
              <a:cs typeface="Arial" panose="020B0604020202020204" pitchFamily="34" charset="0"/>
            </a:endParaRPr>
          </a:p>
          <a:p>
            <a:r>
              <a:rPr lang="en-GB" sz="1600">
                <a:latin typeface="Arial" panose="020B0604020202020204" pitchFamily="34" charset="0"/>
                <a:cs typeface="Arial" panose="020B0604020202020204" pitchFamily="34" charset="0"/>
              </a:rPr>
              <a:t>UK Power Networks warns that ice building up on power lines may cause faults, which could lead to a major power outage affecting up to 25,000 households in your borough.</a:t>
            </a:r>
          </a:p>
          <a:p>
            <a:endParaRPr lang="en-GB" sz="1600">
              <a:latin typeface="Arial" panose="020B0604020202020204" pitchFamily="34" charset="0"/>
              <a:cs typeface="Arial" panose="020B0604020202020204" pitchFamily="34" charset="0"/>
            </a:endParaRPr>
          </a:p>
          <a:p>
            <a:r>
              <a:rPr lang="en-GB" sz="1600" b="1">
                <a:latin typeface="Arial" panose="020B0604020202020204" pitchFamily="34" charset="0"/>
                <a:cs typeface="Arial" panose="020B0604020202020204" pitchFamily="34" charset="0"/>
              </a:rPr>
              <a:t>This warning comes at a time when the communities in the borough are already under a lot of pressure:</a:t>
            </a:r>
          </a:p>
          <a:p>
            <a:endParaRPr lang="en-GB" sz="16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a:latin typeface="Arial" panose="020B0604020202020204" pitchFamily="34" charset="0"/>
                <a:cs typeface="Arial" panose="020B0604020202020204" pitchFamily="34" charset="0"/>
              </a:rPr>
              <a:t>Cost of living crisis </a:t>
            </a:r>
            <a:r>
              <a:rPr lang="en-GB" sz="1600">
                <a:latin typeface="Arial" panose="020B0604020202020204" pitchFamily="34" charset="0"/>
                <a:cs typeface="Arial" panose="020B0604020202020204" pitchFamily="34" charset="0"/>
              </a:rPr>
              <a:t>- Many families are struggling. Unemployment and homelessness are the highest they have been in years, and the cost of fuel, food, and housing keeps rising. More people are asking for support, and fewer can afford basic essentials.</a:t>
            </a:r>
          </a:p>
          <a:p>
            <a:endParaRPr lang="en-GB" sz="16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a:latin typeface="Arial" panose="020B0604020202020204" pitchFamily="34" charset="0"/>
                <a:cs typeface="Arial" panose="020B0604020202020204" pitchFamily="34" charset="0"/>
              </a:rPr>
              <a:t>Low trust and cuts to community services - </a:t>
            </a:r>
            <a:r>
              <a:rPr lang="en-GB" sz="1600">
                <a:latin typeface="Arial" panose="020B0604020202020204" pitchFamily="34" charset="0"/>
                <a:cs typeface="Arial" panose="020B0604020202020204" pitchFamily="34" charset="0"/>
              </a:rPr>
              <a:t>Trust in the local council is very low after recent cuts to cost‑of‑living support, community grants, voluntary‑sector funding, and other local services. Because of this, community groups and labour unions are sharing strong messages online, and these posts are spreading fast and shaping how people feel about the situation.</a:t>
            </a:r>
          </a:p>
          <a:p>
            <a:endParaRPr lang="en-GB" sz="160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b="1">
                <a:latin typeface="Arial" panose="020B0604020202020204" pitchFamily="34" charset="0"/>
                <a:cs typeface="Arial" panose="020B0604020202020204" pitchFamily="34" charset="0"/>
              </a:rPr>
              <a:t>Bad weather and past flooding </a:t>
            </a:r>
            <a:r>
              <a:rPr lang="en-GB" sz="1600">
                <a:latin typeface="Arial" panose="020B0604020202020204" pitchFamily="34" charset="0"/>
                <a:cs typeface="Arial" panose="020B0604020202020204" pitchFamily="34" charset="0"/>
              </a:rPr>
              <a:t>- After a week of heavy rain, the ground is soaked and many drains are blocked, causing street‑level flooding. The last time this happened, several nearby homes were damaged. Although the council offered some help, many residents turned to groups and organisations such as yours for extra support—and may do so again if conditions get worse.</a:t>
            </a:r>
          </a:p>
        </p:txBody>
      </p:sp>
      <p:sp>
        <p:nvSpPr>
          <p:cNvPr id="3" name="Rectangle 2">
            <a:extLst>
              <a:ext uri="{FF2B5EF4-FFF2-40B4-BE49-F238E27FC236}">
                <a16:creationId xmlns:a16="http://schemas.microsoft.com/office/drawing/2014/main" id="{74A97E43-C368-602B-207A-668A5D666BC7}"/>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79A4DC4-E5C6-619F-085A-B91D40CEBC43}"/>
              </a:ext>
            </a:extLst>
          </p:cNvPr>
          <p:cNvSpPr txBox="1"/>
          <p:nvPr/>
        </p:nvSpPr>
        <p:spPr>
          <a:xfrm>
            <a:off x="474611" y="321308"/>
            <a:ext cx="1185666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Phase | Before emergency</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3335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7DCE6-A801-5FDF-E590-C2976646A7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A536BC2-9C90-4244-A279-284D858D1CDD}"/>
              </a:ext>
            </a:extLst>
          </p:cNvPr>
          <p:cNvSpPr txBox="1"/>
          <p:nvPr/>
        </p:nvSpPr>
        <p:spPr>
          <a:xfrm>
            <a:off x="211776" y="1248078"/>
            <a:ext cx="11768447" cy="646331"/>
          </a:xfrm>
          <a:prstGeom prst="rect">
            <a:avLst/>
          </a:prstGeom>
          <a:noFill/>
        </p:spPr>
        <p:txBody>
          <a:bodyPr wrap="square">
            <a:spAutoFit/>
          </a:bodyPr>
          <a:lstStyle/>
          <a:p>
            <a:pPr algn="ctr"/>
            <a:r>
              <a:rPr lang="en-GB" sz="1800" b="1" i="1" u="none" strike="noStrike" baseline="0" dirty="0">
                <a:latin typeface="Helvetica" panose="020B0604020202020204" pitchFamily="34" charset="0"/>
              </a:rPr>
              <a:t>Directions: </a:t>
            </a:r>
            <a:r>
              <a:rPr lang="en-GB" sz="1800" b="0" i="1" u="none" strike="noStrike" baseline="0" dirty="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4" name="TextBox 3">
            <a:extLst>
              <a:ext uri="{FF2B5EF4-FFF2-40B4-BE49-F238E27FC236}">
                <a16:creationId xmlns:a16="http://schemas.microsoft.com/office/drawing/2014/main" id="{93E6B468-58A9-F4D5-549D-52BD4815B274}"/>
              </a:ext>
            </a:extLst>
          </p:cNvPr>
          <p:cNvSpPr txBox="1"/>
          <p:nvPr/>
        </p:nvSpPr>
        <p:spPr>
          <a:xfrm>
            <a:off x="643519" y="2310932"/>
            <a:ext cx="10903439" cy="4093428"/>
          </a:xfrm>
          <a:prstGeom prst="rect">
            <a:avLst/>
          </a:prstGeom>
          <a:noFill/>
        </p:spPr>
        <p:txBody>
          <a:bodyPr wrap="square">
            <a:spAutoFit/>
          </a:bodyPr>
          <a:lstStyle/>
          <a:p>
            <a:pPr>
              <a:defRPr/>
            </a:pPr>
            <a:r>
              <a:rPr lang="en-GB" sz="2000" b="1">
                <a:solidFill>
                  <a:srgbClr val="000000"/>
                </a:solidFill>
                <a:latin typeface="Arial"/>
                <a:cs typeface="Arial"/>
              </a:rPr>
              <a:t>1. </a:t>
            </a:r>
            <a:r>
              <a:rPr lang="en-GB" sz="2000">
                <a:solidFill>
                  <a:srgbClr val="000000"/>
                </a:solidFill>
                <a:latin typeface="Arial"/>
                <a:cs typeface="Arial"/>
              </a:rPr>
              <a:t>In what ways might your organisation/group prepare for this emergency?</a:t>
            </a: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GB" sz="2000" i="0" u="none" strike="noStrike" kern="1200" cap="none" spc="0" normalizeH="0" baseline="0" noProof="0">
              <a:ln>
                <a:noFill/>
              </a:ln>
              <a:solidFill>
                <a:srgbClr val="000000"/>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lang="en-GB" sz="2000">
              <a:solidFill>
                <a:srgbClr val="000000"/>
              </a:solidFill>
              <a:latin typeface="Arial"/>
              <a:cs typeface="Arial"/>
            </a:endParaRPr>
          </a:p>
          <a:p>
            <a:pPr marR="0" lvl="0" algn="l" defTabSz="914400" rtl="0" eaLnBrk="1" fontAlgn="auto" latinLnBrk="0" hangingPunct="1">
              <a:lnSpc>
                <a:spcPct val="100000"/>
              </a:lnSpc>
              <a:spcBef>
                <a:spcPts val="0"/>
              </a:spcBef>
              <a:spcAft>
                <a:spcPts val="0"/>
              </a:spcAft>
              <a:buClrTx/>
              <a:buSzTx/>
              <a:tabLst/>
              <a:defRPr/>
            </a:pPr>
            <a:endParaRPr lang="en-GB" sz="2000">
              <a:solidFill>
                <a:srgbClr val="000000"/>
              </a:solidFill>
              <a:latin typeface="Arial"/>
              <a:cs typeface="Arial"/>
            </a:endParaRPr>
          </a:p>
          <a:p>
            <a:pPr marR="0" lvl="0" algn="l" defTabSz="914400" rtl="0" eaLnBrk="1" fontAlgn="auto" latinLnBrk="0" hangingPunct="1">
              <a:lnSpc>
                <a:spcPct val="100000"/>
              </a:lnSpc>
              <a:spcBef>
                <a:spcPts val="0"/>
              </a:spcBef>
              <a:spcAft>
                <a:spcPts val="0"/>
              </a:spcAft>
              <a:buClrTx/>
              <a:buSzTx/>
              <a:tabLst/>
              <a:defRPr/>
            </a:pPr>
            <a:r>
              <a:rPr kumimoji="0" lang="en-GB" sz="2000" b="1" i="0" u="none" strike="noStrike" kern="1200" cap="none" spc="0" normalizeH="0" baseline="0" noProof="0">
                <a:ln>
                  <a:noFill/>
                </a:ln>
                <a:solidFill>
                  <a:srgbClr val="000000"/>
                </a:solidFill>
                <a:effectLst/>
                <a:uLnTx/>
                <a:uFillTx/>
                <a:latin typeface="Arial"/>
                <a:ea typeface="+mn-ea"/>
                <a:cs typeface="Arial"/>
              </a:rPr>
              <a:t>2. </a:t>
            </a:r>
            <a:r>
              <a:rPr kumimoji="0" lang="en-GB" sz="2000" i="0" u="none" strike="noStrike" kern="1200" cap="none" spc="0" normalizeH="0" baseline="0" noProof="0" dirty="0">
                <a:ln>
                  <a:noFill/>
                </a:ln>
                <a:solidFill>
                  <a:srgbClr val="000000"/>
                </a:solidFill>
                <a:effectLst/>
                <a:uLnTx/>
                <a:uFillTx/>
                <a:latin typeface="Arial"/>
                <a:ea typeface="+mn-ea"/>
                <a:cs typeface="Arial"/>
              </a:rPr>
              <a:t>Would you already be monitoring the situation? How and what would you monitor?</a:t>
            </a:r>
            <a:endParaRPr kumimoji="0" lang="en-GB" sz="2000" i="0" u="none" strike="noStrike" kern="1200" cap="none" spc="0" normalizeH="0" baseline="0" noProof="0">
              <a:ln>
                <a:noFill/>
              </a:ln>
              <a:solidFill>
                <a:srgbClr val="000000"/>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lang="en-GB" sz="2000" dirty="0">
              <a:solidFill>
                <a:srgbClr val="000000"/>
              </a:solidFill>
              <a:latin typeface="Arial"/>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lang="en-GB" sz="2000" dirty="0">
              <a:solidFill>
                <a:srgbClr val="000000"/>
              </a:solidFill>
              <a:latin typeface="Arial"/>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GB" sz="2000" i="0" u="none" strike="noStrike" kern="1200" cap="none" spc="0" normalizeH="0" baseline="0" noProof="0" dirty="0">
              <a:ln>
                <a:noFill/>
              </a:ln>
              <a:solidFill>
                <a:srgbClr val="000000"/>
              </a:solidFill>
              <a:effectLst/>
              <a:uLnTx/>
              <a:uFillTx/>
              <a:latin typeface="Arial"/>
              <a:ea typeface="+mn-ea"/>
              <a:cs typeface="Arial"/>
            </a:endParaRPr>
          </a:p>
          <a:p>
            <a:pPr marR="0" lvl="0" algn="l" defTabSz="914400" rtl="0" eaLnBrk="1" fontAlgn="auto" latinLnBrk="0" hangingPunct="1">
              <a:lnSpc>
                <a:spcPct val="100000"/>
              </a:lnSpc>
              <a:spcBef>
                <a:spcPts val="0"/>
              </a:spcBef>
              <a:spcAft>
                <a:spcPts val="0"/>
              </a:spcAft>
              <a:buClrTx/>
              <a:buSzTx/>
              <a:tabLst/>
              <a:defRPr/>
            </a:pPr>
            <a:r>
              <a:rPr kumimoji="0" lang="en-GB" sz="2000" b="1" i="0" u="none" strike="noStrike" kern="1200" cap="none" spc="0" normalizeH="0" baseline="0" noProof="0">
                <a:ln>
                  <a:noFill/>
                </a:ln>
                <a:solidFill>
                  <a:srgbClr val="000000"/>
                </a:solidFill>
                <a:effectLst/>
                <a:uLnTx/>
                <a:uFillTx/>
                <a:latin typeface="Arial"/>
                <a:ea typeface="+mn-ea"/>
                <a:cs typeface="Arial"/>
              </a:rPr>
              <a:t>3. </a:t>
            </a:r>
            <a:r>
              <a:rPr kumimoji="0" lang="en-GB" sz="2000" i="0" u="none" strike="noStrike" kern="1200" cap="none" spc="0" normalizeH="0" baseline="0" noProof="0" dirty="0">
                <a:ln>
                  <a:noFill/>
                </a:ln>
                <a:solidFill>
                  <a:srgbClr val="000000"/>
                </a:solidFill>
                <a:effectLst/>
                <a:uLnTx/>
                <a:uFillTx/>
                <a:latin typeface="Arial"/>
                <a:ea typeface="+mn-ea"/>
                <a:cs typeface="Arial"/>
              </a:rPr>
              <a:t>How will partners and the community know what support you can offer and vice versa?</a:t>
            </a:r>
            <a:endParaRPr lang="en-GB" sz="2000">
              <a:solidFill>
                <a:srgbClr val="000000"/>
              </a:solidFill>
              <a:latin typeface="Arial"/>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GB" sz="2000" i="0" u="none" strike="noStrike" kern="1200" cap="none" spc="0" normalizeH="0" baseline="0" noProof="0" dirty="0">
              <a:ln>
                <a:noFill/>
              </a:ln>
              <a:solidFill>
                <a:srgbClr val="000000"/>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lang="en-GB" sz="2000" dirty="0">
              <a:solidFill>
                <a:srgbClr val="000000"/>
              </a:solidFill>
              <a:latin typeface="Arial"/>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GB" sz="2000" i="0" u="none" strike="noStrike" kern="1200" cap="none" spc="0" normalizeH="0" baseline="0" noProof="0" dirty="0">
              <a:ln>
                <a:noFill/>
              </a:ln>
              <a:solidFill>
                <a:srgbClr val="000000"/>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GB" sz="2000" i="0" u="none" strike="noStrike" kern="1200" cap="none" spc="0" normalizeH="0" baseline="0" noProof="0" dirty="0">
              <a:ln>
                <a:noFill/>
              </a:ln>
              <a:solidFill>
                <a:srgbClr val="000000"/>
              </a:solidFill>
              <a:effectLst/>
              <a:uLnTx/>
              <a:uFillTx/>
              <a:latin typeface="Arial"/>
              <a:ea typeface="+mn-ea"/>
              <a:cs typeface="Arial"/>
            </a:endParaRPr>
          </a:p>
        </p:txBody>
      </p:sp>
      <p:sp>
        <p:nvSpPr>
          <p:cNvPr id="7" name="Rectangle 6">
            <a:extLst>
              <a:ext uri="{FF2B5EF4-FFF2-40B4-BE49-F238E27FC236}">
                <a16:creationId xmlns:a16="http://schemas.microsoft.com/office/drawing/2014/main" id="{0F14D57C-990D-176C-9CF8-35B4DCB294FA}"/>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9F0D2ED-BEB0-52FD-DB9D-F8F114FFBE1F}"/>
              </a:ext>
            </a:extLst>
          </p:cNvPr>
          <p:cNvSpPr txBox="1"/>
          <p:nvPr/>
        </p:nvSpPr>
        <p:spPr>
          <a:xfrm>
            <a:off x="470375" y="326167"/>
            <a:ext cx="1185666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 Discussion Questions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857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2FC5B-7F56-1487-9E00-E3375E4F51D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29ACB09-F946-5022-E6A1-0BC18C94B914}"/>
              </a:ext>
            </a:extLst>
          </p:cNvPr>
          <p:cNvSpPr txBox="1"/>
          <p:nvPr/>
        </p:nvSpPr>
        <p:spPr>
          <a:xfrm>
            <a:off x="4201578" y="1863207"/>
            <a:ext cx="3180487" cy="4001095"/>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2: Would you already be monitoring the situation? How and what would you monitor?</a:t>
            </a:r>
          </a:p>
          <a:p>
            <a:endParaRPr lang="en-GB" sz="1200" b="1" dirty="0">
              <a:latin typeface="Arial" panose="020B0604020202020204" pitchFamily="34" charset="0"/>
              <a:cs typeface="Arial" panose="020B0604020202020204" pitchFamily="34" charset="0"/>
            </a:endParaRPr>
          </a:p>
          <a:p>
            <a:r>
              <a:rPr lang="en-GB" sz="1200" b="1" dirty="0">
                <a:latin typeface="Arial"/>
                <a:cs typeface="Arial"/>
              </a:rPr>
              <a:t>Objective:</a:t>
            </a:r>
            <a:r>
              <a:rPr lang="en-GB" sz="1200" dirty="0">
                <a:latin typeface="Arial"/>
                <a:cs typeface="Arial"/>
              </a:rPr>
              <a:t> Support the group to identify practical, measurable information gathering processes.</a:t>
            </a:r>
          </a:p>
          <a:p>
            <a:endParaRPr lang="en-GB" sz="1200" dirty="0">
              <a:latin typeface="Arial" panose="020B0604020202020204" pitchFamily="34" charset="0"/>
              <a:cs typeface="Arial" panose="020B0604020202020204" pitchFamily="34" charset="0"/>
            </a:endParaRPr>
          </a:p>
          <a:p>
            <a:pPr>
              <a:spcAft>
                <a:spcPts val="600"/>
              </a:spcAft>
            </a:pPr>
            <a:r>
              <a:rPr lang="en-GB" sz="1200" b="1" dirty="0">
                <a:latin typeface="Arial"/>
                <a:cs typeface="Arial"/>
              </a:rPr>
              <a:t>Further Prompts:</a:t>
            </a:r>
            <a:r>
              <a:rPr lang="en-GB" sz="1200" dirty="0">
                <a:latin typeface="Arial"/>
                <a:cs typeface="Arial"/>
              </a:rPr>
              <a:t> </a:t>
            </a:r>
            <a:r>
              <a:rPr lang="en-GB" sz="1200" i="1" dirty="0">
                <a:latin typeface="Arial"/>
                <a:cs typeface="Arial"/>
              </a:rPr>
              <a:t> </a:t>
            </a:r>
            <a:endParaRPr lang="en-GB"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What websites, apps, and physical places would you check for updates and why?</a:t>
            </a:r>
            <a:endParaRPr lang="en-US"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What signs would tell you that things might get worse?</a:t>
            </a:r>
            <a:endParaRPr lang="en-US"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Who in your organisation/group is likely to notice problems early and raise the alarm?</a:t>
            </a:r>
            <a:endParaRPr lang="en-US"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When would you decide, “we need to start getting ready now”?</a:t>
            </a:r>
            <a:endParaRPr lang="en-GB" dirty="0">
              <a:latin typeface="Arial"/>
              <a:cs typeface="Arial"/>
            </a:endParaRPr>
          </a:p>
        </p:txBody>
      </p:sp>
      <p:sp>
        <p:nvSpPr>
          <p:cNvPr id="3" name="TextBox 2">
            <a:extLst>
              <a:ext uri="{FF2B5EF4-FFF2-40B4-BE49-F238E27FC236}">
                <a16:creationId xmlns:a16="http://schemas.microsoft.com/office/drawing/2014/main" id="{0B948FC5-9AC5-8CE8-0DA7-271C30F4C0F2}"/>
              </a:ext>
            </a:extLst>
          </p:cNvPr>
          <p:cNvSpPr txBox="1"/>
          <p:nvPr/>
        </p:nvSpPr>
        <p:spPr>
          <a:xfrm>
            <a:off x="194488" y="1888510"/>
            <a:ext cx="3812041" cy="4001095"/>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1: In what ways might your organisation/group prepare for this emergency?</a:t>
            </a:r>
            <a:endParaRPr lang="en-US" sz="1400" dirty="0">
              <a:latin typeface="Calibri"/>
              <a:ea typeface="Calibri"/>
              <a:cs typeface="Calibri"/>
            </a:endParaRPr>
          </a:p>
          <a:p>
            <a:endParaRPr lang="en-GB" sz="1200" b="1" dirty="0">
              <a:latin typeface="Arial" panose="020B0604020202020204" pitchFamily="34" charset="0"/>
              <a:cs typeface="Arial" panose="020B0604020202020204" pitchFamily="34" charset="0"/>
            </a:endParaRPr>
          </a:p>
          <a:p>
            <a:r>
              <a:rPr lang="en-GB" sz="1200" b="1" dirty="0">
                <a:latin typeface="Arial"/>
                <a:cs typeface="Arial"/>
              </a:rPr>
              <a:t>Objective:</a:t>
            </a:r>
            <a:r>
              <a:rPr lang="en-GB" sz="1200" dirty="0">
                <a:latin typeface="Arial"/>
                <a:cs typeface="Arial"/>
              </a:rPr>
              <a:t> Support the group to identify specific, practical steps and review their readiness.</a:t>
            </a:r>
          </a:p>
          <a:p>
            <a:endParaRPr lang="en-GB" sz="1200" dirty="0">
              <a:latin typeface="Arial" panose="020B0604020202020204" pitchFamily="34" charset="0"/>
              <a:cs typeface="Arial" panose="020B0604020202020204" pitchFamily="34" charset="0"/>
            </a:endParaRPr>
          </a:p>
          <a:p>
            <a:pPr>
              <a:spcAft>
                <a:spcPts val="600"/>
              </a:spcAft>
            </a:pPr>
            <a:r>
              <a:rPr lang="en-GB" sz="1200" b="1" dirty="0">
                <a:latin typeface="Arial"/>
                <a:cs typeface="Arial"/>
              </a:rPr>
              <a:t>Further Prompts:</a:t>
            </a:r>
            <a:r>
              <a:rPr lang="en-GB" sz="1200" dirty="0">
                <a:latin typeface="Arial"/>
                <a:cs typeface="Arial"/>
              </a:rPr>
              <a:t> </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What are 2-3 immediate, positive things your group can do right now to help people prepare for the storm?</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Who might struggle most in cold homes or during a power cut, that you could check in with first?</a:t>
            </a:r>
          </a:p>
          <a:p>
            <a:pPr marL="285750" indent="-285750">
              <a:spcAft>
                <a:spcPts val="600"/>
              </a:spcAft>
              <a:buFont typeface="Arial" panose="020B0604020202020204" pitchFamily="34" charset="0"/>
              <a:buChar char="•"/>
            </a:pPr>
            <a:r>
              <a:rPr lang="en-GB" sz="1200" dirty="0">
                <a:latin typeface="Arial"/>
                <a:cs typeface="Arial"/>
              </a:rPr>
              <a:t>What can your organisation/group do to plan for the coming days, in terms of your resources, and team?</a:t>
            </a:r>
          </a:p>
          <a:p>
            <a:pPr marL="285750" indent="-285750">
              <a:spcAft>
                <a:spcPts val="600"/>
              </a:spcAft>
              <a:buFont typeface="Arial" panose="020B0604020202020204" pitchFamily="34" charset="0"/>
              <a:buChar char="•"/>
            </a:pPr>
            <a:r>
              <a:rPr lang="en-GB" sz="1200" dirty="0">
                <a:latin typeface="Arial"/>
                <a:cs typeface="Arial"/>
              </a:rPr>
              <a:t>For long-term preparing (in the future, what steps might your organisation/group take, example Community Emergency Plan.</a:t>
            </a:r>
            <a:endParaRPr lang="en-GB" sz="1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B6B1DBC-9905-411A-C2FA-E2460FF5C5B3}"/>
              </a:ext>
            </a:extLst>
          </p:cNvPr>
          <p:cNvSpPr txBox="1"/>
          <p:nvPr/>
        </p:nvSpPr>
        <p:spPr>
          <a:xfrm>
            <a:off x="7598379" y="1832889"/>
            <a:ext cx="4420398" cy="4124206"/>
          </a:xfrm>
          <a:prstGeom prst="rect">
            <a:avLst/>
          </a:prstGeom>
          <a:noFill/>
          <a:ln w="19050">
            <a:solidFill>
              <a:schemeClr val="tx1"/>
            </a:solidFill>
          </a:ln>
        </p:spPr>
        <p:txBody>
          <a:bodyPr wrap="square" lIns="91440" tIns="45720" rIns="91440" bIns="45720" anchor="t">
            <a:spAutoFit/>
          </a:bodyPr>
          <a:lstStyle/>
          <a:p>
            <a:r>
              <a:rPr lang="en-GB" sz="1400" b="1" dirty="0">
                <a:latin typeface="Arial"/>
                <a:cs typeface="Arial"/>
              </a:rPr>
              <a:t>Question 3: How will partners and the community know what support you can offer and vice versa?</a:t>
            </a:r>
            <a:r>
              <a:rPr lang="en-GB" sz="1400" dirty="0">
                <a:latin typeface="Arial"/>
                <a:cs typeface="Arial"/>
              </a:rPr>
              <a:t> </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Objective:</a:t>
            </a:r>
            <a:r>
              <a:rPr lang="en-GB" sz="1200" dirty="0">
                <a:latin typeface="Arial" panose="020B0604020202020204" pitchFamily="34" charset="0"/>
                <a:cs typeface="Arial" panose="020B0604020202020204" pitchFamily="34" charset="0"/>
              </a:rPr>
              <a:t> Support the group to understand the importance of clear communication, internally and externally.</a:t>
            </a:r>
          </a:p>
          <a:p>
            <a:endParaRPr lang="en-GB" sz="1200" dirty="0">
              <a:latin typeface="Arial" panose="020B0604020202020204" pitchFamily="34" charset="0"/>
              <a:cs typeface="Arial" panose="020B0604020202020204" pitchFamily="34" charset="0"/>
            </a:endParaRPr>
          </a:p>
          <a:p>
            <a:pPr>
              <a:spcAft>
                <a:spcPts val="600"/>
              </a:spcAft>
            </a:pPr>
            <a:r>
              <a:rPr lang="en-GB" sz="1200" b="1" dirty="0">
                <a:latin typeface="Arial"/>
                <a:cs typeface="Arial"/>
              </a:rPr>
              <a:t>Further Prompts:</a:t>
            </a:r>
            <a:r>
              <a:rPr lang="en-GB" sz="1200" dirty="0">
                <a:latin typeface="Arial"/>
                <a:cs typeface="Arial"/>
              </a:rPr>
              <a:t> </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How will you coordinate with other local organisations and partners? </a:t>
            </a:r>
          </a:p>
          <a:p>
            <a:pPr marL="285750" indent="-285750">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Who is your organisation’s main contact person during the storm and how can they be contacted?</a:t>
            </a:r>
          </a:p>
          <a:p>
            <a:pPr marL="285750" indent="-285750">
              <a:spcAft>
                <a:spcPts val="600"/>
              </a:spcAft>
              <a:buFont typeface="Arial" panose="020B0604020202020204" pitchFamily="34" charset="0"/>
              <a:buChar char="•"/>
            </a:pPr>
            <a:r>
              <a:rPr lang="en-GB" sz="1200" dirty="0">
                <a:latin typeface="Arial"/>
                <a:cs typeface="Arial"/>
              </a:rPr>
              <a:t>What’s the best way to reach people who don’t speak English well or don’t use social media?</a:t>
            </a:r>
          </a:p>
          <a:p>
            <a:pPr marL="285750" indent="-285750">
              <a:spcAft>
                <a:spcPts val="600"/>
              </a:spcAft>
              <a:buFont typeface="Arial,Sans-Serif" panose="020B0604020202020204" pitchFamily="34" charset="0"/>
              <a:buChar char="•"/>
            </a:pPr>
            <a:r>
              <a:rPr lang="en-GB" sz="1200" dirty="0">
                <a:latin typeface="Arial"/>
                <a:cs typeface="Arial"/>
              </a:rPr>
              <a:t>What messages and information will you share with staff and volunteers, and how?</a:t>
            </a:r>
            <a:endParaRPr lang="en-US" sz="1200" dirty="0">
              <a:latin typeface="Arial"/>
              <a:cs typeface="Arial"/>
            </a:endParaRPr>
          </a:p>
          <a:p>
            <a:pPr marL="285750" indent="-285750">
              <a:spcAft>
                <a:spcPts val="600"/>
              </a:spcAft>
              <a:buFont typeface="Arial,Sans-Serif" panose="020B0604020202020204" pitchFamily="34" charset="0"/>
              <a:buChar char="•"/>
            </a:pPr>
            <a:r>
              <a:rPr lang="en-GB" sz="1200" dirty="0">
                <a:latin typeface="Arial"/>
                <a:cs typeface="Arial"/>
              </a:rPr>
              <a:t>What messages and information will you share with service users and wider community, and how? </a:t>
            </a:r>
          </a:p>
          <a:p>
            <a:pPr marL="285750" indent="-285750">
              <a:spcAft>
                <a:spcPts val="600"/>
              </a:spcAft>
              <a:buFont typeface="Arial,Sans-Serif" panose="020B0604020202020204" pitchFamily="34" charset="0"/>
              <a:buChar char="•"/>
            </a:pPr>
            <a:r>
              <a:rPr lang="en-GB" sz="1200" dirty="0">
                <a:latin typeface="Arial"/>
                <a:cs typeface="Arial"/>
              </a:rPr>
              <a:t>What issue you might encounter communicating messages?</a:t>
            </a:r>
          </a:p>
        </p:txBody>
      </p:sp>
      <p:sp>
        <p:nvSpPr>
          <p:cNvPr id="6" name="TextBox 5">
            <a:extLst>
              <a:ext uri="{FF2B5EF4-FFF2-40B4-BE49-F238E27FC236}">
                <a16:creationId xmlns:a16="http://schemas.microsoft.com/office/drawing/2014/main" id="{69371986-4CD4-3BDB-217D-446957B52D9E}"/>
              </a:ext>
            </a:extLst>
          </p:cNvPr>
          <p:cNvSpPr txBox="1"/>
          <p:nvPr/>
        </p:nvSpPr>
        <p:spPr>
          <a:xfrm>
            <a:off x="546410" y="1125003"/>
            <a:ext cx="10153983"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F1FBC78F-34EF-CF47-7F45-975D8AC2A030}"/>
              </a:ext>
            </a:extLst>
          </p:cNvPr>
          <p:cNvSpPr txBox="1"/>
          <p:nvPr/>
        </p:nvSpPr>
        <p:spPr>
          <a:xfrm>
            <a:off x="262207" y="6022210"/>
            <a:ext cx="9729704" cy="738664"/>
          </a:xfrm>
          <a:prstGeom prst="rect">
            <a:avLst/>
          </a:prstGeom>
          <a:noFill/>
        </p:spPr>
        <p:txBody>
          <a:bodyPr wrap="square" rtlCol="0">
            <a:spAutoFit/>
          </a:bodyPr>
          <a:lstStyle/>
          <a:p>
            <a:r>
              <a:rPr lang="en-GB" sz="1400" b="1">
                <a:latin typeface="Arial" panose="020B0604020202020204" pitchFamily="34" charset="0"/>
                <a:cs typeface="Arial" panose="020B0604020202020204" pitchFamily="34" charset="0"/>
              </a:rPr>
              <a:t>Likely touchpoints</a:t>
            </a:r>
            <a:r>
              <a:rPr lang="en-GB" sz="1400">
                <a:latin typeface="Arial" panose="020B0604020202020204" pitchFamily="34" charset="0"/>
                <a:cs typeface="Arial" panose="020B0604020202020204" pitchFamily="34" charset="0"/>
              </a:rPr>
              <a:t>: weather alerts, council updates, local radio, vulnerable people may need more support, ensuring volunteers know how to stay safe, contact lists up to date and equipment charged, importance of linking in with partners, sharing reliable information, community emergency plans</a:t>
            </a:r>
          </a:p>
        </p:txBody>
      </p:sp>
      <p:sp>
        <p:nvSpPr>
          <p:cNvPr id="4" name="Rectangle 3">
            <a:extLst>
              <a:ext uri="{FF2B5EF4-FFF2-40B4-BE49-F238E27FC236}">
                <a16:creationId xmlns:a16="http://schemas.microsoft.com/office/drawing/2014/main" id="{19E2E345-47E4-981E-D164-DB997B5C96B5}"/>
              </a:ext>
            </a:extLst>
          </p:cNvPr>
          <p:cNvSpPr/>
          <p:nvPr/>
        </p:nvSpPr>
        <p:spPr>
          <a:xfrm rot="5340000">
            <a:off x="1979751" y="-538734"/>
            <a:ext cx="90000" cy="2644724"/>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A741077-8F87-6A98-2619-BDEF82A6CA63}"/>
              </a:ext>
            </a:extLst>
          </p:cNvPr>
          <p:cNvSpPr txBox="1"/>
          <p:nvPr/>
        </p:nvSpPr>
        <p:spPr>
          <a:xfrm>
            <a:off x="470377" y="305972"/>
            <a:ext cx="1119207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 Preparedness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805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B1D7D-C5FF-87D8-F867-1D85D3AAD9A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0E6B0E6-E3B6-8B6E-7BF4-0925A27B7078}"/>
              </a:ext>
            </a:extLst>
          </p:cNvPr>
          <p:cNvSpPr/>
          <p:nvPr/>
        </p:nvSpPr>
        <p:spPr>
          <a:xfrm rot="5340000">
            <a:off x="4472209" y="985188"/>
            <a:ext cx="222053" cy="4021748"/>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6F8BF659-F7F1-389C-6046-73D3FD665076}"/>
              </a:ext>
            </a:extLst>
          </p:cNvPr>
          <p:cNvSpPr txBox="1"/>
          <p:nvPr/>
        </p:nvSpPr>
        <p:spPr>
          <a:xfrm>
            <a:off x="1428601" y="2044142"/>
            <a:ext cx="8949690" cy="3334759"/>
          </a:xfrm>
          <a:prstGeom prst="rect">
            <a:avLst/>
          </a:prstGeom>
          <a:noFill/>
        </p:spPr>
        <p:txBody>
          <a:bodyPr wrap="square">
            <a:spAutoFit/>
          </a:bodyPr>
          <a:lstStyle/>
          <a:p>
            <a:pPr algn="ctr"/>
            <a:r>
              <a:rPr lang="en-GB" sz="6670" b="1" dirty="0">
                <a:latin typeface="Arial" panose="020B0604020202020204" pitchFamily="34" charset="0"/>
                <a:cs typeface="Arial" panose="020B0604020202020204" pitchFamily="34" charset="0"/>
              </a:rPr>
              <a:t>Response Phase</a:t>
            </a:r>
          </a:p>
          <a:p>
            <a:pPr algn="ctr"/>
            <a:r>
              <a:rPr lang="en-GB" sz="7200" i="1" dirty="0">
                <a:solidFill>
                  <a:srgbClr val="FF0000"/>
                </a:solidFill>
                <a:latin typeface="Arial" panose="020B0604020202020204" pitchFamily="34" charset="0"/>
                <a:cs typeface="Arial" panose="020B0604020202020204" pitchFamily="34" charset="0"/>
              </a:rPr>
              <a:t>“The Arctic Blast is here”</a:t>
            </a:r>
            <a:endParaRPr lang="en-GB" sz="7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6581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655A4-0B1C-91FA-29C2-3AB6A70AD77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8C91B7-AF8C-BD4F-B2AC-1681011AA050}"/>
              </a:ext>
            </a:extLst>
          </p:cNvPr>
          <p:cNvSpPr txBox="1"/>
          <p:nvPr/>
        </p:nvSpPr>
        <p:spPr>
          <a:xfrm rot="10800000" flipV="1">
            <a:off x="256387" y="1014195"/>
            <a:ext cx="11679226" cy="5647700"/>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a:cs typeface="Arial"/>
              </a:rPr>
              <a:t>T</a:t>
            </a:r>
            <a:r>
              <a:rPr kumimoji="0" lang="en-GB" sz="1500" b="0" i="0" u="none" strike="noStrike" kern="1200" cap="none" spc="0" normalizeH="0" baseline="0" noProof="0">
                <a:ln>
                  <a:noFill/>
                </a:ln>
                <a:solidFill>
                  <a:srgbClr val="000000"/>
                </a:solidFill>
                <a:effectLst/>
                <a:uLnTx/>
                <a:uFillTx/>
                <a:latin typeface="Arial"/>
                <a:cs typeface="Arial"/>
              </a:rPr>
              <a:t>wo days later, </a:t>
            </a:r>
            <a:r>
              <a:rPr lang="en-GB" sz="1500">
                <a:solidFill>
                  <a:srgbClr val="000000"/>
                </a:solidFill>
                <a:latin typeface="Arial"/>
                <a:cs typeface="Arial"/>
              </a:rPr>
              <a:t>t</a:t>
            </a:r>
            <a:r>
              <a:rPr kumimoji="0" lang="en-GB" sz="1500" b="0" i="0" u="none" strike="noStrike" kern="1200" cap="none" spc="0" normalizeH="0" baseline="0" noProof="0">
                <a:ln>
                  <a:noFill/>
                </a:ln>
                <a:solidFill>
                  <a:srgbClr val="000000"/>
                </a:solidFill>
                <a:effectLst/>
                <a:uLnTx/>
                <a:uFillTx/>
                <a:latin typeface="Arial"/>
                <a:cs typeface="Arial"/>
              </a:rPr>
              <a:t>he storm hits at 8:30 a.m., bringing severe winds, freezing rain, and –5°C temperatures. Three major roads flood, fifteen trees block key routes, and a power outage affects around 14,000 households, with further disruption expected. The local council activates warm </a:t>
            </a:r>
            <a:r>
              <a:rPr lang="en-GB" sz="1500">
                <a:solidFill>
                  <a:srgbClr val="000000"/>
                </a:solidFill>
                <a:latin typeface="Arial"/>
                <a:cs typeface="Arial"/>
              </a:rPr>
              <a:t>hubs, </a:t>
            </a:r>
            <a:r>
              <a:rPr kumimoji="0" lang="en-GB" sz="1500" b="0" i="0" u="none" strike="noStrike" kern="1200" cap="none" spc="0" normalizeH="0" baseline="0" noProof="0">
                <a:ln>
                  <a:noFill/>
                </a:ln>
                <a:solidFill>
                  <a:srgbClr val="000000"/>
                </a:solidFill>
                <a:effectLst/>
                <a:uLnTx/>
                <a:uFillTx/>
                <a:latin typeface="Arial"/>
                <a:cs typeface="Arial"/>
              </a:rPr>
              <a:t>opens water distribution points and an Emergency/Rest Centre at a local community centre for warmth, advice, medical care, food, and charging. Around 1,000 residents have been displaced, and there is also a significant number of people sleeping rough. All are being urgently offered temporary accommodation in council‑arranged hotels.</a:t>
            </a:r>
            <a:endParaRPr lang="en-GB" sz="1500" b="1">
              <a:latin typeface="Arial" panose="020B0604020202020204" pitchFamily="34" charset="0"/>
              <a:cs typeface="Arial" panose="020B0604020202020204" pitchFamily="34" charset="0"/>
            </a:endParaRPr>
          </a:p>
          <a:p>
            <a:pPr>
              <a:defRPr/>
            </a:pPr>
            <a:endParaRPr lang="en-GB" sz="1500">
              <a:solidFill>
                <a:srgbClr val="000000"/>
              </a:solidFill>
              <a:latin typeface="Arial"/>
              <a:cs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500" b="1" u="sng">
                <a:solidFill>
                  <a:srgbClr val="000000"/>
                </a:solidFill>
                <a:latin typeface="Arial"/>
                <a:cs typeface="Arial"/>
              </a:rPr>
              <a:t>Council support and lack of trust</a:t>
            </a:r>
          </a:p>
          <a:p>
            <a:pPr lvl="0">
              <a:defRPr/>
            </a:pPr>
            <a:endParaRPr lang="en-GB" sz="1500">
              <a:solidFill>
                <a:srgbClr val="000000"/>
              </a:solidFill>
              <a:latin typeface="Arial" panose="020B0604020202020204" pitchFamily="34" charset="0"/>
              <a:cs typeface="Arial" panose="020B0604020202020204" pitchFamily="34" charset="0"/>
            </a:endParaRPr>
          </a:p>
          <a:p>
            <a:pPr lvl="0">
              <a:defRPr/>
            </a:pPr>
            <a:r>
              <a:rPr lang="en-GB" sz="1500">
                <a:solidFill>
                  <a:srgbClr val="000000"/>
                </a:solidFill>
                <a:latin typeface="Arial"/>
                <a:cs typeface="Arial"/>
              </a:rPr>
              <a:t>Many people refuse hotel accommodation due to past complaints about safety, poor conditions, and limited culturally appropriate food/essential items, which continue to circulate in local WhatsApp groups and online. Rest‑centre use is also low, as trust in the council is poor after community service cuts, and some worry about rumours of long waits.</a:t>
            </a:r>
            <a:br>
              <a:rPr lang="en-GB" sz="1500" b="1">
                <a:latin typeface="Arial" panose="020B0604020202020204" pitchFamily="34" charset="0"/>
                <a:cs typeface="Arial" panose="020B0604020202020204" pitchFamily="34" charset="0"/>
              </a:rPr>
            </a:br>
            <a:endParaRPr lang="en-GB" sz="1500" b="1">
              <a:solidFill>
                <a:srgbClr val="000000"/>
              </a:solidFill>
              <a:latin typeface="Arial" panose="020B0604020202020204" pitchFamily="34" charset="0"/>
              <a:cs typeface="Arial" panose="020B0604020202020204" pitchFamily="34" charset="0"/>
            </a:endParaRPr>
          </a:p>
          <a:p>
            <a:pPr lvl="0" algn="ctr">
              <a:defRPr/>
            </a:pPr>
            <a:r>
              <a:rPr lang="en-GB" sz="1500" b="1" u="sng">
                <a:solidFill>
                  <a:srgbClr val="000000"/>
                </a:solidFill>
                <a:latin typeface="Arial"/>
                <a:cs typeface="Arial"/>
              </a:rPr>
              <a:t>The result 3 days of chaos </a:t>
            </a:r>
          </a:p>
          <a:p>
            <a:pPr>
              <a:defRPr/>
            </a:pPr>
            <a:r>
              <a:rPr lang="en-GB" sz="1500" b="1">
                <a:solidFill>
                  <a:srgbClr val="000000"/>
                </a:solidFill>
                <a:latin typeface="Arial"/>
                <a:cs typeface="Arial"/>
              </a:rPr>
              <a:t>Your organisation – Intermittent Power outages: </a:t>
            </a:r>
            <a:r>
              <a:rPr lang="en-GB" sz="1500">
                <a:solidFill>
                  <a:srgbClr val="000000"/>
                </a:solidFill>
                <a:latin typeface="Arial"/>
                <a:cs typeface="Arial"/>
              </a:rPr>
              <a:t>The venue where your organisation/group operate out of is experiencing on‑and‑off power cuts, causing disruption to mobile signal, heating, water, and internet services. Normal operations are affected, and you may need to adjust how you support people during this period.</a:t>
            </a:r>
            <a:endParaRPr lang="en-GB" sz="1500" b="1">
              <a:solidFill>
                <a:srgbClr val="000000"/>
              </a:solidFill>
              <a:latin typeface="Arial" panose="020B0604020202020204" pitchFamily="34" charset="0"/>
              <a:cs typeface="Arial" panose="020B0604020202020204" pitchFamily="34" charset="0"/>
            </a:endParaRPr>
          </a:p>
          <a:p>
            <a:pPr>
              <a:defRPr/>
            </a:pPr>
            <a:endParaRPr lang="en-GB" sz="1500">
              <a:solidFill>
                <a:srgbClr val="000000"/>
              </a:solidFill>
              <a:latin typeface="Arial" panose="020B0604020202020204" pitchFamily="34" charset="0"/>
              <a:cs typeface="Arial" panose="020B0604020202020204" pitchFamily="34" charset="0"/>
            </a:endParaRPr>
          </a:p>
          <a:p>
            <a:pPr lvl="0">
              <a:defRPr/>
            </a:pPr>
            <a:r>
              <a:rPr lang="en-GB" sz="1500" b="1">
                <a:solidFill>
                  <a:srgbClr val="000000"/>
                </a:solidFill>
                <a:latin typeface="Arial"/>
                <a:cs typeface="Arial"/>
              </a:rPr>
              <a:t>Hotels needs support: </a:t>
            </a:r>
            <a:r>
              <a:rPr lang="en-GB" sz="1500">
                <a:solidFill>
                  <a:srgbClr val="000000"/>
                </a:solidFill>
                <a:latin typeface="Arial"/>
                <a:cs typeface="Arial"/>
              </a:rPr>
              <a:t> The council is asking community organisations  and groups to help meet the needs of the diverse groups of people now being placed in hotel accommodation.</a:t>
            </a:r>
            <a:endParaRPr lang="en-GB" sz="1500">
              <a:latin typeface="Arial"/>
              <a:cs typeface="Arial"/>
            </a:endParaRPr>
          </a:p>
          <a:p>
            <a:pPr lvl="0">
              <a:defRPr/>
            </a:pPr>
            <a:endParaRPr lang="en-GB" sz="1500">
              <a:solidFill>
                <a:srgbClr val="000000"/>
              </a:solidFill>
              <a:latin typeface="Arial" panose="020B0604020202020204" pitchFamily="34" charset="0"/>
              <a:cs typeface="Arial" panose="020B0604020202020204" pitchFamily="34" charset="0"/>
            </a:endParaRPr>
          </a:p>
          <a:p>
            <a:pPr lvl="0">
              <a:defRPr/>
            </a:pPr>
            <a:r>
              <a:rPr lang="en-GB" sz="1500" b="1">
                <a:solidFill>
                  <a:srgbClr val="000000"/>
                </a:solidFill>
                <a:latin typeface="Arial"/>
                <a:cs typeface="Arial"/>
              </a:rPr>
              <a:t>People at risk: </a:t>
            </a:r>
            <a:r>
              <a:rPr lang="en-GB" sz="1500">
                <a:solidFill>
                  <a:srgbClr val="000000"/>
                </a:solidFill>
                <a:latin typeface="Arial"/>
                <a:cs typeface="Arial"/>
              </a:rPr>
              <a:t>As temperatures fall below freezing, more reports come in about people staying in their homes without power. They can’t cook, clean, use the toilet, get drinking water, or stay warm. Many are refusing to move to safer accommodation or use the rest centre, even though they still need urgent help. Volunteers and local community organisations like yours are getting calls from residents who are cold, isolated, and worried, but still hesitant to contact official services.</a:t>
            </a:r>
          </a:p>
        </p:txBody>
      </p:sp>
      <p:sp>
        <p:nvSpPr>
          <p:cNvPr id="4" name="Rectangle 3">
            <a:extLst>
              <a:ext uri="{FF2B5EF4-FFF2-40B4-BE49-F238E27FC236}">
                <a16:creationId xmlns:a16="http://schemas.microsoft.com/office/drawing/2014/main" id="{E3E83721-949C-AEDA-0B03-C4E74CEF5B4F}"/>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72C12566-DFC8-899B-C33C-498B4091C5BA}"/>
              </a:ext>
            </a:extLst>
          </p:cNvPr>
          <p:cNvSpPr txBox="1"/>
          <p:nvPr/>
        </p:nvSpPr>
        <p:spPr>
          <a:xfrm>
            <a:off x="470377" y="321443"/>
            <a:ext cx="1113903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 Response Phase | During the emergency</a:t>
            </a:r>
            <a:endParaRPr kumimoji="0" lang="en-US" sz="3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44845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8E7AB-5586-364E-9DEA-B5E45C2193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A7C454D-AD2D-C780-AEFB-C83820843381}"/>
              </a:ext>
            </a:extLst>
          </p:cNvPr>
          <p:cNvSpPr txBox="1"/>
          <p:nvPr/>
        </p:nvSpPr>
        <p:spPr>
          <a:xfrm>
            <a:off x="116773" y="1525548"/>
            <a:ext cx="11768447" cy="646331"/>
          </a:xfrm>
          <a:prstGeom prst="rect">
            <a:avLst/>
          </a:prstGeom>
          <a:noFill/>
        </p:spPr>
        <p:txBody>
          <a:bodyPr wrap="square">
            <a:spAutoFit/>
          </a:bodyPr>
          <a:lstStyle/>
          <a:p>
            <a:pPr algn="ctr"/>
            <a:r>
              <a:rPr lang="en-GB" sz="1800" b="1" i="1" u="none" strike="noStrike" baseline="0" dirty="0">
                <a:latin typeface="Helvetica" panose="020B0604020202020204" pitchFamily="34" charset="0"/>
              </a:rPr>
              <a:t>Directions: </a:t>
            </a:r>
            <a:r>
              <a:rPr lang="en-GB" sz="1800" b="0" i="1" u="none" strike="noStrike" baseline="0" dirty="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6" name="TextBox 5">
            <a:extLst>
              <a:ext uri="{FF2B5EF4-FFF2-40B4-BE49-F238E27FC236}">
                <a16:creationId xmlns:a16="http://schemas.microsoft.com/office/drawing/2014/main" id="{CA7151CF-274F-7311-5D5F-93B21B93D1B9}"/>
              </a:ext>
            </a:extLst>
          </p:cNvPr>
          <p:cNvSpPr txBox="1"/>
          <p:nvPr/>
        </p:nvSpPr>
        <p:spPr>
          <a:xfrm>
            <a:off x="871870" y="2534230"/>
            <a:ext cx="11013350" cy="3139321"/>
          </a:xfrm>
          <a:prstGeom prst="rect">
            <a:avLst/>
          </a:prstGeom>
          <a:noFill/>
        </p:spPr>
        <p:txBody>
          <a:bodyPr wrap="square">
            <a:spAutoFit/>
          </a:bodyPr>
          <a:lstStyle/>
          <a:p>
            <a:r>
              <a:rPr lang="en-GB" sz="2200" dirty="0">
                <a:latin typeface="Arial"/>
                <a:cs typeface="Arial"/>
              </a:rPr>
              <a:t>The questions below focus on how your organisation/group could be involved in the response at this stage.</a:t>
            </a:r>
          </a:p>
          <a:p>
            <a:endParaRPr lang="en-GB" sz="2200" dirty="0">
              <a:latin typeface="Arial"/>
              <a:cs typeface="Arial"/>
            </a:endParaRPr>
          </a:p>
          <a:p>
            <a:endParaRPr lang="en-GB" sz="2200" dirty="0">
              <a:latin typeface="Arial"/>
              <a:cs typeface="Arial"/>
            </a:endParaRPr>
          </a:p>
          <a:p>
            <a:r>
              <a:rPr lang="en-GB" sz="2200" b="1">
                <a:latin typeface="Arial"/>
                <a:cs typeface="Arial"/>
              </a:rPr>
              <a:t>1. </a:t>
            </a:r>
            <a:r>
              <a:rPr lang="en-GB" sz="2200" dirty="0">
                <a:latin typeface="Arial"/>
                <a:cs typeface="Arial"/>
              </a:rPr>
              <a:t>What are your most urgent concerns in this situation? </a:t>
            </a:r>
            <a:endParaRPr lang="en-GB" sz="2200">
              <a:latin typeface="Arial"/>
              <a:cs typeface="Arial"/>
            </a:endParaRPr>
          </a:p>
          <a:p>
            <a:endParaRPr lang="en-GB" sz="2200" dirty="0">
              <a:latin typeface="Arial"/>
              <a:ea typeface="Calibri"/>
              <a:cs typeface="Arial"/>
            </a:endParaRPr>
          </a:p>
          <a:p>
            <a:endParaRPr lang="en-GB" sz="2200" dirty="0">
              <a:latin typeface="Arial"/>
              <a:ea typeface="Calibri"/>
              <a:cs typeface="Arial"/>
            </a:endParaRPr>
          </a:p>
          <a:p>
            <a:r>
              <a:rPr lang="en-GB" sz="2200" b="1">
                <a:latin typeface="Arial"/>
                <a:cs typeface="Arial"/>
              </a:rPr>
              <a:t>2. </a:t>
            </a:r>
            <a:r>
              <a:rPr lang="en-GB" sz="2200" dirty="0">
                <a:latin typeface="Arial"/>
                <a:cs typeface="Arial"/>
              </a:rPr>
              <a:t>What immediate actions could your organisation/group take to support people, both within your team </a:t>
            </a:r>
            <a:r>
              <a:rPr lang="en-GB" sz="2200" i="1" dirty="0">
                <a:latin typeface="Arial"/>
                <a:cs typeface="Arial"/>
              </a:rPr>
              <a:t>(staff, volunteers</a:t>
            </a:r>
            <a:r>
              <a:rPr lang="en-GB" sz="2200" dirty="0">
                <a:latin typeface="Arial"/>
                <a:cs typeface="Arial"/>
              </a:rPr>
              <a:t>) and across the wider community? </a:t>
            </a:r>
          </a:p>
        </p:txBody>
      </p:sp>
      <p:sp>
        <p:nvSpPr>
          <p:cNvPr id="7" name="Rectangle 6">
            <a:extLst>
              <a:ext uri="{FF2B5EF4-FFF2-40B4-BE49-F238E27FC236}">
                <a16:creationId xmlns:a16="http://schemas.microsoft.com/office/drawing/2014/main" id="{F485BBA1-7EF6-83AB-2D7A-6950FAECBFF6}"/>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DEF6E7F-3639-8854-A206-ED25A5153C59}"/>
              </a:ext>
            </a:extLst>
          </p:cNvPr>
          <p:cNvSpPr txBox="1"/>
          <p:nvPr/>
        </p:nvSpPr>
        <p:spPr>
          <a:xfrm>
            <a:off x="581629" y="321806"/>
            <a:ext cx="11572271"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Response | Discussion Questions</a:t>
            </a:r>
            <a:endParaRPr kumimoji="0" lang="en-US" sz="3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8029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22487-9579-49F6-1801-C7A5B7C0324B}"/>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D1E49100-88F0-2BF3-1CFC-9EA2A7670313}"/>
              </a:ext>
            </a:extLst>
          </p:cNvPr>
          <p:cNvSpPr txBox="1"/>
          <p:nvPr/>
        </p:nvSpPr>
        <p:spPr>
          <a:xfrm>
            <a:off x="277342" y="1796837"/>
            <a:ext cx="6201782" cy="3493264"/>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1: What are your most urgent concerns in this situation? </a:t>
            </a:r>
            <a:endParaRPr lang="en-GB" sz="1400" b="1">
              <a:latin typeface="Arial" panose="020B0604020202020204" pitchFamily="34" charset="0"/>
              <a:cs typeface="Arial" panose="020B0604020202020204" pitchFamily="34" charset="0"/>
            </a:endParaRPr>
          </a:p>
          <a:p>
            <a:endParaRPr lang="en-GB" sz="1400" b="1">
              <a:solidFill>
                <a:srgbClr val="FF0000"/>
              </a:solidFill>
              <a:latin typeface="Arial" panose="020B0604020202020204" pitchFamily="34" charset="0"/>
              <a:cs typeface="Arial" panose="020B0604020202020204" pitchFamily="34" charset="0"/>
            </a:endParaRPr>
          </a:p>
          <a:p>
            <a:r>
              <a:rPr lang="en-GB" sz="1400" b="1">
                <a:latin typeface="Arial"/>
                <a:cs typeface="Arial"/>
              </a:rPr>
              <a:t>Objective:</a:t>
            </a:r>
            <a:r>
              <a:rPr lang="en-GB" sz="1400">
                <a:latin typeface="Arial"/>
                <a:cs typeface="Arial"/>
              </a:rPr>
              <a:t>  Support the group to identify and focus on the most urgent risks.</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a:cs typeface="Arial"/>
              </a:rPr>
              <a:t>Further Prompts:</a:t>
            </a:r>
            <a:r>
              <a:rPr lang="en-GB" sz="1400">
                <a:latin typeface="Arial"/>
                <a:cs typeface="Arial"/>
              </a:rPr>
              <a:t> </a:t>
            </a:r>
            <a:r>
              <a:rPr lang="en-GB" sz="1400" i="1">
                <a:latin typeface="Arial"/>
                <a:cs typeface="Arial"/>
              </a:rPr>
              <a:t> </a:t>
            </a:r>
            <a:endParaRPr lang="en-GB" sz="1400">
              <a:latin typeface="Arial"/>
              <a:cs typeface="Arial"/>
            </a:endParaRPr>
          </a:p>
          <a:p>
            <a:pPr marL="285750" indent="-285750">
              <a:spcAft>
                <a:spcPts val="600"/>
              </a:spcAft>
              <a:buFont typeface="Arial" panose="020B0604020202020204" pitchFamily="34" charset="0"/>
              <a:buChar char="•"/>
            </a:pPr>
            <a:r>
              <a:rPr lang="en-GB" sz="1400">
                <a:latin typeface="Arial"/>
                <a:cs typeface="Arial"/>
              </a:rPr>
              <a:t>What worries you most about below-freezing homes with no heating?</a:t>
            </a:r>
          </a:p>
          <a:p>
            <a:pPr marL="285750" indent="-285750">
              <a:spcAft>
                <a:spcPts val="600"/>
              </a:spcAft>
              <a:buFont typeface="Arial" panose="020B0604020202020204" pitchFamily="34" charset="0"/>
              <a:buChar char="•"/>
            </a:pPr>
            <a:r>
              <a:rPr lang="en-GB" sz="1400">
                <a:latin typeface="Arial"/>
                <a:cs typeface="Arial"/>
              </a:rPr>
              <a:t>Think</a:t>
            </a:r>
            <a:r>
              <a:rPr lang="en-GB" sz="1400">
                <a:latin typeface="Arial"/>
                <a:ea typeface="+mn-lt"/>
                <a:cs typeface="Arial"/>
              </a:rPr>
              <a:t> about who in your community will be affected by</a:t>
            </a:r>
            <a:r>
              <a:rPr lang="en-GB" sz="1400" b="1">
                <a:latin typeface="Arial"/>
                <a:ea typeface="+mn-lt"/>
                <a:cs typeface="Arial"/>
              </a:rPr>
              <a:t> </a:t>
            </a:r>
            <a:r>
              <a:rPr lang="en-GB" sz="1400">
                <a:latin typeface="Arial"/>
                <a:ea typeface="+mn-lt"/>
                <a:cs typeface="Arial"/>
              </a:rPr>
              <a:t>freezing temperatures, power outages, no water, no heat and flooded roads, all of which are affecting thousands of households. </a:t>
            </a:r>
            <a:endParaRPr lang="en-GB" sz="1400">
              <a:latin typeface="Arial"/>
              <a:cs typeface="Arial"/>
            </a:endParaRPr>
          </a:p>
          <a:p>
            <a:pPr marL="285750" indent="-285750">
              <a:spcAft>
                <a:spcPts val="600"/>
              </a:spcAft>
              <a:buFont typeface="Arial" panose="020B0604020202020204" pitchFamily="34" charset="0"/>
              <a:buChar char="•"/>
            </a:pPr>
            <a:r>
              <a:rPr lang="en-GB" sz="1400">
                <a:latin typeface="Arial"/>
                <a:cs typeface="Arial"/>
              </a:rPr>
              <a:t>If your venue loses power – internet / mobile / water / heat, what can you do?</a:t>
            </a:r>
          </a:p>
          <a:p>
            <a:pPr marL="285750" indent="-285750">
              <a:spcAft>
                <a:spcPts val="600"/>
              </a:spcAft>
              <a:buFont typeface="Arial" panose="020B0604020202020204" pitchFamily="34" charset="0"/>
              <a:buChar char="•"/>
            </a:pPr>
            <a:r>
              <a:rPr lang="en-GB" sz="1400">
                <a:latin typeface="Arial"/>
                <a:cs typeface="Arial"/>
              </a:rPr>
              <a:t>Who needs help first?</a:t>
            </a:r>
          </a:p>
          <a:p>
            <a:pPr marL="285750" indent="-285750">
              <a:spcAft>
                <a:spcPts val="600"/>
              </a:spcAft>
              <a:buFont typeface="Arial" panose="020B0604020202020204" pitchFamily="34" charset="0"/>
              <a:buChar char="•"/>
            </a:pPr>
            <a:r>
              <a:rPr lang="en-GB" sz="1400">
                <a:latin typeface="Arial"/>
                <a:cs typeface="Arial"/>
              </a:rPr>
              <a:t>What challenges might volunteers face at this stage? How can you support them?</a:t>
            </a:r>
          </a:p>
        </p:txBody>
      </p:sp>
      <p:sp>
        <p:nvSpPr>
          <p:cNvPr id="3" name="TextBox 2">
            <a:extLst>
              <a:ext uri="{FF2B5EF4-FFF2-40B4-BE49-F238E27FC236}">
                <a16:creationId xmlns:a16="http://schemas.microsoft.com/office/drawing/2014/main" id="{D90D7252-0EAC-0B76-E9F8-E2A4034EA41E}"/>
              </a:ext>
            </a:extLst>
          </p:cNvPr>
          <p:cNvSpPr txBox="1"/>
          <p:nvPr/>
        </p:nvSpPr>
        <p:spPr>
          <a:xfrm>
            <a:off x="6755129" y="1796837"/>
            <a:ext cx="5159529" cy="3631763"/>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What immediate actions could your organisation/group take to support people, both within your team (staff, volunteers) and across the wider community?</a:t>
            </a:r>
            <a:endParaRPr lang="en-GB" sz="1400" b="1">
              <a:latin typeface="Arial" panose="020B0604020202020204" pitchFamily="34" charset="0"/>
              <a:cs typeface="Arial" panose="020B0604020202020204" pitchFamily="34" charset="0"/>
            </a:endParaRPr>
          </a:p>
          <a:p>
            <a:endParaRPr lang="en-GB" sz="1400" b="1">
              <a:latin typeface="Arial" panose="020B0604020202020204" pitchFamily="34" charset="0"/>
              <a:cs typeface="Arial" panose="020B0604020202020204" pitchFamily="34" charset="0"/>
            </a:endParaRPr>
          </a:p>
          <a:p>
            <a:r>
              <a:rPr lang="en-GB" sz="1400" b="1">
                <a:latin typeface="Arial"/>
                <a:cs typeface="Arial"/>
              </a:rPr>
              <a:t>Objective:</a:t>
            </a:r>
            <a:r>
              <a:rPr lang="en-GB" sz="1400">
                <a:latin typeface="Arial"/>
                <a:cs typeface="Arial"/>
              </a:rPr>
              <a:t> Support the group to identify practical, safe actions their group can take right now.</a:t>
            </a:r>
          </a:p>
          <a:p>
            <a:endParaRPr lang="en-GB" sz="1400">
              <a:latin typeface="Arial" panose="020B0604020202020204" pitchFamily="34" charset="0"/>
              <a:cs typeface="Arial" panose="020B0604020202020204" pitchFamily="34" charset="0"/>
            </a:endParaRPr>
          </a:p>
          <a:p>
            <a:pPr>
              <a:spcAft>
                <a:spcPts val="600"/>
              </a:spcAft>
            </a:pPr>
            <a:r>
              <a:rPr lang="en-GB" sz="1400" b="1">
                <a:latin typeface="Arial"/>
                <a:cs typeface="Arial"/>
              </a:rPr>
              <a:t>Further Prompts:</a:t>
            </a:r>
            <a:r>
              <a:rPr lang="en-GB" sz="1400">
                <a:latin typeface="Arial"/>
                <a:cs typeface="Arial"/>
              </a:rPr>
              <a:t> </a:t>
            </a:r>
          </a:p>
          <a:p>
            <a:pPr marL="285750" indent="-285750">
              <a:spcAft>
                <a:spcPts val="600"/>
              </a:spcAft>
              <a:buFont typeface="Arial" panose="020B0604020202020204" pitchFamily="34" charset="0"/>
              <a:buChar char="•"/>
            </a:pPr>
            <a:r>
              <a:rPr lang="en-GB" sz="1400">
                <a:latin typeface="Arial"/>
                <a:cs typeface="Arial"/>
              </a:rPr>
              <a:t>What could you do right now that would help people stay safe and feel supported?</a:t>
            </a:r>
          </a:p>
          <a:p>
            <a:pPr marL="285750" indent="-285750">
              <a:spcAft>
                <a:spcPts val="600"/>
              </a:spcAft>
              <a:buFont typeface="Arial" panose="020B0604020202020204" pitchFamily="34" charset="0"/>
              <a:buChar char="•"/>
            </a:pPr>
            <a:r>
              <a:rPr lang="en-GB" sz="1400">
                <a:latin typeface="Arial"/>
                <a:cs typeface="Arial"/>
              </a:rPr>
              <a:t>How can you work with other local groups, so that efforts aren’t duplicated?</a:t>
            </a:r>
          </a:p>
          <a:p>
            <a:pPr marL="285750" indent="-285750">
              <a:spcAft>
                <a:spcPts val="600"/>
              </a:spcAft>
              <a:buFont typeface="Arial" panose="020B0604020202020204" pitchFamily="34" charset="0"/>
              <a:buChar char="•"/>
            </a:pPr>
            <a:r>
              <a:rPr lang="en-GB" sz="1400">
                <a:latin typeface="Arial"/>
                <a:cs typeface="Arial"/>
              </a:rPr>
              <a:t>Who on your contact list would you check on first?</a:t>
            </a:r>
          </a:p>
          <a:p>
            <a:pPr marL="285750" indent="-285750">
              <a:spcAft>
                <a:spcPts val="600"/>
              </a:spcAft>
              <a:buFont typeface="Arial" panose="020B0604020202020204" pitchFamily="34" charset="0"/>
              <a:buChar char="•"/>
            </a:pPr>
            <a:r>
              <a:rPr lang="en-GB" sz="1400">
                <a:latin typeface="Arial"/>
                <a:cs typeface="Arial"/>
              </a:rPr>
              <a:t>What practical things could you help people access?</a:t>
            </a:r>
            <a:endParaRPr lang="en-GB" sz="1400">
              <a:highlight>
                <a:srgbClr val="FFFF00"/>
              </a:highlight>
              <a:latin typeface="Arial"/>
              <a:cs typeface="Arial"/>
            </a:endParaRPr>
          </a:p>
        </p:txBody>
      </p:sp>
      <p:sp>
        <p:nvSpPr>
          <p:cNvPr id="6" name="TextBox 5">
            <a:extLst>
              <a:ext uri="{FF2B5EF4-FFF2-40B4-BE49-F238E27FC236}">
                <a16:creationId xmlns:a16="http://schemas.microsoft.com/office/drawing/2014/main" id="{DE085B35-5BA3-9807-B84B-AC494EE06176}"/>
              </a:ext>
            </a:extLst>
          </p:cNvPr>
          <p:cNvSpPr txBox="1"/>
          <p:nvPr/>
        </p:nvSpPr>
        <p:spPr>
          <a:xfrm>
            <a:off x="546410" y="1068138"/>
            <a:ext cx="11188938"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4C62FC7C-9409-CC32-75DA-4CF93B05BDC7}"/>
              </a:ext>
            </a:extLst>
          </p:cNvPr>
          <p:cNvSpPr txBox="1"/>
          <p:nvPr/>
        </p:nvSpPr>
        <p:spPr>
          <a:xfrm>
            <a:off x="277342" y="5641397"/>
            <a:ext cx="10171328" cy="954107"/>
          </a:xfrm>
          <a:prstGeom prst="rect">
            <a:avLst/>
          </a:prstGeom>
          <a:noFill/>
        </p:spPr>
        <p:txBody>
          <a:bodyPr wrap="square" lIns="91440" tIns="45720" rIns="91440" bIns="45720" rtlCol="0" anchor="t">
            <a:spAutoFit/>
          </a:bodyPr>
          <a:lstStyle/>
          <a:p>
            <a:r>
              <a:rPr lang="en-GB" sz="1400" b="1">
                <a:latin typeface="Arial"/>
                <a:cs typeface="Arial"/>
              </a:rPr>
              <a:t>Likely touchpoints</a:t>
            </a:r>
            <a:r>
              <a:rPr lang="en-GB" sz="1400">
                <a:latin typeface="Arial"/>
                <a:cs typeface="Arial"/>
              </a:rPr>
              <a:t>: vulnerable people (older people, people with health conditions, families, people who rely on powered medical equipment etc), immediate dangers (unsafe roads, flooding etc), communication problems, capacity issues, simple welfare checks, sharing information, importance of coordinating with partners, offering practical support, record keeping, volunteer wellbeing</a:t>
            </a:r>
          </a:p>
        </p:txBody>
      </p:sp>
      <p:sp>
        <p:nvSpPr>
          <p:cNvPr id="5" name="Rectangle 4">
            <a:extLst>
              <a:ext uri="{FF2B5EF4-FFF2-40B4-BE49-F238E27FC236}">
                <a16:creationId xmlns:a16="http://schemas.microsoft.com/office/drawing/2014/main" id="{9554FA9B-2BA7-A45A-3C31-1655E9ACEC61}"/>
              </a:ext>
            </a:extLst>
          </p:cNvPr>
          <p:cNvSpPr/>
          <p:nvPr/>
        </p:nvSpPr>
        <p:spPr>
          <a:xfrm rot="5340000">
            <a:off x="1609127" y="-161584"/>
            <a:ext cx="90000" cy="190336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C19A506-7EAE-64BA-1900-95A795B07447}"/>
              </a:ext>
            </a:extLst>
          </p:cNvPr>
          <p:cNvSpPr txBox="1"/>
          <p:nvPr/>
        </p:nvSpPr>
        <p:spPr>
          <a:xfrm>
            <a:off x="578327" y="305248"/>
            <a:ext cx="11572271"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Response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283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704295" y="1455473"/>
            <a:ext cx="1188132"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sp>
        <p:nvSpPr>
          <p:cNvPr id="13" name="Rectangle 12"/>
          <p:cNvSpPr/>
          <p:nvPr/>
        </p:nvSpPr>
        <p:spPr>
          <a:xfrm>
            <a:off x="2352426" y="4314687"/>
            <a:ext cx="1511327" cy="3241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8448" tIns="28448" rIns="28448" bIns="28448" numCol="1" spcCol="16002" rtlCol="0" anchor="ctr">
            <a:spAutoFit/>
          </a:bodyPr>
          <a:lstStyle/>
          <a:p>
            <a:pPr algn="ctr" defTabSz="462268" hangingPunct="0"/>
            <a:endParaRPr lang="en-GB" sz="1733">
              <a:solidFill>
                <a:srgbClr val="FFFFFF"/>
              </a:solidFill>
              <a:sym typeface="Helvetica Light"/>
            </a:endParaRPr>
          </a:p>
        </p:txBody>
      </p:sp>
      <p:pic>
        <p:nvPicPr>
          <p:cNvPr id="7" name="Picture 6">
            <a:extLst>
              <a:ext uri="{FF2B5EF4-FFF2-40B4-BE49-F238E27FC236}">
                <a16:creationId xmlns:a16="http://schemas.microsoft.com/office/drawing/2014/main" id="{0E919300-87EA-7C4F-B50E-110F172B977B}"/>
              </a:ext>
            </a:extLst>
          </p:cNvPr>
          <p:cNvPicPr>
            <a:picLocks noChangeAspect="1"/>
          </p:cNvPicPr>
          <p:nvPr/>
        </p:nvPicPr>
        <p:blipFill rotWithShape="1">
          <a:blip r:embed="rId3"/>
          <a:srcRect l="19047" t="26582" r="26610" b="25032"/>
          <a:stretch/>
        </p:blipFill>
        <p:spPr>
          <a:xfrm>
            <a:off x="0" y="0"/>
            <a:ext cx="12192000" cy="6873776"/>
          </a:xfrm>
          <a:prstGeom prst="rect">
            <a:avLst/>
          </a:prstGeom>
        </p:spPr>
      </p:pic>
      <p:sp>
        <p:nvSpPr>
          <p:cNvPr id="2" name="TextBox 1"/>
          <p:cNvSpPr txBox="1"/>
          <p:nvPr/>
        </p:nvSpPr>
        <p:spPr>
          <a:xfrm>
            <a:off x="2468988" y="2737469"/>
            <a:ext cx="7254024" cy="995209"/>
          </a:xfrm>
          <a:prstGeom prst="rect">
            <a:avLst/>
          </a:prstGeom>
          <a:solidFill>
            <a:schemeClr val="bg1"/>
          </a:solidFill>
        </p:spPr>
        <p:txBody>
          <a:bodyPr wrap="square" rtlCol="0">
            <a:spAutoFit/>
          </a:bodyPr>
          <a:lstStyle/>
          <a:p>
            <a:pPr algn="ctr"/>
            <a:r>
              <a:rPr lang="en-GB" sz="5867">
                <a:latin typeface="Arial" panose="020B0604020202020204" pitchFamily="34" charset="0"/>
                <a:cs typeface="Arial" panose="020B0604020202020204" pitchFamily="34" charset="0"/>
              </a:rPr>
              <a:t>BREAK</a:t>
            </a:r>
          </a:p>
        </p:txBody>
      </p:sp>
    </p:spTree>
    <p:extLst>
      <p:ext uri="{BB962C8B-B14F-4D97-AF65-F5344CB8AC3E}">
        <p14:creationId xmlns:p14="http://schemas.microsoft.com/office/powerpoint/2010/main" val="194809797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1A90D-6F7D-34ED-3956-4487FB0CCB2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9EF3573-D0E8-6C1B-81AC-BE5719F531EE}"/>
              </a:ext>
            </a:extLst>
          </p:cNvPr>
          <p:cNvSpPr/>
          <p:nvPr/>
        </p:nvSpPr>
        <p:spPr>
          <a:xfrm rot="5340000">
            <a:off x="4674523" y="1440685"/>
            <a:ext cx="167812" cy="3743509"/>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extBox 6">
            <a:extLst>
              <a:ext uri="{FF2B5EF4-FFF2-40B4-BE49-F238E27FC236}">
                <a16:creationId xmlns:a16="http://schemas.microsoft.com/office/drawing/2014/main" id="{FE390761-1C06-5CD4-EA52-205A03F24847}"/>
              </a:ext>
            </a:extLst>
          </p:cNvPr>
          <p:cNvSpPr txBox="1"/>
          <p:nvPr/>
        </p:nvSpPr>
        <p:spPr>
          <a:xfrm>
            <a:off x="-147366" y="2404315"/>
            <a:ext cx="12486731" cy="2134430"/>
          </a:xfrm>
          <a:prstGeom prst="rect">
            <a:avLst/>
          </a:prstGeom>
          <a:noFill/>
        </p:spPr>
        <p:txBody>
          <a:bodyPr wrap="square">
            <a:spAutoFit/>
          </a:bodyPr>
          <a:lstStyle/>
          <a:p>
            <a:pPr algn="ctr"/>
            <a:r>
              <a:rPr lang="en-GB" sz="6670" b="1" dirty="0">
                <a:latin typeface="Arial" panose="020B0604020202020204" pitchFamily="34" charset="0"/>
                <a:cs typeface="Arial" panose="020B0604020202020204" pitchFamily="34" charset="0"/>
              </a:rPr>
              <a:t>Recovery Phase</a:t>
            </a:r>
          </a:p>
          <a:p>
            <a:pPr algn="ctr"/>
            <a:r>
              <a:rPr lang="en-GB" sz="6600" i="1" dirty="0">
                <a:solidFill>
                  <a:srgbClr val="FF0000"/>
                </a:solidFill>
                <a:latin typeface="Arial" panose="020B0604020202020204" pitchFamily="34" charset="0"/>
                <a:cs typeface="Arial" panose="020B0604020202020204" pitchFamily="34" charset="0"/>
              </a:rPr>
              <a:t>“Lingering Damage”</a:t>
            </a:r>
            <a:endParaRPr lang="en-GB"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7512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AC81B-504A-290C-BD5F-29C1D387DF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9C09A8-22A5-9893-6172-19382775E138}"/>
              </a:ext>
            </a:extLst>
          </p:cNvPr>
          <p:cNvSpPr>
            <a:spLocks noGrp="1"/>
          </p:cNvSpPr>
          <p:nvPr>
            <p:ph sz="half" idx="2"/>
          </p:nvPr>
        </p:nvSpPr>
        <p:spPr/>
        <p:txBody>
          <a:bodyPr lIns="91440" tIns="45720" rIns="91440" bIns="45720" anchor="t"/>
          <a:lstStyle/>
          <a:p>
            <a:pPr marL="0" indent="0" defTabSz="914400">
              <a:spcBef>
                <a:spcPts val="0"/>
              </a:spcBef>
              <a:buClrTx/>
              <a:buNone/>
              <a:defRPr/>
            </a:pPr>
            <a:r>
              <a:rPr lang="en-GB" b="1" dirty="0">
                <a:solidFill>
                  <a:srgbClr val="000000"/>
                </a:solidFill>
                <a:latin typeface="Arial"/>
                <a:cs typeface="Arial"/>
              </a:rPr>
              <a:t>In this session, we will explore a fictional emergency scenario, exploring themes related to severe storm during a cost-of-living crises</a:t>
            </a:r>
          </a:p>
          <a:p>
            <a:pPr marL="0" lvl="0" indent="0" defTabSz="914400">
              <a:spcBef>
                <a:spcPts val="0"/>
              </a:spcBef>
              <a:buClrTx/>
              <a:buNone/>
              <a:defRPr/>
            </a:pPr>
            <a:endParaRPr lang="en-GB" b="1" dirty="0">
              <a:solidFill>
                <a:srgbClr val="000000"/>
              </a:solidFill>
              <a:latin typeface="Arial" panose="020B0604020202020204" pitchFamily="34" charset="0"/>
              <a:cs typeface="Arial" panose="020B0604020202020204" pitchFamily="34" charset="0"/>
            </a:endParaRPr>
          </a:p>
          <a:p>
            <a:pPr marL="0" lvl="0" indent="0" defTabSz="914400">
              <a:spcBef>
                <a:spcPts val="600"/>
              </a:spcBef>
              <a:spcAft>
                <a:spcPts val="600"/>
              </a:spcAft>
              <a:buClrTx/>
              <a:buNone/>
              <a:defRPr/>
            </a:pPr>
            <a:r>
              <a:rPr lang="en-GB" b="1" dirty="0">
                <a:solidFill>
                  <a:srgbClr val="000000"/>
                </a:solidFill>
                <a:latin typeface="Arial" panose="020B0604020202020204" pitchFamily="34" charset="0"/>
                <a:cs typeface="Arial" panose="020B0604020202020204" pitchFamily="34" charset="0"/>
              </a:rPr>
              <a:t>This session will support you to:</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Prepare: </a:t>
            </a:r>
            <a:r>
              <a:rPr lang="en-GB" dirty="0">
                <a:solidFill>
                  <a:srgbClr val="000000"/>
                </a:solidFill>
                <a:latin typeface="Arial"/>
                <a:cs typeface="Arial"/>
              </a:rPr>
              <a:t>Identify ways to ready your organisation and community in the case of a severe storm incident</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Respond</a:t>
            </a:r>
            <a:r>
              <a:rPr lang="en-GB" dirty="0">
                <a:solidFill>
                  <a:srgbClr val="000000"/>
                </a:solidFill>
                <a:latin typeface="Arial"/>
                <a:cs typeface="Arial"/>
              </a:rPr>
              <a:t>: Plan for how you would communicate, coordinate and support people during a severe storm incident</a:t>
            </a:r>
          </a:p>
          <a:p>
            <a:pPr marL="285750" indent="-285750">
              <a:spcBef>
                <a:spcPts val="600"/>
              </a:spcBef>
              <a:spcAft>
                <a:spcPts val="600"/>
              </a:spcAft>
              <a:buFont typeface="Arial" panose="020B0604020202020204" pitchFamily="34" charset="0"/>
              <a:buChar char="•"/>
              <a:defRPr/>
            </a:pPr>
            <a:r>
              <a:rPr lang="en-GB" b="1" dirty="0">
                <a:solidFill>
                  <a:srgbClr val="000000"/>
                </a:solidFill>
                <a:latin typeface="Arial"/>
                <a:cs typeface="Arial"/>
              </a:rPr>
              <a:t>Recover</a:t>
            </a:r>
            <a:r>
              <a:rPr lang="en-GB" dirty="0">
                <a:solidFill>
                  <a:srgbClr val="000000"/>
                </a:solidFill>
                <a:latin typeface="Arial"/>
                <a:cs typeface="Arial"/>
              </a:rPr>
              <a:t>: Explore how you would help restore confidence and trust, and support people to return to normal after a severe storm incident</a:t>
            </a:r>
          </a:p>
          <a:p>
            <a:pPr marL="0" lvl="0" indent="0" defTabSz="914400">
              <a:spcBef>
                <a:spcPts val="0"/>
              </a:spcBef>
              <a:buClrTx/>
              <a:buNone/>
              <a:defRPr/>
            </a:pPr>
            <a:endParaRPr lang="en-GB" dirty="0">
              <a:solidFill>
                <a:srgbClr val="000000"/>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A93E7345-C1ED-25A7-CE4B-C6B7B05BD85C}"/>
              </a:ext>
            </a:extLst>
          </p:cNvPr>
          <p:cNvSpPr/>
          <p:nvPr/>
        </p:nvSpPr>
        <p:spPr>
          <a:xfrm rot="5340000">
            <a:off x="1666698" y="302564"/>
            <a:ext cx="144000" cy="1730267"/>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TextBox 3">
            <a:extLst>
              <a:ext uri="{FF2B5EF4-FFF2-40B4-BE49-F238E27FC236}">
                <a16:creationId xmlns:a16="http://schemas.microsoft.com/office/drawing/2014/main" id="{41AB4D16-7531-7A90-F825-A32B0CC43F82}"/>
              </a:ext>
            </a:extLst>
          </p:cNvPr>
          <p:cNvSpPr txBox="1"/>
          <p:nvPr/>
        </p:nvSpPr>
        <p:spPr>
          <a:xfrm>
            <a:off x="755576" y="665418"/>
            <a:ext cx="8420508" cy="584775"/>
          </a:xfrm>
          <a:prstGeom prst="rect">
            <a:avLst/>
          </a:prstGeom>
          <a:noFill/>
        </p:spPr>
        <p:txBody>
          <a:bodyPr wrap="square" rtlCol="0">
            <a:spAutoFit/>
          </a:bodyPr>
          <a:lstStyle/>
          <a:p>
            <a:pPr marL="9525" indent="-9525">
              <a:tabLst>
                <a:tab pos="1420813" algn="l"/>
              </a:tabLst>
            </a:pPr>
            <a:r>
              <a:rPr lang="en-US" sz="3200" b="1">
                <a:latin typeface="Arial" panose="020B0604020202020204" pitchFamily="34" charset="0"/>
                <a:cs typeface="Arial" panose="020B0604020202020204" pitchFamily="34" charset="0"/>
              </a:rPr>
              <a:t>Welcome and Introduction</a:t>
            </a:r>
          </a:p>
        </p:txBody>
      </p:sp>
    </p:spTree>
    <p:extLst>
      <p:ext uri="{BB962C8B-B14F-4D97-AF65-F5344CB8AC3E}">
        <p14:creationId xmlns:p14="http://schemas.microsoft.com/office/powerpoint/2010/main" val="301191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F531C-59AE-A81A-71FE-04EC1D1272D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6868450-066C-7CBC-D539-C5E87E3E035F}"/>
              </a:ext>
            </a:extLst>
          </p:cNvPr>
          <p:cNvSpPr txBox="1"/>
          <p:nvPr/>
        </p:nvSpPr>
        <p:spPr>
          <a:xfrm rot="10800000" flipV="1">
            <a:off x="174171" y="1203778"/>
            <a:ext cx="11843657" cy="5447645"/>
          </a:xfrm>
          <a:prstGeom prst="rect">
            <a:avLst/>
          </a:prstGeom>
          <a:solidFill>
            <a:schemeClr val="bg1"/>
          </a:solidFill>
          <a:ln w="34925">
            <a:solidFill>
              <a:srgbClr val="C00000"/>
            </a:solidFill>
            <a:prstDash val="lgDash"/>
          </a:ln>
        </p:spPr>
        <p:txBody>
          <a:bodyPr wrap="square" lIns="91440" tIns="45720" rIns="91440" bIns="45720" rtlCol="0" anchor="t">
            <a:spAutoFit/>
          </a:bodyPr>
          <a:lstStyle/>
          <a:p>
            <a:r>
              <a:rPr lang="en-GB" sz="1450" b="1" dirty="0">
                <a:solidFill>
                  <a:srgbClr val="000000"/>
                </a:solidFill>
                <a:latin typeface="Arial" panose="020B0604020202020204" pitchFamily="34" charset="0"/>
                <a:cs typeface="Arial" panose="020B0604020202020204" pitchFamily="34" charset="0"/>
              </a:rPr>
              <a:t>After 3 days the storm finally ends, but major disruption continues…</a:t>
            </a:r>
          </a:p>
          <a:p>
            <a:endParaRPr lang="en-GB" sz="1450" u="sng" dirty="0">
              <a:solidFill>
                <a:srgbClr val="000000"/>
              </a:solidFill>
              <a:latin typeface="Arial" panose="020B0604020202020204" pitchFamily="34" charset="0"/>
              <a:cs typeface="Arial" panose="020B0604020202020204" pitchFamily="34" charset="0"/>
            </a:endParaRPr>
          </a:p>
          <a:p>
            <a:pPr algn="ctr"/>
            <a:r>
              <a:rPr lang="en-GB" sz="1450" b="1" u="sng" dirty="0">
                <a:solidFill>
                  <a:srgbClr val="000000"/>
                </a:solidFill>
                <a:latin typeface="Arial" panose="020B0604020202020204" pitchFamily="34" charset="0"/>
                <a:cs typeface="Arial" panose="020B0604020202020204" pitchFamily="34" charset="0"/>
              </a:rPr>
              <a:t>Immediate Recovery (the first week)</a:t>
            </a:r>
          </a:p>
          <a:p>
            <a:endParaRPr lang="en-GB" sz="1450" dirty="0">
              <a:solidFill>
                <a:srgbClr val="000000"/>
              </a:solidFill>
              <a:latin typeface="Arial" panose="020B0604020202020204" pitchFamily="34" charset="0"/>
              <a:cs typeface="Arial" panose="020B0604020202020204" pitchFamily="34" charset="0"/>
            </a:endParaRPr>
          </a:p>
          <a:p>
            <a:r>
              <a:rPr lang="en-GB" sz="1450" b="1" dirty="0">
                <a:solidFill>
                  <a:srgbClr val="000000"/>
                </a:solidFill>
                <a:latin typeface="Arial"/>
                <a:cs typeface="Arial"/>
              </a:rPr>
              <a:t>Key services shuttered and people are struggling</a:t>
            </a:r>
            <a:r>
              <a:rPr lang="en-GB" sz="1450" dirty="0">
                <a:solidFill>
                  <a:srgbClr val="000000"/>
                </a:solidFill>
                <a:latin typeface="Arial"/>
                <a:cs typeface="Arial"/>
              </a:rPr>
              <a:t>: transport, power, water, schools, businesses and care provision—are only partly opened and restored and may take several more days to return to normal. This creates real pressure for families, especially those who rely on daily support. Residents in temporary accommodation are anxious about how long they will be displaced, while others have returned to cold, damp homes without water or heating. Confidence in local services begins to drop even lower as people face prolonged cold, uncertainty, and limited access to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50" dirty="0">
              <a:solidFill>
                <a:srgbClr val="000000"/>
              </a:solidFill>
              <a:latin typeface="Arial" panose="020B0604020202020204" pitchFamily="34" charset="0"/>
              <a:cs typeface="Arial" panose="020B0604020202020204" pitchFamily="34" charset="0"/>
            </a:endParaRPr>
          </a:p>
          <a:p>
            <a:pPr lvl="0">
              <a:defRPr/>
            </a:pPr>
            <a:r>
              <a:rPr lang="en-GB" sz="1450" b="1" dirty="0">
                <a:solidFill>
                  <a:srgbClr val="000000"/>
                </a:solidFill>
                <a:latin typeface="Arial"/>
                <a:cs typeface="Arial"/>
              </a:rPr>
              <a:t>Misinformation &amp; disinformation with added pressure on services: </a:t>
            </a:r>
            <a:r>
              <a:rPr lang="en-GB" sz="1450" dirty="0">
                <a:solidFill>
                  <a:srgbClr val="000000"/>
                </a:solidFill>
                <a:latin typeface="Arial"/>
                <a:cs typeface="Arial"/>
              </a:rPr>
              <a:t>Rumours</a:t>
            </a:r>
            <a:r>
              <a:rPr lang="en-GB" sz="1450" b="1" dirty="0">
                <a:solidFill>
                  <a:srgbClr val="000000"/>
                </a:solidFill>
                <a:latin typeface="Arial"/>
                <a:cs typeface="Arial"/>
              </a:rPr>
              <a:t> </a:t>
            </a:r>
            <a:r>
              <a:rPr lang="en-GB" sz="1450" dirty="0">
                <a:solidFill>
                  <a:srgbClr val="000000"/>
                </a:solidFill>
                <a:latin typeface="Arial"/>
                <a:cs typeface="Arial"/>
              </a:rPr>
              <a:t>spread quickly on local WhatsApp groups – claiming, </a:t>
            </a:r>
            <a:r>
              <a:rPr lang="en-GB" sz="1450" i="1" dirty="0">
                <a:solidFill>
                  <a:srgbClr val="000000"/>
                </a:solidFill>
                <a:latin typeface="Arial"/>
                <a:cs typeface="Arial"/>
              </a:rPr>
              <a:t>“there is no clear plan to restore power in the next 2-3 days” and “water distribution sites will close in 24 hours”.</a:t>
            </a:r>
            <a:r>
              <a:rPr lang="en-GB" sz="1450" dirty="0">
                <a:solidFill>
                  <a:srgbClr val="000000"/>
                </a:solidFill>
                <a:latin typeface="Arial"/>
                <a:cs typeface="Arial"/>
              </a:rPr>
              <a:t> These posts fuel confusion and panic, overwhelming council hotlines and adding pressure on community organisations already stretched by high demand. Many local organisations/groups’ staff and volunteers are tired, resources are thin, and people continue to seek reassurance, practical support, and clear information.</a:t>
            </a:r>
          </a:p>
          <a:p>
            <a:pPr lvl="0" algn="ctr">
              <a:defRPr/>
            </a:pPr>
            <a:r>
              <a:rPr lang="en-GB" sz="1450" b="1" u="sng" dirty="0">
                <a:solidFill>
                  <a:srgbClr val="000000"/>
                </a:solidFill>
                <a:latin typeface="Arial" panose="020B0604020202020204" pitchFamily="34" charset="0"/>
                <a:cs typeface="Arial" panose="020B0604020202020204" pitchFamily="34" charset="0"/>
              </a:rPr>
              <a:t>Long‑term recovery  (3 months later) </a:t>
            </a:r>
          </a:p>
          <a:p>
            <a:pPr lvl="0" algn="ctr">
              <a:defRPr/>
            </a:pPr>
            <a:endParaRPr lang="en-GB" sz="1450" b="1" u="sng" dirty="0">
              <a:solidFill>
                <a:srgbClr val="000000"/>
              </a:solidFill>
              <a:latin typeface="Arial" panose="020B0604020202020204" pitchFamily="34" charset="0"/>
              <a:cs typeface="Arial" panose="020B0604020202020204" pitchFamily="34" charset="0"/>
            </a:endParaRPr>
          </a:p>
          <a:p>
            <a:pPr lvl="0">
              <a:defRPr/>
            </a:pPr>
            <a:r>
              <a:rPr lang="en-GB" sz="1450" b="1" dirty="0">
                <a:solidFill>
                  <a:srgbClr val="000000"/>
                </a:solidFill>
                <a:latin typeface="Arial" panose="020B0604020202020204" pitchFamily="34" charset="0"/>
                <a:cs typeface="Arial" panose="020B0604020202020204" pitchFamily="34" charset="0"/>
              </a:rPr>
              <a:t>Help is still needed: </a:t>
            </a:r>
            <a:r>
              <a:rPr lang="en-GB" sz="1450" dirty="0">
                <a:solidFill>
                  <a:srgbClr val="000000"/>
                </a:solidFill>
                <a:latin typeface="Arial" panose="020B0604020202020204" pitchFamily="34" charset="0"/>
                <a:cs typeface="Arial" panose="020B0604020202020204" pitchFamily="34" charset="0"/>
              </a:rPr>
              <a:t>Most essential services are back, but the longer‑term impacts are still being felt across the borough. Some residents remain in temporary accommodation, waiting for repairs or support to return home. Many households continue to struggle with financial pressure, disrupted routines, and ongoing emotional stress.</a:t>
            </a:r>
          </a:p>
          <a:p>
            <a:pPr lvl="0">
              <a:defRPr/>
            </a:pPr>
            <a:endParaRPr lang="en-GB" sz="1450" dirty="0">
              <a:solidFill>
                <a:srgbClr val="000000"/>
              </a:solidFill>
              <a:latin typeface="Arial" panose="020B0604020202020204" pitchFamily="34" charset="0"/>
              <a:cs typeface="Arial" panose="020B0604020202020204" pitchFamily="34" charset="0"/>
            </a:endParaRPr>
          </a:p>
          <a:p>
            <a:pPr lvl="0">
              <a:defRPr/>
            </a:pPr>
            <a:r>
              <a:rPr lang="en-GB" sz="1450" b="1" dirty="0">
                <a:solidFill>
                  <a:srgbClr val="000000"/>
                </a:solidFill>
                <a:latin typeface="Arial" panose="020B0604020202020204" pitchFamily="34" charset="0"/>
                <a:cs typeface="Arial" panose="020B0604020202020204" pitchFamily="34" charset="0"/>
              </a:rPr>
              <a:t>Stronger together: </a:t>
            </a:r>
            <a:r>
              <a:rPr lang="en-GB" sz="1450" dirty="0">
                <a:solidFill>
                  <a:srgbClr val="000000"/>
                </a:solidFill>
                <a:latin typeface="Arial" panose="020B0604020202020204" pitchFamily="34" charset="0"/>
                <a:cs typeface="Arial" panose="020B0604020202020204" pitchFamily="34" charset="0"/>
              </a:rPr>
              <a:t>Tragically, it is confirmed that 11 residents died from cold‑related causes, most of whom were isolated and had limited to zero support during the disruption. The community is grieving and increasingly vocal that future preparedness and protection for vulnerable residents must be stronger and more coordinated at every level.</a:t>
            </a:r>
          </a:p>
        </p:txBody>
      </p:sp>
      <p:sp>
        <p:nvSpPr>
          <p:cNvPr id="3" name="Rectangle 2">
            <a:extLst>
              <a:ext uri="{FF2B5EF4-FFF2-40B4-BE49-F238E27FC236}">
                <a16:creationId xmlns:a16="http://schemas.microsoft.com/office/drawing/2014/main" id="{03105D60-9450-25B6-C9D3-FA40372C8F78}"/>
              </a:ext>
            </a:extLst>
          </p:cNvPr>
          <p:cNvSpPr/>
          <p:nvPr/>
        </p:nvSpPr>
        <p:spPr>
          <a:xfrm rot="5340000">
            <a:off x="1553120" y="-104543"/>
            <a:ext cx="90000" cy="17957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AB921FD-262C-6D1E-6824-6D6FC6B1AE9C}"/>
              </a:ext>
            </a:extLst>
          </p:cNvPr>
          <p:cNvSpPr txBox="1"/>
          <p:nvPr/>
        </p:nvSpPr>
        <p:spPr>
          <a:xfrm>
            <a:off x="470377" y="321444"/>
            <a:ext cx="10170483" cy="584775"/>
          </a:xfrm>
          <a:prstGeom prst="rect">
            <a:avLst/>
          </a:prstGeom>
          <a:noFill/>
        </p:spPr>
        <p:txBody>
          <a:bodyPr wrap="square" rtlCol="0">
            <a:spAutoFit/>
          </a:bodyPr>
          <a:lstStyle/>
          <a:p>
            <a:pPr marL="12700" lvl="0" indent="-12700" defTabSz="1219140">
              <a:tabLst>
                <a:tab pos="1894323" algn="l"/>
              </a:tabLst>
              <a:defRPr/>
            </a:pP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 </a:t>
            </a:r>
            <a:r>
              <a:rPr lang="en-US" sz="3200" b="1" dirty="0">
                <a:solidFill>
                  <a:srgbClr val="1D1B1D"/>
                </a:solidFill>
                <a:latin typeface="Arial" panose="020B0604020202020204" pitchFamily="34" charset="0"/>
                <a:cs typeface="Arial" panose="020B0604020202020204" pitchFamily="34" charset="0"/>
              </a:rPr>
              <a:t>Recovery Phase | </a:t>
            </a:r>
            <a:r>
              <a:rPr kumimoji="0" lang="en-US" sz="3200" b="1" i="0" u="none" strike="noStrike" kern="1200" cap="none" spc="0" normalizeH="0" baseline="0" noProof="0" dirty="0">
                <a:ln>
                  <a:noFill/>
                </a:ln>
                <a:solidFill>
                  <a:srgbClr val="1D1B1D"/>
                </a:solidFill>
                <a:effectLst/>
                <a:uLnTx/>
                <a:uFillTx/>
                <a:latin typeface="Arial" panose="020B0604020202020204" pitchFamily="34" charset="0"/>
                <a:ea typeface="+mn-ea"/>
                <a:cs typeface="Arial" panose="020B0604020202020204" pitchFamily="34" charset="0"/>
              </a:rPr>
              <a:t>After emergency</a:t>
            </a:r>
            <a:endParaRPr kumimoji="0" lang="en-US" sz="3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24039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67CB1-EFEF-30A3-CA26-CADEA788C7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AE7096-CC0A-683E-C36D-BFA98486ABD0}"/>
              </a:ext>
            </a:extLst>
          </p:cNvPr>
          <p:cNvSpPr txBox="1"/>
          <p:nvPr/>
        </p:nvSpPr>
        <p:spPr>
          <a:xfrm>
            <a:off x="116773" y="1276727"/>
            <a:ext cx="11768447" cy="646331"/>
          </a:xfrm>
          <a:prstGeom prst="rect">
            <a:avLst/>
          </a:prstGeom>
          <a:noFill/>
        </p:spPr>
        <p:txBody>
          <a:bodyPr wrap="square">
            <a:spAutoFit/>
          </a:bodyPr>
          <a:lstStyle/>
          <a:p>
            <a:pPr algn="ctr"/>
            <a:r>
              <a:rPr lang="en-GB" sz="1800" b="1" i="1" u="none" strike="noStrike" baseline="0" dirty="0">
                <a:latin typeface="Helvetica" panose="020B0604020202020204" pitchFamily="34" charset="0"/>
              </a:rPr>
              <a:t>Directions: </a:t>
            </a:r>
            <a:r>
              <a:rPr lang="en-GB" sz="1800" b="0" i="1" u="none" strike="noStrike" baseline="0" dirty="0">
                <a:latin typeface="Helvetica" panose="020B0604020202020204" pitchFamily="34" charset="0"/>
              </a:rPr>
              <a:t>Work together in your group to brainstorm actionable solutions that effectively address the challenge(s) presented while also fostering community engagement and empowerment.</a:t>
            </a:r>
          </a:p>
        </p:txBody>
      </p:sp>
      <p:sp>
        <p:nvSpPr>
          <p:cNvPr id="6" name="TextBox 5">
            <a:extLst>
              <a:ext uri="{FF2B5EF4-FFF2-40B4-BE49-F238E27FC236}">
                <a16:creationId xmlns:a16="http://schemas.microsoft.com/office/drawing/2014/main" id="{80C7705C-3E39-5B02-51AC-BDFF472AC149}"/>
              </a:ext>
            </a:extLst>
          </p:cNvPr>
          <p:cNvSpPr txBox="1"/>
          <p:nvPr/>
        </p:nvSpPr>
        <p:spPr>
          <a:xfrm>
            <a:off x="404205" y="2087111"/>
            <a:ext cx="11768447" cy="3877985"/>
          </a:xfrm>
          <a:prstGeom prst="rect">
            <a:avLst/>
          </a:prstGeom>
          <a:noFill/>
        </p:spPr>
        <p:txBody>
          <a:bodyPr wrap="square">
            <a:spAutoFit/>
          </a:bodyPr>
          <a:lstStyle/>
          <a:p>
            <a:r>
              <a:rPr lang="en-GB" sz="2200" b="1" dirty="0">
                <a:latin typeface="Arial" panose="020B0604020202020204" pitchFamily="34" charset="0"/>
                <a:cs typeface="Arial" panose="020B0604020202020204" pitchFamily="34" charset="0"/>
              </a:rPr>
              <a:t>1. Immediate Recovery (the first week) </a:t>
            </a:r>
            <a:r>
              <a:rPr lang="en-GB" sz="2400" b="1">
                <a:latin typeface="Arial"/>
                <a:cs typeface="Arial"/>
              </a:rPr>
              <a:t>–</a:t>
            </a:r>
            <a:r>
              <a:rPr lang="en-GB" sz="2200" b="1">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What are the top 3 priorities your organisation/group should focus on to support community short-term recovery, and how will you work with partners to achieve this?</a:t>
            </a:r>
          </a:p>
          <a:p>
            <a:endParaRPr lang="en-GB" sz="2200" b="1" dirty="0">
              <a:latin typeface="Arial" panose="020B0604020202020204" pitchFamily="34" charset="0"/>
              <a:cs typeface="Arial" panose="020B0604020202020204" pitchFamily="34" charset="0"/>
            </a:endParaRPr>
          </a:p>
          <a:p>
            <a:r>
              <a:rPr lang="en-GB" sz="2200" b="1" dirty="0">
                <a:solidFill>
                  <a:srgbClr val="000000"/>
                </a:solidFill>
                <a:latin typeface="Arial"/>
                <a:cs typeface="Arial"/>
              </a:rPr>
              <a:t>2. Long‑term recovery  (3 months later) </a:t>
            </a:r>
            <a:r>
              <a:rPr lang="en-GB" sz="2400" b="1">
                <a:latin typeface="Arial"/>
                <a:cs typeface="Arial"/>
              </a:rPr>
              <a:t>–</a:t>
            </a:r>
            <a:r>
              <a:rPr lang="en-GB" sz="2200" b="1" dirty="0">
                <a:solidFill>
                  <a:srgbClr val="000000"/>
                </a:solidFill>
                <a:latin typeface="Arial"/>
                <a:cs typeface="Arial"/>
              </a:rPr>
              <a:t> </a:t>
            </a:r>
            <a:r>
              <a:rPr lang="en-GB" sz="2200" dirty="0">
                <a:latin typeface="Arial"/>
                <a:cs typeface="Arial"/>
              </a:rPr>
              <a:t>What are the top 3 priorities your organisation/group should focus on to support community longer term recovery, and how will you work with partners to achieve them?</a:t>
            </a:r>
            <a:endParaRPr lang="en-GB" sz="2200" b="1" dirty="0">
              <a:latin typeface="Arial" panose="020B0604020202020204" pitchFamily="34" charset="0"/>
              <a:cs typeface="Arial" panose="020B0604020202020204" pitchFamily="34" charset="0"/>
            </a:endParaRPr>
          </a:p>
          <a:p>
            <a:endParaRPr lang="en-GB" sz="2200" b="1" dirty="0">
              <a:latin typeface="Arial" panose="020B0604020202020204" pitchFamily="34" charset="0"/>
              <a:cs typeface="Arial" panose="020B0604020202020204" pitchFamily="34" charset="0"/>
            </a:endParaRPr>
          </a:p>
          <a:p>
            <a:r>
              <a:rPr lang="en-GB" sz="2200" b="1" dirty="0">
                <a:latin typeface="Arial" panose="020B0604020202020204" pitchFamily="34" charset="0"/>
                <a:cs typeface="Arial" panose="020B0604020202020204" pitchFamily="34" charset="0"/>
              </a:rPr>
              <a:t>3. What skills, knowledge, and resources</a:t>
            </a:r>
            <a:r>
              <a:rPr lang="en-GB" sz="2200" dirty="0">
                <a:latin typeface="Arial" panose="020B0604020202020204" pitchFamily="34" charset="0"/>
                <a:cs typeface="Arial" panose="020B0604020202020204" pitchFamily="34" charset="0"/>
              </a:rPr>
              <a:t> does your organisation/group need to support the community and your own recovery, and where might you access or</a:t>
            </a:r>
            <a:r>
              <a:rPr lang="en-GB" sz="2200" i="1" dirty="0">
                <a:latin typeface="Arial" panose="020B0604020202020204" pitchFamily="34" charset="0"/>
                <a:cs typeface="Arial" panose="020B0604020202020204" pitchFamily="34" charset="0"/>
              </a:rPr>
              <a:t> </a:t>
            </a:r>
            <a:r>
              <a:rPr lang="en-GB" sz="2200" dirty="0">
                <a:latin typeface="Arial" panose="020B0604020202020204" pitchFamily="34" charset="0"/>
                <a:cs typeface="Arial" panose="020B0604020202020204" pitchFamily="34" charset="0"/>
              </a:rPr>
              <a:t>partner to build these? </a:t>
            </a:r>
            <a:r>
              <a:rPr lang="en-GB" sz="2200" i="1" dirty="0">
                <a:latin typeface="Arial"/>
                <a:cs typeface="Arial"/>
              </a:rPr>
              <a:t> </a:t>
            </a:r>
          </a:p>
        </p:txBody>
      </p:sp>
      <p:sp>
        <p:nvSpPr>
          <p:cNvPr id="7" name="Rectangle 6">
            <a:extLst>
              <a:ext uri="{FF2B5EF4-FFF2-40B4-BE49-F238E27FC236}">
                <a16:creationId xmlns:a16="http://schemas.microsoft.com/office/drawing/2014/main" id="{F1500188-F0FE-C430-CFE4-5DE36CCB5DD8}"/>
              </a:ext>
            </a:extLst>
          </p:cNvPr>
          <p:cNvSpPr/>
          <p:nvPr/>
        </p:nvSpPr>
        <p:spPr>
          <a:xfrm rot="5340000">
            <a:off x="1436783" y="-123003"/>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80500DA-B7C1-140F-C840-03DC8A065C7C}"/>
              </a:ext>
            </a:extLst>
          </p:cNvPr>
          <p:cNvSpPr txBox="1"/>
          <p:nvPr/>
        </p:nvSpPr>
        <p:spPr>
          <a:xfrm>
            <a:off x="459004" y="310814"/>
            <a:ext cx="11432900" cy="584775"/>
          </a:xfrm>
          <a:prstGeom prst="rect">
            <a:avLst/>
          </a:prstGeom>
          <a:noFill/>
        </p:spPr>
        <p:txBody>
          <a:bodyPr wrap="square" lIns="91440" tIns="45720" rIns="91440" bIns="45720" rtlCol="0" anchor="t">
            <a:spAutoFit/>
          </a:bodyPr>
          <a:lstStyle/>
          <a:p>
            <a:pPr marL="12700" indent="-12700" defTabSz="1219140">
              <a:tabLst>
                <a:tab pos="1894323" algn="l"/>
              </a:tabLst>
            </a:pPr>
            <a:r>
              <a:rPr lang="en-US" sz="3200" b="1" dirty="0">
                <a:solidFill>
                  <a:srgbClr val="1D1B1D"/>
                </a:solidFill>
                <a:latin typeface="Arial"/>
                <a:cs typeface="Arial"/>
              </a:rPr>
              <a:t>Recovery | Discussion Questions</a:t>
            </a:r>
            <a:endParaRPr lang="en-US" sz="3200" b="1" dirty="0">
              <a:solidFill>
                <a:srgbClr val="FF0000"/>
              </a:solidFill>
              <a:latin typeface="Arial"/>
              <a:cs typeface="Arial"/>
            </a:endParaRPr>
          </a:p>
        </p:txBody>
      </p:sp>
    </p:spTree>
    <p:extLst>
      <p:ext uri="{BB962C8B-B14F-4D97-AF65-F5344CB8AC3E}">
        <p14:creationId xmlns:p14="http://schemas.microsoft.com/office/powerpoint/2010/main" val="2107175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F0306-D50C-D027-70A2-B37F102673CE}"/>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C618190-157C-6E62-9E61-6AAE3C8FF24D}"/>
              </a:ext>
            </a:extLst>
          </p:cNvPr>
          <p:cNvSpPr txBox="1"/>
          <p:nvPr/>
        </p:nvSpPr>
        <p:spPr>
          <a:xfrm>
            <a:off x="546410" y="1125003"/>
            <a:ext cx="10153983" cy="707886"/>
          </a:xfrm>
          <a:prstGeom prst="rect">
            <a:avLst/>
          </a:prstGeom>
          <a:noFill/>
        </p:spPr>
        <p:txBody>
          <a:bodyPr wrap="square">
            <a:spAutoFit/>
          </a:bodyPr>
          <a:lstStyle/>
          <a:p>
            <a:r>
              <a:rPr lang="en-GB" sz="2000" b="1">
                <a:latin typeface="Arial" panose="020B0604020202020204" pitchFamily="34" charset="0"/>
                <a:cs typeface="Arial" panose="020B0604020202020204" pitchFamily="34" charset="0"/>
              </a:rPr>
              <a:t>Support the group to discuss each question in turn, using the further prompts to encourage conversation and deepen understanding where helpful:</a:t>
            </a:r>
            <a:endParaRPr lang="en-GB">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3312698-FD59-9660-4E87-7B940A683AE4}"/>
              </a:ext>
            </a:extLst>
          </p:cNvPr>
          <p:cNvSpPr txBox="1"/>
          <p:nvPr/>
        </p:nvSpPr>
        <p:spPr>
          <a:xfrm>
            <a:off x="137870" y="1910567"/>
            <a:ext cx="3961739" cy="4062651"/>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1: What are the top 3 priorities your organisation/group should focus on to support community short term recovery, and how will you work with partners to achieve them?</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actions that prioritise short-term needs and collaboration with partners</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r>
              <a:rPr lang="en-GB" sz="1200" i="1">
                <a:latin typeface="Arial"/>
                <a:cs typeface="Arial"/>
              </a:rPr>
              <a:t> </a:t>
            </a:r>
            <a:endParaRPr lang="en-GB" sz="1200">
              <a:latin typeface="Arial"/>
              <a:cs typeface="Arial"/>
            </a:endParaRPr>
          </a:p>
          <a:p>
            <a:pPr marL="285750" indent="-285750">
              <a:spcAft>
                <a:spcPts val="600"/>
              </a:spcAft>
              <a:buFont typeface="Arial" panose="020B0604020202020204" pitchFamily="34" charset="0"/>
              <a:buChar char="•"/>
            </a:pPr>
            <a:r>
              <a:rPr lang="en-GB" sz="1200">
                <a:latin typeface="Arial"/>
                <a:cs typeface="Arial"/>
              </a:rPr>
              <a:t>How could you identify people most in need now?</a:t>
            </a:r>
          </a:p>
          <a:p>
            <a:pPr marL="285750" indent="-285750">
              <a:spcAft>
                <a:spcPts val="600"/>
              </a:spcAft>
              <a:buFont typeface="Arial" panose="020B0604020202020204" pitchFamily="34" charset="0"/>
              <a:buChar char="•"/>
            </a:pPr>
            <a:r>
              <a:rPr lang="en-GB" sz="1200">
                <a:latin typeface="Arial"/>
                <a:cs typeface="Arial"/>
              </a:rPr>
              <a:t>Which partners might you work with? Why and how?</a:t>
            </a:r>
          </a:p>
          <a:p>
            <a:pPr marL="285750" indent="-285750">
              <a:spcAft>
                <a:spcPts val="600"/>
              </a:spcAft>
              <a:buFont typeface="Arial" panose="020B0604020202020204" pitchFamily="34" charset="0"/>
              <a:buChar char="•"/>
            </a:pPr>
            <a:r>
              <a:rPr lang="en-GB" sz="1200">
                <a:latin typeface="Arial"/>
                <a:cs typeface="Arial"/>
              </a:rPr>
              <a:t>What is an easy way to provide simple comforting messages to the community throughout the week?</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will you safeguard the wellbeing of everyone involved in recovery efforts, such as your volunteers and staff?</a:t>
            </a:r>
          </a:p>
        </p:txBody>
      </p:sp>
      <p:sp>
        <p:nvSpPr>
          <p:cNvPr id="5" name="TextBox 4">
            <a:extLst>
              <a:ext uri="{FF2B5EF4-FFF2-40B4-BE49-F238E27FC236}">
                <a16:creationId xmlns:a16="http://schemas.microsoft.com/office/drawing/2014/main" id="{52EF6139-B116-BCE0-D0F9-2F78885C7C5A}"/>
              </a:ext>
            </a:extLst>
          </p:cNvPr>
          <p:cNvSpPr txBox="1"/>
          <p:nvPr/>
        </p:nvSpPr>
        <p:spPr>
          <a:xfrm>
            <a:off x="4201887" y="1910567"/>
            <a:ext cx="4070596" cy="4062651"/>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2: What are the top 3 priorities your organisation/group should focus on to support community longer term recovery, and how will you work with partners to achieve them?</a:t>
            </a:r>
          </a:p>
          <a:p>
            <a:endParaRPr lang="en-GB" sz="1200" b="1">
              <a:latin typeface="Arial" panose="020B0604020202020204" pitchFamily="34" charset="0"/>
              <a:cs typeface="Arial" panose="020B0604020202020204" pitchFamily="34" charset="0"/>
            </a:endParaRPr>
          </a:p>
          <a:p>
            <a:r>
              <a:rPr lang="en-GB" sz="1200" b="1">
                <a:latin typeface="Arial"/>
                <a:cs typeface="Arial"/>
              </a:rPr>
              <a:t>Objective:</a:t>
            </a:r>
            <a:r>
              <a:rPr lang="en-GB" sz="1200">
                <a:latin typeface="Arial"/>
                <a:cs typeface="Arial"/>
              </a:rPr>
              <a:t> Support the group to identify specific actions that prioritise longer-term recovery and collaboration with partners</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are the long-term needs and priorities for the community?</a:t>
            </a:r>
          </a:p>
          <a:p>
            <a:pPr marL="285750" indent="-285750">
              <a:spcAft>
                <a:spcPts val="600"/>
              </a:spcAft>
              <a:buFont typeface="Arial" panose="020B0604020202020204" pitchFamily="34" charset="0"/>
              <a:buChar char="•"/>
            </a:pPr>
            <a:r>
              <a:rPr lang="en-GB" sz="1200">
                <a:latin typeface="Arial"/>
                <a:cs typeface="Arial"/>
              </a:rPr>
              <a:t>Which partners might you work with? Why and how?</a:t>
            </a:r>
            <a:endParaRPr lang="en-GB" sz="120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n-GB" sz="1200">
                <a:latin typeface="Arial"/>
                <a:cs typeface="Arial"/>
              </a:rPr>
              <a:t>What projects and programmes could be beneficial for community wellbeing, support and connection at this time?</a:t>
            </a:r>
            <a:endParaRPr lang="en-GB" sz="1200">
              <a:highlight>
                <a:srgbClr val="FFFF00"/>
              </a:highlight>
              <a:latin typeface="Arial"/>
              <a:cs typeface="Arial"/>
            </a:endParaRP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What can be learned or what actions could be taken now to prepare for possible similar events in future?</a:t>
            </a:r>
          </a:p>
        </p:txBody>
      </p:sp>
      <p:sp>
        <p:nvSpPr>
          <p:cNvPr id="7" name="TextBox 6">
            <a:extLst>
              <a:ext uri="{FF2B5EF4-FFF2-40B4-BE49-F238E27FC236}">
                <a16:creationId xmlns:a16="http://schemas.microsoft.com/office/drawing/2014/main" id="{F727243E-BD7E-CA33-DF1A-EF4957F60C44}"/>
              </a:ext>
            </a:extLst>
          </p:cNvPr>
          <p:cNvSpPr txBox="1"/>
          <p:nvPr/>
        </p:nvSpPr>
        <p:spPr>
          <a:xfrm>
            <a:off x="8349280" y="1910567"/>
            <a:ext cx="3704850" cy="3816429"/>
          </a:xfrm>
          <a:prstGeom prst="rect">
            <a:avLst/>
          </a:prstGeom>
          <a:noFill/>
          <a:ln w="19050">
            <a:solidFill>
              <a:schemeClr val="tx1"/>
            </a:solidFill>
          </a:ln>
        </p:spPr>
        <p:txBody>
          <a:bodyPr wrap="square" lIns="91440" tIns="45720" rIns="91440" bIns="45720" anchor="t">
            <a:spAutoFit/>
          </a:bodyPr>
          <a:lstStyle/>
          <a:p>
            <a:r>
              <a:rPr lang="en-GB" sz="1400" b="1">
                <a:latin typeface="Arial"/>
                <a:cs typeface="Arial"/>
              </a:rPr>
              <a:t>Question 3: What skills, knowledge, and resources does your organisation/group need to support the community and your own recovery, and where might you access or partner to build these? </a:t>
            </a:r>
          </a:p>
          <a:p>
            <a:endParaRPr lang="en-GB" sz="1200" b="1">
              <a:latin typeface="Arial" panose="020B0604020202020204" pitchFamily="34" charset="0"/>
              <a:cs typeface="Arial" panose="020B0604020202020204" pitchFamily="34" charset="0"/>
            </a:endParaRPr>
          </a:p>
          <a:p>
            <a:r>
              <a:rPr lang="en-GB" sz="1200" b="1">
                <a:latin typeface="Arial" panose="020B0604020202020204" pitchFamily="34" charset="0"/>
                <a:cs typeface="Arial" panose="020B0604020202020204" pitchFamily="34" charset="0"/>
              </a:rPr>
              <a:t>Objective:</a:t>
            </a:r>
            <a:r>
              <a:rPr lang="en-GB" sz="1200">
                <a:latin typeface="Arial" panose="020B0604020202020204" pitchFamily="34" charset="0"/>
                <a:cs typeface="Arial" panose="020B0604020202020204" pitchFamily="34" charset="0"/>
              </a:rPr>
              <a:t> Support the group to understand the importance of collaboration, including for skills-building</a:t>
            </a:r>
          </a:p>
          <a:p>
            <a:endParaRPr lang="en-GB" sz="1200">
              <a:latin typeface="Arial" panose="020B0604020202020204" pitchFamily="34" charset="0"/>
              <a:cs typeface="Arial" panose="020B0604020202020204" pitchFamily="34" charset="0"/>
            </a:endParaRPr>
          </a:p>
          <a:p>
            <a:pPr>
              <a:spcAft>
                <a:spcPts val="600"/>
              </a:spcAft>
            </a:pPr>
            <a:r>
              <a:rPr lang="en-GB" sz="1200" b="1">
                <a:latin typeface="Arial"/>
                <a:cs typeface="Arial"/>
              </a:rPr>
              <a:t>Further Prompts:</a:t>
            </a:r>
            <a:r>
              <a:rPr lang="en-GB" sz="1200">
                <a:latin typeface="Arial"/>
                <a:cs typeface="Arial"/>
              </a:rPr>
              <a:t> </a:t>
            </a:r>
          </a:p>
          <a:p>
            <a:pPr marL="285750" indent="-285750">
              <a:spcAft>
                <a:spcPts val="600"/>
              </a:spcAft>
              <a:buFont typeface="Arial" panose="020B0604020202020204" pitchFamily="34" charset="0"/>
              <a:buChar char="•"/>
            </a:pPr>
            <a:r>
              <a:rPr lang="en-GB" sz="1200">
                <a:latin typeface="Arial"/>
                <a:cs typeface="Arial"/>
              </a:rPr>
              <a:t>What training and upskilling would help your team feel able to contribute to recovery?</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Which community groups are most important to include in your recovery plans and why?</a:t>
            </a:r>
          </a:p>
          <a:p>
            <a:pPr marL="285750" indent="-285750">
              <a:spcAft>
                <a:spcPts val="600"/>
              </a:spcAft>
              <a:buFont typeface="Arial" panose="020B0604020202020204" pitchFamily="34" charset="0"/>
              <a:buChar char="•"/>
            </a:pPr>
            <a:r>
              <a:rPr lang="en-GB" sz="1200">
                <a:latin typeface="Arial" panose="020B0604020202020204" pitchFamily="34" charset="0"/>
                <a:cs typeface="Arial" panose="020B0604020202020204" pitchFamily="34" charset="0"/>
              </a:rPr>
              <a:t>How could you strengthen links between partners in the community?</a:t>
            </a:r>
            <a:endParaRPr lang="en-GB" sz="800">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endParaRPr lang="en-GB" sz="80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EC53A45C-F002-E77B-2F06-237A334C4A95}"/>
              </a:ext>
            </a:extLst>
          </p:cNvPr>
          <p:cNvSpPr txBox="1"/>
          <p:nvPr/>
        </p:nvSpPr>
        <p:spPr>
          <a:xfrm>
            <a:off x="358114" y="6020852"/>
            <a:ext cx="9643825" cy="738664"/>
          </a:xfrm>
          <a:prstGeom prst="rect">
            <a:avLst/>
          </a:prstGeom>
          <a:noFill/>
        </p:spPr>
        <p:txBody>
          <a:bodyPr wrap="square" rtlCol="0">
            <a:spAutoFit/>
          </a:bodyPr>
          <a:lstStyle/>
          <a:p>
            <a:r>
              <a:rPr lang="en-GB" sz="1400" b="1">
                <a:latin typeface="Arial" panose="020B0604020202020204" pitchFamily="34" charset="0"/>
                <a:cs typeface="Arial" panose="020B0604020202020204" pitchFamily="34" charset="0"/>
              </a:rPr>
              <a:t>Likely touchpoints</a:t>
            </a:r>
            <a:r>
              <a:rPr lang="en-GB" sz="1400">
                <a:latin typeface="Arial" panose="020B0604020202020204" pitchFamily="34" charset="0"/>
                <a:cs typeface="Arial" panose="020B0604020202020204" pitchFamily="34" charset="0"/>
              </a:rPr>
              <a:t>: practical, financial, emotional and service needs, identifying specific partners to collaborate with, ensuing safeguarding throughout (both the team and community), providing listening spaces, training needs (e.g. mental health first aid, cultural awareness, safeguarding), dis- and mis-information</a:t>
            </a:r>
          </a:p>
        </p:txBody>
      </p:sp>
      <p:sp>
        <p:nvSpPr>
          <p:cNvPr id="9" name="Rectangle 8">
            <a:extLst>
              <a:ext uri="{FF2B5EF4-FFF2-40B4-BE49-F238E27FC236}">
                <a16:creationId xmlns:a16="http://schemas.microsoft.com/office/drawing/2014/main" id="{7A4D5B0E-AE97-878B-4E26-F19910E72653}"/>
              </a:ext>
            </a:extLst>
          </p:cNvPr>
          <p:cNvSpPr/>
          <p:nvPr/>
        </p:nvSpPr>
        <p:spPr>
          <a:xfrm rot="5340000">
            <a:off x="1521283" y="-90339"/>
            <a:ext cx="90000" cy="1804552"/>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13D1244-3CB7-0C6C-1A79-548DDA1B1022}"/>
              </a:ext>
            </a:extLst>
          </p:cNvPr>
          <p:cNvSpPr txBox="1"/>
          <p:nvPr/>
        </p:nvSpPr>
        <p:spPr>
          <a:xfrm>
            <a:off x="546410" y="344756"/>
            <a:ext cx="11645590" cy="584775"/>
          </a:xfrm>
          <a:prstGeom prst="rect">
            <a:avLst/>
          </a:prstGeom>
          <a:noFill/>
        </p:spPr>
        <p:txBody>
          <a:bodyPr wrap="square" rtlCol="0">
            <a:spAutoFit/>
          </a:bodyPr>
          <a:lstStyle/>
          <a:p>
            <a:pPr marL="12700" indent="-12700" defTabSz="1219140">
              <a:tabLst>
                <a:tab pos="1894323" algn="l"/>
              </a:tabLst>
            </a:pPr>
            <a:r>
              <a:rPr lang="en-US" sz="3200" b="1" dirty="0">
                <a:solidFill>
                  <a:srgbClr val="1D1B1D"/>
                </a:solidFill>
                <a:latin typeface="Arial" panose="020B0604020202020204" pitchFamily="34" charset="0"/>
                <a:cs typeface="Arial" panose="020B0604020202020204" pitchFamily="34" charset="0"/>
              </a:rPr>
              <a:t>Recovery | Facilitator Notes and Prompts</a:t>
            </a:r>
            <a:endParaRPr lang="en-US"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199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D9886-0F45-212F-DA28-208F3D0B38C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9D7EF34-8D73-BA16-DB1C-244EF2FC9F1C}"/>
              </a:ext>
            </a:extLst>
          </p:cNvPr>
          <p:cNvSpPr/>
          <p:nvPr/>
        </p:nvSpPr>
        <p:spPr>
          <a:xfrm rot="5340000">
            <a:off x="3965906" y="1563986"/>
            <a:ext cx="167812" cy="4028126"/>
          </a:xfrm>
          <a:prstGeom prst="rect">
            <a:avLst/>
          </a:prstGeom>
          <a:solidFill>
            <a:srgbClr val="E4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TextBox 2">
            <a:extLst>
              <a:ext uri="{FF2B5EF4-FFF2-40B4-BE49-F238E27FC236}">
                <a16:creationId xmlns:a16="http://schemas.microsoft.com/office/drawing/2014/main" id="{4A5F47A6-6BD9-DF6E-39CB-49CBBD716BCA}"/>
              </a:ext>
            </a:extLst>
          </p:cNvPr>
          <p:cNvSpPr txBox="1"/>
          <p:nvPr/>
        </p:nvSpPr>
        <p:spPr>
          <a:xfrm>
            <a:off x="1554480" y="2625882"/>
            <a:ext cx="8949690" cy="2145203"/>
          </a:xfrm>
          <a:prstGeom prst="rect">
            <a:avLst/>
          </a:prstGeom>
          <a:noFill/>
        </p:spPr>
        <p:txBody>
          <a:bodyPr wrap="square">
            <a:spAutoFit/>
          </a:bodyPr>
          <a:lstStyle/>
          <a:p>
            <a:pPr algn="ctr"/>
            <a:r>
              <a:rPr lang="en-GB" sz="6670" b="1" dirty="0">
                <a:latin typeface="Arial" panose="020B0604020202020204" pitchFamily="34" charset="0"/>
                <a:cs typeface="Arial" panose="020B0604020202020204" pitchFamily="34" charset="0"/>
              </a:rPr>
              <a:t>Well Done | </a:t>
            </a:r>
            <a:r>
              <a:rPr lang="en-GB" sz="6670" dirty="0">
                <a:solidFill>
                  <a:srgbClr val="FF0000"/>
                </a:solidFill>
                <a:latin typeface="Arial" panose="020B0604020202020204" pitchFamily="34" charset="0"/>
                <a:cs typeface="Arial" panose="020B0604020202020204" pitchFamily="34" charset="0"/>
              </a:rPr>
              <a:t>Exercise is Complete</a:t>
            </a:r>
          </a:p>
        </p:txBody>
      </p:sp>
    </p:spTree>
    <p:extLst>
      <p:ext uri="{BB962C8B-B14F-4D97-AF65-F5344CB8AC3E}">
        <p14:creationId xmlns:p14="http://schemas.microsoft.com/office/powerpoint/2010/main" val="37086896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E2A24"/>
        </a:solidFill>
        <a:effectLst/>
      </p:bgPr>
    </p:bg>
    <p:spTree>
      <p:nvGrpSpPr>
        <p:cNvPr id="1" name=""/>
        <p:cNvGrpSpPr/>
        <p:nvPr/>
      </p:nvGrpSpPr>
      <p:grpSpPr>
        <a:xfrm>
          <a:off x="0" y="0"/>
          <a:ext cx="0" cy="0"/>
          <a:chOff x="0" y="0"/>
          <a:chExt cx="0" cy="0"/>
        </a:xfrm>
      </p:grpSpPr>
      <p:sp>
        <p:nvSpPr>
          <p:cNvPr id="4" name="Rectangle 3"/>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en-GB" sz="3200"/>
          </a:p>
        </p:txBody>
      </p:sp>
      <p:sp>
        <p:nvSpPr>
          <p:cNvPr id="5" name="TextBox 4">
            <a:extLst>
              <a:ext uri="{FF2B5EF4-FFF2-40B4-BE49-F238E27FC236}">
                <a16:creationId xmlns:a16="http://schemas.microsoft.com/office/drawing/2014/main" id="{48004973-641F-8D4A-9566-4C9FEE4BD386}"/>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indent="-12700"/>
            <a:r>
              <a:rPr lang="en-US" sz="9600" b="1">
                <a:solidFill>
                  <a:schemeClr val="bg1"/>
                </a:solidFill>
                <a:latin typeface="Arial"/>
                <a:cs typeface="Arial"/>
              </a:rPr>
              <a:t>Debrief and reflect</a:t>
            </a:r>
            <a:endParaRPr lang="en-US"/>
          </a:p>
        </p:txBody>
      </p:sp>
    </p:spTree>
    <p:extLst>
      <p:ext uri="{BB962C8B-B14F-4D97-AF65-F5344CB8AC3E}">
        <p14:creationId xmlns:p14="http://schemas.microsoft.com/office/powerpoint/2010/main" val="3997743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1222A-9C79-51F8-2897-6495648CEB12}"/>
            </a:ext>
          </a:extLst>
        </p:cNvPr>
        <p:cNvGrpSpPr/>
        <p:nvPr/>
      </p:nvGrpSpPr>
      <p:grpSpPr>
        <a:xfrm>
          <a:off x="0" y="0"/>
          <a:ext cx="0" cy="0"/>
          <a:chOff x="0" y="0"/>
          <a:chExt cx="0" cy="0"/>
        </a:xfrm>
      </p:grpSpPr>
      <p:sp>
        <p:nvSpPr>
          <p:cNvPr id="3" name="Content Placeholder 1">
            <a:extLst>
              <a:ext uri="{FF2B5EF4-FFF2-40B4-BE49-F238E27FC236}">
                <a16:creationId xmlns:a16="http://schemas.microsoft.com/office/drawing/2014/main" id="{8FDC60D1-D437-C2EA-FC99-691561F73539}"/>
              </a:ext>
            </a:extLst>
          </p:cNvPr>
          <p:cNvSpPr txBox="1">
            <a:spLocks/>
          </p:cNvSpPr>
          <p:nvPr/>
        </p:nvSpPr>
        <p:spPr>
          <a:xfrm>
            <a:off x="470377" y="2252395"/>
            <a:ext cx="11482669" cy="3866333"/>
          </a:xfrm>
          <a:prstGeom prst="rect">
            <a:avLst/>
          </a:prstGeom>
        </p:spPr>
        <p:txBody>
          <a:bodyPr vert="horz" lIns="91440" tIns="45720" rIns="91440" bIns="45720" rtlCol="0" anchor="ctr">
            <a:noAutofit/>
          </a:bodyPr>
          <a:lst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a:lstStyle>
          <a:p>
            <a:pPr marL="0" marR="0" lvl="0" indent="0" algn="l" defTabSz="609630" rtl="0" eaLnBrk="1" fontAlgn="auto" latinLnBrk="0" hangingPunct="1">
              <a:lnSpc>
                <a:spcPct val="100000"/>
              </a:lnSpc>
              <a:spcBef>
                <a:spcPct val="20000"/>
              </a:spcBef>
              <a:spcAft>
                <a:spcPts val="0"/>
              </a:spcAft>
              <a:buClrTx/>
              <a:buSzTx/>
              <a:buFont typeface="Arial" pitchFamily="34" charset="0"/>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For today’s exercise please answer the following questions:</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worked well?</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didn’t work, and what gaps did you notice?</a:t>
            </a:r>
          </a:p>
          <a:p>
            <a:pPr marL="457200" marR="0" lvl="0" indent="-457200" algn="l" defTabSz="609630" rtl="0" eaLnBrk="1" fontAlgn="auto" latinLnBrk="0" hangingPunct="1">
              <a:lnSpc>
                <a:spcPct val="15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could be improved next time? Think about improvements would strengthen future exercises or your groups/organisation’s preparedness</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rPr>
              <a:t>What is your most valuable takeaway from today’s exercise, and what new ideas, actions, or recommendations should be carried forward?</a:t>
            </a:r>
          </a:p>
          <a:p>
            <a:pPr marL="457200" marR="0" lvl="0" indent="-457200" algn="l" defTabSz="609630" rtl="0" eaLnBrk="1" fontAlgn="auto" latinLnBrk="0" hangingPunct="1">
              <a:lnSpc>
                <a:spcPct val="100000"/>
              </a:lnSpc>
              <a:spcBef>
                <a:spcPct val="20000"/>
              </a:spcBef>
              <a:spcAft>
                <a:spcPts val="0"/>
              </a:spcAft>
              <a:buClrTx/>
              <a:buSzTx/>
              <a:buFont typeface="+mj-lt"/>
              <a:buAutoNum type="arabicPeriod"/>
              <a:tabLst/>
              <a:defRPr/>
            </a:pPr>
            <a:endParaRPr kumimoji="0" lang="en-GB" sz="2200" b="0" i="0" u="none" strike="noStrike" kern="1200" cap="none" spc="0" normalizeH="0" baseline="0" noProof="0">
              <a:ln>
                <a:noFill/>
              </a:ln>
              <a:solidFill>
                <a:prstClr val="black"/>
              </a:solidFill>
              <a:effectLst/>
              <a:uLnTx/>
              <a:uFillTx/>
              <a:latin typeface="Arial" panose="020B0604020202020204" pitchFamily="34" charset="0"/>
              <a:ea typeface="Source Sans Pro" panose="020B0503030403020204" pitchFamily="34" charset="0"/>
              <a:cs typeface="Arial" panose="020B0604020202020204" pitchFamily="34" charset="0"/>
            </a:endParaRPr>
          </a:p>
          <a:p>
            <a:pPr marL="228600" marR="0" lvl="0" indent="-228600" algn="l" defTabSz="609630" rtl="0" eaLnBrk="1" fontAlgn="auto" latinLnBrk="0" hangingPunct="1">
              <a:lnSpc>
                <a:spcPct val="100000"/>
              </a:lnSpc>
              <a:spcBef>
                <a:spcPct val="20000"/>
              </a:spcBef>
              <a:spcAft>
                <a:spcPts val="0"/>
              </a:spcAft>
              <a:buClrTx/>
              <a:buSzTx/>
              <a:buFont typeface="Arial" pitchFamily="34" charset="0"/>
              <a:buNone/>
              <a:tabLst/>
              <a:defRPr/>
            </a:pPr>
            <a:endParaRPr kumimoji="0" lang="en-GB" sz="2400" b="0" i="0" u="none" strike="noStrike" kern="1200" cap="none" spc="0" normalizeH="0" baseline="0" noProof="0">
              <a:ln>
                <a:noFill/>
              </a:ln>
              <a:solidFill>
                <a:prstClr val="black"/>
              </a:solidFill>
              <a:effectLst/>
              <a:uLnTx/>
              <a:uFillTx/>
              <a:latin typeface="Arial"/>
              <a:ea typeface="+mn-ea"/>
              <a:cs typeface="Segoe UI"/>
            </a:endParaRPr>
          </a:p>
        </p:txBody>
      </p:sp>
      <p:sp>
        <p:nvSpPr>
          <p:cNvPr id="4" name="Rectangle 3">
            <a:extLst>
              <a:ext uri="{FF2B5EF4-FFF2-40B4-BE49-F238E27FC236}">
                <a16:creationId xmlns:a16="http://schemas.microsoft.com/office/drawing/2014/main" id="{157640AA-2032-94CC-6D5F-F1995C7C3F7F}"/>
              </a:ext>
            </a:extLst>
          </p:cNvPr>
          <p:cNvSpPr/>
          <p:nvPr/>
        </p:nvSpPr>
        <p:spPr>
          <a:xfrm rot="5340000">
            <a:off x="1243318" y="98351"/>
            <a:ext cx="90000" cy="1396197"/>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a:ea typeface="+mn-ea"/>
              <a:cs typeface="+mn-cs"/>
            </a:endParaRPr>
          </a:p>
        </p:txBody>
      </p:sp>
      <p:sp>
        <p:nvSpPr>
          <p:cNvPr id="6" name="TextBox 5">
            <a:extLst>
              <a:ext uri="{FF2B5EF4-FFF2-40B4-BE49-F238E27FC236}">
                <a16:creationId xmlns:a16="http://schemas.microsoft.com/office/drawing/2014/main" id="{B380B1FB-3EC3-E078-A831-DA55F96F0044}"/>
              </a:ext>
            </a:extLst>
          </p:cNvPr>
          <p:cNvSpPr txBox="1"/>
          <p:nvPr/>
        </p:nvSpPr>
        <p:spPr>
          <a:xfrm>
            <a:off x="470377" y="326761"/>
            <a:ext cx="10170483" cy="584775"/>
          </a:xfrm>
          <a:prstGeom prst="rect">
            <a:avLst/>
          </a:prstGeom>
          <a:noFill/>
        </p:spPr>
        <p:txBody>
          <a:bodyPr wrap="square" rtlCol="0">
            <a:spAutoFit/>
          </a:bodyPr>
          <a:lstStyle/>
          <a:p>
            <a:pPr marL="12700" marR="0" lvl="0" indent="-12700" algn="l" defTabSz="1219140" rtl="0" eaLnBrk="1" fontAlgn="auto" latinLnBrk="0" hangingPunct="1">
              <a:lnSpc>
                <a:spcPct val="100000"/>
              </a:lnSpc>
              <a:spcBef>
                <a:spcPts val="0"/>
              </a:spcBef>
              <a:spcAft>
                <a:spcPts val="0"/>
              </a:spcAft>
              <a:buClrTx/>
              <a:buSzTx/>
              <a:buFontTx/>
              <a:buNone/>
              <a:tabLst>
                <a:tab pos="1894323" algn="l"/>
              </a:tabLst>
              <a:defRPr/>
            </a:pPr>
            <a:r>
              <a:rPr kumimoji="0" lang="en-GB" sz="3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Debrief and reflect</a:t>
            </a:r>
          </a:p>
        </p:txBody>
      </p:sp>
    </p:spTree>
    <p:extLst>
      <p:ext uri="{BB962C8B-B14F-4D97-AF65-F5344CB8AC3E}">
        <p14:creationId xmlns:p14="http://schemas.microsoft.com/office/powerpoint/2010/main" val="98400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ADD4C2-75B5-AF70-6E4D-158892E77822}"/>
              </a:ext>
            </a:extLst>
          </p:cNvPr>
          <p:cNvSpPr>
            <a:spLocks noGrp="1"/>
          </p:cNvSpPr>
          <p:nvPr>
            <p:ph sz="half" idx="2"/>
          </p:nvPr>
        </p:nvSpPr>
        <p:spPr>
          <a:xfrm>
            <a:off x="609600" y="1712183"/>
            <a:ext cx="11084374" cy="4413452"/>
          </a:xfrm>
        </p:spPr>
        <p:txBody>
          <a:bodyPr lIns="91440" tIns="45720" rIns="91440" bIns="45720" anchor="t"/>
          <a:lstStyle/>
          <a:p>
            <a:pPr marL="0" indent="0">
              <a:buNone/>
            </a:pPr>
            <a:r>
              <a:rPr lang="en-GB" dirty="0">
                <a:latin typeface="Arial"/>
                <a:ea typeface="+mn-lt"/>
                <a:cs typeface="Arial"/>
              </a:rPr>
              <a:t>This exercise supports voluntary and community organisations to prepare for emergencies by encouraging practical discussions, identifying strengths and gaps, and strengthening collaboration to better support communities during severe weather in London, particularly in the context of the cost-of-living crisis.</a:t>
            </a:r>
            <a:endParaRPr lang="en-GB" dirty="0">
              <a:ea typeface="Calibri"/>
              <a:cs typeface="Calibri"/>
            </a:endParaRPr>
          </a:p>
        </p:txBody>
      </p:sp>
      <p:sp>
        <p:nvSpPr>
          <p:cNvPr id="7" name="Rectangle 6">
            <a:extLst>
              <a:ext uri="{FF2B5EF4-FFF2-40B4-BE49-F238E27FC236}">
                <a16:creationId xmlns:a16="http://schemas.microsoft.com/office/drawing/2014/main" id="{05A29BD8-1899-0CFE-C681-53DF6BB5294A}"/>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Title 1">
            <a:extLst>
              <a:ext uri="{FF2B5EF4-FFF2-40B4-BE49-F238E27FC236}">
                <a16:creationId xmlns:a16="http://schemas.microsoft.com/office/drawing/2014/main" id="{CC83B897-8536-FBA1-ABA4-9A29C6DE3929}"/>
              </a:ext>
            </a:extLst>
          </p:cNvPr>
          <p:cNvSpPr>
            <a:spLocks noGrp="1"/>
          </p:cNvSpPr>
          <p:nvPr>
            <p:ph type="title"/>
          </p:nvPr>
        </p:nvSpPr>
        <p:spPr>
          <a:xfrm>
            <a:off x="846480" y="665418"/>
            <a:ext cx="4608013" cy="753567"/>
          </a:xfrm>
        </p:spPr>
        <p:txBody>
          <a:bodyPr lIns="91440" tIns="45720" rIns="91440" bIns="45720" anchor="t"/>
          <a:lstStyle/>
          <a:p>
            <a:pPr algn="l"/>
            <a:r>
              <a:rPr lang="en-GB" sz="3200" dirty="0"/>
              <a:t>Exercise Purpose</a:t>
            </a:r>
            <a:endParaRPr lang="en-US" sz="3200" dirty="0"/>
          </a:p>
        </p:txBody>
      </p:sp>
    </p:spTree>
    <p:extLst>
      <p:ext uri="{BB962C8B-B14F-4D97-AF65-F5344CB8AC3E}">
        <p14:creationId xmlns:p14="http://schemas.microsoft.com/office/powerpoint/2010/main" val="212558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62C46A-B7F7-B725-88A8-190040B3FEAA}"/>
              </a:ext>
            </a:extLst>
          </p:cNvPr>
          <p:cNvSpPr>
            <a:spLocks noGrp="1"/>
          </p:cNvSpPr>
          <p:nvPr>
            <p:ph sz="half" idx="2"/>
          </p:nvPr>
        </p:nvSpPr>
        <p:spPr>
          <a:xfrm>
            <a:off x="612019" y="1576452"/>
            <a:ext cx="11496675" cy="4413452"/>
          </a:xfrm>
        </p:spPr>
        <p:txBody>
          <a:bodyPr lIns="91440" tIns="45720" rIns="91440" bIns="45720" anchor="t"/>
          <a:lstStyle/>
          <a:p>
            <a:pPr marL="380365" indent="-380365">
              <a:spcBef>
                <a:spcPts val="20"/>
              </a:spcBef>
              <a:buChar char="•"/>
            </a:pPr>
            <a:r>
              <a:rPr lang="en-GB" sz="2200" b="1" dirty="0">
                <a:latin typeface="Arial"/>
                <a:ea typeface="Calibri"/>
                <a:cs typeface="Arial"/>
              </a:rPr>
              <a:t>Check </a:t>
            </a:r>
            <a:r>
              <a:rPr lang="en-GB" sz="2200" b="1" dirty="0">
                <a:latin typeface="Arial"/>
                <a:ea typeface="+mn-lt"/>
                <a:cs typeface="Arial"/>
              </a:rPr>
              <a:t>preparedness:</a:t>
            </a:r>
            <a:r>
              <a:rPr lang="en-GB" sz="2200" dirty="0">
                <a:latin typeface="Arial"/>
                <a:ea typeface="+mn-lt"/>
                <a:cs typeface="Arial"/>
              </a:rPr>
              <a:t> Notice early signs of risk and think about what your organisation/group might need to strengthen before an emergency happens.</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ea typeface="Calibri"/>
                <a:cs typeface="Arial"/>
              </a:rPr>
              <a:t>Practise </a:t>
            </a:r>
            <a:r>
              <a:rPr lang="en-GB" sz="2200" b="1" dirty="0">
                <a:latin typeface="Arial"/>
                <a:ea typeface="+mn-lt"/>
                <a:cs typeface="Arial"/>
              </a:rPr>
              <a:t>responding:</a:t>
            </a:r>
            <a:r>
              <a:rPr lang="en-GB" sz="2200" dirty="0">
                <a:latin typeface="Arial"/>
                <a:ea typeface="+mn-lt"/>
                <a:cs typeface="Arial"/>
              </a:rPr>
              <a:t> Explore how organisations communicate, coordinate, and support people safely during cold weather disruption.</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ea typeface="Calibri"/>
                <a:cs typeface="Arial"/>
              </a:rPr>
              <a:t>Work </a:t>
            </a:r>
            <a:r>
              <a:rPr lang="en-GB" sz="2200" b="1" dirty="0">
                <a:latin typeface="Arial"/>
                <a:ea typeface="+mn-lt"/>
                <a:cs typeface="Arial"/>
              </a:rPr>
              <a:t>better </a:t>
            </a:r>
            <a:r>
              <a:rPr lang="en-GB" sz="2200" b="1" dirty="0">
                <a:latin typeface="Arial"/>
                <a:ea typeface="Calibri"/>
                <a:cs typeface="Arial"/>
              </a:rPr>
              <a:t>with </a:t>
            </a:r>
            <a:r>
              <a:rPr lang="en-GB" sz="2200" b="1" dirty="0">
                <a:latin typeface="Arial"/>
                <a:ea typeface="+mn-lt"/>
                <a:cs typeface="Arial"/>
              </a:rPr>
              <a:t>partners: </a:t>
            </a:r>
            <a:r>
              <a:rPr lang="en-GB" sz="2200" dirty="0">
                <a:latin typeface="Arial"/>
                <a:ea typeface="+mn-lt"/>
                <a:cs typeface="Arial"/>
              </a:rPr>
              <a:t>Strengthen collaboration</a:t>
            </a:r>
            <a:r>
              <a:rPr lang="en-GB" sz="2200" dirty="0">
                <a:latin typeface="Arial"/>
                <a:ea typeface="Calibri"/>
                <a:cs typeface="Arial"/>
              </a:rPr>
              <a:t> with emergency responders </a:t>
            </a:r>
            <a:r>
              <a:rPr lang="en-GB" sz="2200" dirty="0">
                <a:latin typeface="Arial"/>
                <a:ea typeface="+mn-lt"/>
                <a:cs typeface="Arial"/>
              </a:rPr>
              <a:t>and community groups, organisation and volunteers.</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ea typeface="Calibri"/>
                <a:cs typeface="Arial"/>
              </a:rPr>
              <a:t>Plan for recovery: </a:t>
            </a:r>
            <a:r>
              <a:rPr lang="en-GB" sz="2200" dirty="0">
                <a:latin typeface="Arial"/>
                <a:ea typeface="Calibri"/>
                <a:cs typeface="Arial"/>
              </a:rPr>
              <a:t>Explore </a:t>
            </a:r>
            <a:r>
              <a:rPr lang="en-GB" sz="2200" dirty="0">
                <a:latin typeface="Arial"/>
                <a:ea typeface="+mn-lt"/>
                <a:cs typeface="Arial"/>
              </a:rPr>
              <a:t>support for displaced residents and communities experiencing prolonged hardship.</a:t>
            </a:r>
          </a:p>
          <a:p>
            <a:pPr marL="380365" indent="-380365">
              <a:spcBef>
                <a:spcPts val="20"/>
              </a:spcBef>
              <a:buChar char="•"/>
            </a:pPr>
            <a:endParaRPr lang="en-GB" sz="2200" dirty="0">
              <a:latin typeface="Arial"/>
              <a:ea typeface="Calibri"/>
              <a:cs typeface="Arial"/>
            </a:endParaRPr>
          </a:p>
          <a:p>
            <a:pPr marL="380365" indent="-380365">
              <a:spcBef>
                <a:spcPts val="20"/>
              </a:spcBef>
              <a:buChar char="•"/>
            </a:pPr>
            <a:r>
              <a:rPr lang="en-GB" sz="2200" b="1" dirty="0">
                <a:latin typeface="Arial"/>
                <a:ea typeface="Calibri"/>
                <a:cs typeface="Arial"/>
              </a:rPr>
              <a:t>Build team capability: </a:t>
            </a:r>
            <a:r>
              <a:rPr lang="en-GB" sz="2200" dirty="0">
                <a:latin typeface="Arial"/>
                <a:ea typeface="Calibri"/>
                <a:cs typeface="Arial"/>
              </a:rPr>
              <a:t>Increase </a:t>
            </a:r>
            <a:r>
              <a:rPr lang="en-GB" sz="2200" dirty="0">
                <a:latin typeface="Arial"/>
                <a:ea typeface="+mn-lt"/>
                <a:cs typeface="Arial"/>
              </a:rPr>
              <a:t>confidence to participate in or lead future tabletop exercises.</a:t>
            </a:r>
          </a:p>
          <a:p>
            <a:pPr marL="380365" indent="-380365">
              <a:buChar char="•"/>
            </a:pPr>
            <a:endParaRPr lang="en-GB" dirty="0">
              <a:latin typeface="Arial"/>
              <a:ea typeface="Calibri"/>
              <a:cs typeface="Arial"/>
            </a:endParaRPr>
          </a:p>
          <a:p>
            <a:pPr marL="380365" indent="-380365">
              <a:buChar char="•"/>
            </a:pPr>
            <a:endParaRPr lang="en-GB" dirty="0">
              <a:latin typeface="Arial"/>
              <a:ea typeface="Calibri"/>
              <a:cs typeface="Arial"/>
            </a:endParaRPr>
          </a:p>
          <a:p>
            <a:pPr marL="380365" indent="-380365">
              <a:buChar char="•"/>
            </a:pPr>
            <a:endParaRPr lang="en-GB" dirty="0">
              <a:ea typeface="Calibri"/>
              <a:cs typeface="Calibri"/>
            </a:endParaRPr>
          </a:p>
        </p:txBody>
      </p:sp>
      <p:sp>
        <p:nvSpPr>
          <p:cNvPr id="7" name="Rectangle 6">
            <a:extLst>
              <a:ext uri="{FF2B5EF4-FFF2-40B4-BE49-F238E27FC236}">
                <a16:creationId xmlns:a16="http://schemas.microsoft.com/office/drawing/2014/main" id="{ACA23B99-7700-FE11-D221-E47AB116507A}"/>
              </a:ext>
            </a:extLst>
          </p:cNvPr>
          <p:cNvSpPr/>
          <p:nvPr/>
        </p:nvSpPr>
        <p:spPr>
          <a:xfrm rot="5340000">
            <a:off x="1713907" y="348957"/>
            <a:ext cx="144000" cy="1635834"/>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Title 1">
            <a:extLst>
              <a:ext uri="{FF2B5EF4-FFF2-40B4-BE49-F238E27FC236}">
                <a16:creationId xmlns:a16="http://schemas.microsoft.com/office/drawing/2014/main" id="{A1651027-99D8-4EF3-EAC6-526CD1E7D215}"/>
              </a:ext>
            </a:extLst>
          </p:cNvPr>
          <p:cNvSpPr>
            <a:spLocks noGrp="1"/>
          </p:cNvSpPr>
          <p:nvPr>
            <p:ph type="title"/>
          </p:nvPr>
        </p:nvSpPr>
        <p:spPr>
          <a:xfrm>
            <a:off x="851862" y="660899"/>
            <a:ext cx="5881804" cy="753567"/>
          </a:xfrm>
        </p:spPr>
        <p:txBody>
          <a:bodyPr lIns="91440" tIns="45720" rIns="91440" bIns="45720" anchor="t"/>
          <a:lstStyle/>
          <a:p>
            <a:pPr algn="l"/>
            <a:r>
              <a:rPr lang="en-GB" sz="3200" dirty="0"/>
              <a:t>Exercise Objectives</a:t>
            </a:r>
            <a:endParaRPr lang="en-US" sz="3200" dirty="0"/>
          </a:p>
        </p:txBody>
      </p:sp>
    </p:spTree>
    <p:extLst>
      <p:ext uri="{BB962C8B-B14F-4D97-AF65-F5344CB8AC3E}">
        <p14:creationId xmlns:p14="http://schemas.microsoft.com/office/powerpoint/2010/main" val="258811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7E546-73B6-B0AB-2E08-67A746FBBF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F3B14C-8DD5-186F-E2F0-15A412BD2C7A}"/>
              </a:ext>
            </a:extLst>
          </p:cNvPr>
          <p:cNvSpPr>
            <a:spLocks noGrp="1"/>
          </p:cNvSpPr>
          <p:nvPr>
            <p:ph sz="half" idx="2"/>
          </p:nvPr>
        </p:nvSpPr>
        <p:spPr>
          <a:xfrm>
            <a:off x="612019" y="1681227"/>
            <a:ext cx="11237557" cy="4413452"/>
          </a:xfrm>
        </p:spPr>
        <p:txBody>
          <a:bodyPr lIns="91440" tIns="45720" rIns="91440" bIns="45720" anchor="t"/>
          <a:lstStyle/>
          <a:p>
            <a:pPr marL="0" indent="0">
              <a:buNone/>
            </a:pPr>
            <a:r>
              <a:rPr lang="en-GB" b="1" dirty="0">
                <a:latin typeface="Arial"/>
                <a:ea typeface="Calibri"/>
                <a:cs typeface="Arial"/>
              </a:rPr>
              <a:t>By the end of the exercise, participants will:</a:t>
            </a:r>
          </a:p>
          <a:p>
            <a:pPr marL="380365" indent="-380365">
              <a:lnSpc>
                <a:spcPct val="150000"/>
              </a:lnSpc>
              <a:buChar char="•"/>
            </a:pPr>
            <a:r>
              <a:rPr lang="en-GB" dirty="0">
                <a:latin typeface="Arial"/>
                <a:ea typeface="Calibri"/>
                <a:cs typeface="Arial"/>
              </a:rPr>
              <a:t>Build stronger relationships with partners</a:t>
            </a:r>
          </a:p>
          <a:p>
            <a:pPr marL="380365" indent="-380365">
              <a:lnSpc>
                <a:spcPct val="150000"/>
              </a:lnSpc>
              <a:buChar char="•"/>
            </a:pPr>
            <a:r>
              <a:rPr lang="en-GB" dirty="0">
                <a:latin typeface="Arial"/>
                <a:ea typeface="Calibri"/>
                <a:cs typeface="Arial"/>
              </a:rPr>
              <a:t>Improve preparedness skills and knowledge</a:t>
            </a:r>
          </a:p>
          <a:p>
            <a:pPr marL="380365" indent="-380365">
              <a:lnSpc>
                <a:spcPct val="150000"/>
              </a:lnSpc>
              <a:buChar char="•"/>
            </a:pPr>
            <a:r>
              <a:rPr lang="en-GB" dirty="0">
                <a:latin typeface="Arial"/>
                <a:ea typeface="Calibri"/>
                <a:cs typeface="Arial"/>
              </a:rPr>
              <a:t>Understand how some groups are affected more than others</a:t>
            </a:r>
          </a:p>
          <a:p>
            <a:pPr marL="380365" indent="-380365">
              <a:lnSpc>
                <a:spcPct val="150000"/>
              </a:lnSpc>
              <a:buChar char="•"/>
            </a:pPr>
            <a:r>
              <a:rPr lang="en-GB" dirty="0">
                <a:latin typeface="Arial"/>
                <a:ea typeface="Calibri"/>
                <a:cs typeface="Arial"/>
              </a:rPr>
              <a:t>Feel confident running similar exercises in their own communities</a:t>
            </a:r>
          </a:p>
          <a:p>
            <a:pPr marL="380365" indent="-380365">
              <a:buChar char="•"/>
            </a:pPr>
            <a:endParaRPr lang="en-GB" dirty="0">
              <a:latin typeface="Arial"/>
              <a:ea typeface="Calibri"/>
              <a:cs typeface="Arial"/>
            </a:endParaRPr>
          </a:p>
          <a:p>
            <a:pPr marL="380365" indent="-380365">
              <a:buChar char="•"/>
            </a:pPr>
            <a:endParaRPr lang="en-GB" dirty="0">
              <a:ea typeface="Calibri"/>
              <a:cs typeface="Calibri"/>
            </a:endParaRPr>
          </a:p>
        </p:txBody>
      </p:sp>
      <p:sp>
        <p:nvSpPr>
          <p:cNvPr id="7" name="Rectangle 6">
            <a:extLst>
              <a:ext uri="{FF2B5EF4-FFF2-40B4-BE49-F238E27FC236}">
                <a16:creationId xmlns:a16="http://schemas.microsoft.com/office/drawing/2014/main" id="{A7FD9F68-B8E2-6FC5-D503-9B680475C3A6}"/>
              </a:ext>
            </a:extLst>
          </p:cNvPr>
          <p:cNvSpPr/>
          <p:nvPr/>
        </p:nvSpPr>
        <p:spPr>
          <a:xfrm rot="5340000">
            <a:off x="1727426" y="335200"/>
            <a:ext cx="144000" cy="1662876"/>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Title 1">
            <a:extLst>
              <a:ext uri="{FF2B5EF4-FFF2-40B4-BE49-F238E27FC236}">
                <a16:creationId xmlns:a16="http://schemas.microsoft.com/office/drawing/2014/main" id="{79356F26-8275-7C9B-6796-F15456C0CFDA}"/>
              </a:ext>
            </a:extLst>
          </p:cNvPr>
          <p:cNvSpPr>
            <a:spLocks noGrp="1"/>
          </p:cNvSpPr>
          <p:nvPr>
            <p:ph type="title"/>
          </p:nvPr>
        </p:nvSpPr>
        <p:spPr>
          <a:xfrm>
            <a:off x="845904" y="665844"/>
            <a:ext cx="5881804" cy="753567"/>
          </a:xfrm>
        </p:spPr>
        <p:txBody>
          <a:bodyPr lIns="91440" tIns="45720" rIns="91440" bIns="45720" anchor="t"/>
          <a:lstStyle/>
          <a:p>
            <a:pPr algn="l"/>
            <a:r>
              <a:rPr lang="en-GB" sz="3200" dirty="0"/>
              <a:t>Learning Outcomes</a:t>
            </a:r>
            <a:endParaRPr lang="en-US" sz="3200" dirty="0"/>
          </a:p>
        </p:txBody>
      </p:sp>
    </p:spTree>
    <p:extLst>
      <p:ext uri="{BB962C8B-B14F-4D97-AF65-F5344CB8AC3E}">
        <p14:creationId xmlns:p14="http://schemas.microsoft.com/office/powerpoint/2010/main" val="397088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4A3AB0-CD20-E68D-5990-6662E581D85B}"/>
              </a:ext>
            </a:extLst>
          </p:cNvPr>
          <p:cNvSpPr>
            <a:spLocks noGrp="1"/>
          </p:cNvSpPr>
          <p:nvPr>
            <p:ph sz="half" idx="2"/>
          </p:nvPr>
        </p:nvSpPr>
        <p:spPr/>
        <p:txBody>
          <a:bodyPr lIns="91440" tIns="45720" rIns="91440" bIns="45720" anchor="t"/>
          <a:lstStyle/>
          <a:p>
            <a:pPr marL="380365" indent="-380365">
              <a:lnSpc>
                <a:spcPct val="150000"/>
              </a:lnSpc>
              <a:buChar char="•"/>
            </a:pPr>
            <a:r>
              <a:rPr lang="en-GB">
                <a:latin typeface="Arial" panose="020B0604020202020204" pitchFamily="34" charset="0"/>
                <a:cs typeface="Arial" panose="020B0604020202020204" pitchFamily="34" charset="0"/>
              </a:rPr>
              <a:t>This exercise can feel </a:t>
            </a:r>
            <a:r>
              <a:rPr lang="en-GB" b="1">
                <a:latin typeface="Arial" panose="020B0604020202020204" pitchFamily="34" charset="0"/>
                <a:cs typeface="Arial" panose="020B0604020202020204" pitchFamily="34" charset="0"/>
              </a:rPr>
              <a:t>sensitive</a:t>
            </a:r>
            <a:r>
              <a:rPr lang="en-GB">
                <a:latin typeface="Arial" panose="020B0604020202020204" pitchFamily="34" charset="0"/>
                <a:cs typeface="Arial" panose="020B0604020202020204" pitchFamily="34" charset="0"/>
              </a:rPr>
              <a:t>; emotional reactions are normal</a:t>
            </a:r>
            <a:endParaRPr lang="en-US">
              <a:ea typeface="Calibri"/>
              <a:cs typeface="Calibri"/>
            </a:endParaRPr>
          </a:p>
          <a:p>
            <a:pPr marL="380365" indent="-380365">
              <a:lnSpc>
                <a:spcPct val="150000"/>
              </a:lnSpc>
              <a:buChar char="•"/>
            </a:pPr>
            <a:r>
              <a:rPr lang="en-GB">
                <a:latin typeface="Arial" panose="020B0604020202020204" pitchFamily="34" charset="0"/>
                <a:cs typeface="Arial" panose="020B0604020202020204" pitchFamily="34" charset="0"/>
              </a:rPr>
              <a:t>Participate only in ways </a:t>
            </a:r>
            <a:r>
              <a:rPr lang="en-GB" b="1">
                <a:latin typeface="Arial" panose="020B0604020202020204" pitchFamily="34" charset="0"/>
                <a:cs typeface="Arial" panose="020B0604020202020204" pitchFamily="34" charset="0"/>
              </a:rPr>
              <a:t>that feel safe for you</a:t>
            </a:r>
            <a:r>
              <a:rPr lang="en-GB">
                <a:latin typeface="Arial" panose="020B0604020202020204" pitchFamily="34" charset="0"/>
                <a:cs typeface="Arial" panose="020B0604020202020204" pitchFamily="34" charset="0"/>
              </a:rPr>
              <a:t>. Feel free to step away or take a break at any time</a:t>
            </a:r>
          </a:p>
          <a:p>
            <a:pPr marL="380365" indent="-380365">
              <a:lnSpc>
                <a:spcPct val="150000"/>
              </a:lnSpc>
              <a:buChar char="•"/>
            </a:pPr>
            <a:r>
              <a:rPr lang="en-GB">
                <a:latin typeface="Arial" panose="020B0604020202020204" pitchFamily="34" charset="0"/>
                <a:cs typeface="Arial" panose="020B0604020202020204" pitchFamily="34" charset="0"/>
              </a:rPr>
              <a:t>Stay focused on the </a:t>
            </a:r>
            <a:r>
              <a:rPr lang="en-GB" b="1">
                <a:latin typeface="Arial" panose="020B0604020202020204" pitchFamily="34" charset="0"/>
                <a:cs typeface="Arial" panose="020B0604020202020204" pitchFamily="34" charset="0"/>
              </a:rPr>
              <a:t>fictional scenario </a:t>
            </a:r>
            <a:r>
              <a:rPr lang="en-GB">
                <a:latin typeface="Arial" panose="020B0604020202020204" pitchFamily="34" charset="0"/>
                <a:cs typeface="Arial" panose="020B0604020202020204" pitchFamily="34" charset="0"/>
              </a:rPr>
              <a:t>and aim for </a:t>
            </a:r>
            <a:r>
              <a:rPr lang="en-GB" b="1">
                <a:latin typeface="Arial" panose="020B0604020202020204" pitchFamily="34" charset="0"/>
                <a:cs typeface="Arial" panose="020B0604020202020204" pitchFamily="34" charset="0"/>
              </a:rPr>
              <a:t>solutions</a:t>
            </a:r>
          </a:p>
          <a:p>
            <a:pPr marL="380365" indent="-380365">
              <a:lnSpc>
                <a:spcPct val="150000"/>
              </a:lnSpc>
              <a:buChar char="•"/>
            </a:pPr>
            <a:r>
              <a:rPr lang="en-GB">
                <a:latin typeface="Arial" panose="020B0604020202020204" pitchFamily="34" charset="0"/>
                <a:cs typeface="Arial" panose="020B0604020202020204" pitchFamily="34" charset="0"/>
              </a:rPr>
              <a:t>Keep it constructive and focused on </a:t>
            </a:r>
            <a:r>
              <a:rPr lang="en-GB" b="1">
                <a:latin typeface="Arial" panose="020B0604020202020204" pitchFamily="34" charset="0"/>
                <a:cs typeface="Arial" panose="020B0604020202020204" pitchFamily="34" charset="0"/>
              </a:rPr>
              <a:t>shared learning</a:t>
            </a:r>
          </a:p>
          <a:p>
            <a:pPr marL="380365" indent="-380365">
              <a:lnSpc>
                <a:spcPct val="150000"/>
              </a:lnSpc>
              <a:buChar char="•"/>
            </a:pPr>
            <a:r>
              <a:rPr lang="en-GB">
                <a:latin typeface="Arial" panose="020B0604020202020204" pitchFamily="34" charset="0"/>
                <a:cs typeface="Arial" panose="020B0604020202020204" pitchFamily="34" charset="0"/>
              </a:rPr>
              <a:t>Make </a:t>
            </a:r>
            <a:r>
              <a:rPr lang="en-GB" b="1">
                <a:latin typeface="Arial" panose="020B0604020202020204" pitchFamily="34" charset="0"/>
                <a:cs typeface="Arial" panose="020B0604020202020204" pitchFamily="34" charset="0"/>
              </a:rPr>
              <a:t>space for everyone </a:t>
            </a:r>
            <a:r>
              <a:rPr lang="en-GB">
                <a:latin typeface="Arial" panose="020B0604020202020204" pitchFamily="34" charset="0"/>
                <a:cs typeface="Arial" panose="020B0604020202020204" pitchFamily="34" charset="0"/>
              </a:rPr>
              <a:t>to contribute if they wish</a:t>
            </a:r>
          </a:p>
          <a:p>
            <a:pPr marL="380365" indent="-380365">
              <a:lnSpc>
                <a:spcPct val="150000"/>
              </a:lnSpc>
              <a:buChar char="•"/>
            </a:pPr>
            <a:r>
              <a:rPr lang="en-GB">
                <a:latin typeface="Arial" panose="020B0604020202020204" pitchFamily="34" charset="0"/>
                <a:cs typeface="Arial" panose="020B0604020202020204" pitchFamily="34" charset="0"/>
              </a:rPr>
              <a:t>Wellbeing resources are available if needed</a:t>
            </a:r>
          </a:p>
        </p:txBody>
      </p:sp>
      <p:sp>
        <p:nvSpPr>
          <p:cNvPr id="7" name="Rectangle 6">
            <a:extLst>
              <a:ext uri="{FF2B5EF4-FFF2-40B4-BE49-F238E27FC236}">
                <a16:creationId xmlns:a16="http://schemas.microsoft.com/office/drawing/2014/main" id="{97B02F98-1BC6-35A7-C2CC-AB961E2D987C}"/>
              </a:ext>
            </a:extLst>
          </p:cNvPr>
          <p:cNvSpPr/>
          <p:nvPr/>
        </p:nvSpPr>
        <p:spPr>
          <a:xfrm rot="5340000">
            <a:off x="1813985" y="254611"/>
            <a:ext cx="144000" cy="1836021"/>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 name="Title 1">
            <a:extLst>
              <a:ext uri="{FF2B5EF4-FFF2-40B4-BE49-F238E27FC236}">
                <a16:creationId xmlns:a16="http://schemas.microsoft.com/office/drawing/2014/main" id="{7FFB06EB-AB0F-1F20-78FF-C5A77C4F59BC}"/>
              </a:ext>
            </a:extLst>
          </p:cNvPr>
          <p:cNvSpPr>
            <a:spLocks noGrp="1"/>
          </p:cNvSpPr>
          <p:nvPr>
            <p:ph type="title"/>
          </p:nvPr>
        </p:nvSpPr>
        <p:spPr>
          <a:xfrm>
            <a:off x="823261" y="652335"/>
            <a:ext cx="7517718" cy="753567"/>
          </a:xfrm>
        </p:spPr>
        <p:txBody>
          <a:bodyPr/>
          <a:lstStyle/>
          <a:p>
            <a:pPr algn="l"/>
            <a:r>
              <a:rPr lang="en-GB" sz="3200" dirty="0"/>
              <a:t>Wellbeing and Participation</a:t>
            </a:r>
          </a:p>
        </p:txBody>
      </p:sp>
    </p:spTree>
    <p:extLst>
      <p:ext uri="{BB962C8B-B14F-4D97-AF65-F5344CB8AC3E}">
        <p14:creationId xmlns:p14="http://schemas.microsoft.com/office/powerpoint/2010/main" val="3301739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9AB302-E55B-DA25-8BE6-0E45291E97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7DE12B-5C64-5BB2-E09B-3F0EEC3E7DBA}"/>
              </a:ext>
            </a:extLst>
          </p:cNvPr>
          <p:cNvSpPr>
            <a:spLocks noGrp="1"/>
          </p:cNvSpPr>
          <p:nvPr>
            <p:ph sz="half" idx="2"/>
          </p:nvPr>
        </p:nvSpPr>
        <p:spPr>
          <a:xfrm>
            <a:off x="369392" y="1428927"/>
            <a:ext cx="6592517" cy="5157190"/>
          </a:xfrm>
        </p:spPr>
        <p:style>
          <a:lnRef idx="2">
            <a:schemeClr val="dk1"/>
          </a:lnRef>
          <a:fillRef idx="1">
            <a:schemeClr val="lt1"/>
          </a:fillRef>
          <a:effectRef idx="0">
            <a:schemeClr val="dk1"/>
          </a:effectRef>
          <a:fontRef idx="minor">
            <a:schemeClr val="dk1"/>
          </a:fontRef>
        </p:style>
        <p:txBody>
          <a:bodyPr lIns="91440" tIns="45720" rIns="91440" bIns="45720" anchor="t"/>
          <a:lstStyle/>
          <a:p>
            <a:pPr marL="0" indent="0">
              <a:spcBef>
                <a:spcPts val="20"/>
              </a:spcBef>
              <a:buNone/>
            </a:pPr>
            <a:r>
              <a:rPr lang="en-GB" sz="2200" dirty="0">
                <a:latin typeface="Arial"/>
                <a:cs typeface="Arial"/>
              </a:rPr>
              <a:t>We will soon move into small groups. Each group will have a facilitator to guide the discussion.</a:t>
            </a:r>
          </a:p>
          <a:p>
            <a:pPr marL="0" indent="0">
              <a:spcBef>
                <a:spcPts val="20"/>
              </a:spcBef>
              <a:buNone/>
            </a:pPr>
            <a:endParaRPr lang="en-GB" sz="2200" dirty="0">
              <a:latin typeface="Arial"/>
              <a:cs typeface="Arial"/>
            </a:endParaRPr>
          </a:p>
          <a:p>
            <a:pPr marL="0" indent="0">
              <a:buNone/>
            </a:pPr>
            <a:r>
              <a:rPr lang="en-GB" sz="2200" b="1" dirty="0">
                <a:latin typeface="Arial"/>
                <a:cs typeface="Arial"/>
              </a:rPr>
              <a:t>The exercise has three phases:</a:t>
            </a:r>
            <a:br>
              <a:rPr lang="en-GB" sz="2200" dirty="0">
                <a:latin typeface="Arial"/>
                <a:cs typeface="Arial"/>
              </a:rPr>
            </a:br>
            <a:r>
              <a:rPr lang="en-GB" sz="2200" dirty="0">
                <a:latin typeface="Arial"/>
                <a:cs typeface="Arial"/>
              </a:rPr>
              <a:t>1. Prepare (before the emergency)</a:t>
            </a:r>
            <a:br>
              <a:rPr lang="en-GB" sz="2200" dirty="0">
                <a:latin typeface="Arial"/>
                <a:cs typeface="Arial"/>
              </a:rPr>
            </a:br>
            <a:r>
              <a:rPr lang="en-GB" sz="2200" dirty="0">
                <a:latin typeface="Arial"/>
                <a:cs typeface="Arial"/>
              </a:rPr>
              <a:t>2. Respond (during the emergency)</a:t>
            </a:r>
            <a:br>
              <a:rPr lang="en-GB" sz="2200" dirty="0">
                <a:latin typeface="Arial"/>
                <a:cs typeface="Arial"/>
              </a:rPr>
            </a:br>
            <a:r>
              <a:rPr lang="en-GB" sz="2200" dirty="0">
                <a:latin typeface="Arial"/>
                <a:cs typeface="Arial"/>
              </a:rPr>
              <a:t>3. Recover (after the emergency)</a:t>
            </a:r>
          </a:p>
          <a:p>
            <a:pPr marL="0" indent="0">
              <a:buNone/>
            </a:pPr>
            <a:endParaRPr lang="en-GB" sz="2200" dirty="0">
              <a:latin typeface="Arial"/>
              <a:cs typeface="Arial"/>
            </a:endParaRPr>
          </a:p>
          <a:p>
            <a:pPr marL="0" indent="0">
              <a:spcBef>
                <a:spcPts val="20"/>
              </a:spcBef>
              <a:buNone/>
            </a:pPr>
            <a:r>
              <a:rPr lang="en-GB" sz="2200" dirty="0">
                <a:latin typeface="Arial"/>
                <a:cs typeface="Arial"/>
              </a:rPr>
              <a:t>In every phase you will receive:</a:t>
            </a:r>
            <a:endParaRPr lang="en-GB" dirty="0">
              <a:ea typeface="Calibri"/>
              <a:cs typeface="Calibri"/>
            </a:endParaRPr>
          </a:p>
          <a:p>
            <a:pPr marL="457200" indent="-457200">
              <a:buChar char="•"/>
            </a:pPr>
            <a:r>
              <a:rPr lang="en-GB" sz="2200" dirty="0">
                <a:latin typeface="Arial"/>
                <a:cs typeface="Arial"/>
              </a:rPr>
              <a:t>New information about the scenario</a:t>
            </a:r>
            <a:endParaRPr lang="en-GB" dirty="0">
              <a:latin typeface="Calibri"/>
              <a:ea typeface="Calibri"/>
              <a:cs typeface="Calibri"/>
            </a:endParaRPr>
          </a:p>
          <a:p>
            <a:pPr marL="457200" indent="-457200">
              <a:buChar char="•"/>
            </a:pPr>
            <a:r>
              <a:rPr lang="en-GB" sz="2200" dirty="0">
                <a:latin typeface="Arial"/>
                <a:cs typeface="Arial"/>
              </a:rPr>
              <a:t>Questions to discuss with your group</a:t>
            </a:r>
            <a:endParaRPr lang="en-GB" dirty="0">
              <a:ea typeface="Calibri"/>
              <a:cs typeface="Calibri"/>
            </a:endParaRPr>
          </a:p>
          <a:p>
            <a:pPr marL="0" indent="0">
              <a:buNone/>
            </a:pPr>
            <a:endParaRPr lang="en-GB" sz="2200" dirty="0">
              <a:latin typeface="Arial"/>
              <a:cs typeface="Arial"/>
            </a:endParaRPr>
          </a:p>
          <a:p>
            <a:pPr marL="0" indent="0">
              <a:buNone/>
            </a:pPr>
            <a:r>
              <a:rPr lang="en-GB" sz="2200" b="1" dirty="0">
                <a:latin typeface="Arial"/>
                <a:cs typeface="Arial"/>
              </a:rPr>
              <a:t>After each phase:</a:t>
            </a:r>
            <a:r>
              <a:rPr lang="en-GB" sz="2200" dirty="0">
                <a:latin typeface="Arial"/>
                <a:cs typeface="Arial"/>
              </a:rPr>
              <a:t> Return to the main room to share key points</a:t>
            </a:r>
            <a:endParaRPr lang="en-GB" dirty="0"/>
          </a:p>
          <a:p>
            <a:pPr marL="0" indent="0">
              <a:spcBef>
                <a:spcPts val="20"/>
              </a:spcBef>
              <a:buNone/>
            </a:pPr>
            <a:endParaRPr lang="en-GB" sz="2200" dirty="0">
              <a:latin typeface="Arial"/>
              <a:cs typeface="Arial"/>
            </a:endParaRPr>
          </a:p>
          <a:p>
            <a:pPr marL="342900" indent="-342900">
              <a:buFont typeface="Arial,Sans-Serif"/>
              <a:buChar char="•"/>
            </a:pPr>
            <a:endParaRPr lang="en-GB" sz="2200" dirty="0">
              <a:latin typeface="Arial"/>
              <a:ea typeface="Calibri"/>
              <a:cs typeface="Arial"/>
            </a:endParaRPr>
          </a:p>
          <a:p>
            <a:pPr marL="0" indent="0">
              <a:buNone/>
            </a:pPr>
            <a:endParaRPr lang="en-GB" sz="2200" dirty="0">
              <a:latin typeface="Arial"/>
              <a:ea typeface="Calibri"/>
              <a:cs typeface="Arial"/>
            </a:endParaRPr>
          </a:p>
          <a:p>
            <a:pPr marL="380365" indent="-380365">
              <a:buNone/>
            </a:pPr>
            <a:endParaRPr lang="en-GB" sz="2200" dirty="0">
              <a:latin typeface="Arial"/>
              <a:ea typeface="Calibri"/>
              <a:cs typeface="Arial"/>
            </a:endParaRPr>
          </a:p>
        </p:txBody>
      </p:sp>
      <p:sp>
        <p:nvSpPr>
          <p:cNvPr id="4" name="TextBox 3">
            <a:extLst>
              <a:ext uri="{FF2B5EF4-FFF2-40B4-BE49-F238E27FC236}">
                <a16:creationId xmlns:a16="http://schemas.microsoft.com/office/drawing/2014/main" id="{F47BF9E0-995A-4710-DBAD-4FB065A949C1}"/>
              </a:ext>
            </a:extLst>
          </p:cNvPr>
          <p:cNvSpPr txBox="1"/>
          <p:nvPr/>
        </p:nvSpPr>
        <p:spPr>
          <a:xfrm>
            <a:off x="7215909" y="2505363"/>
            <a:ext cx="4641273" cy="2739211"/>
          </a:xfrm>
          <a:prstGeom prst="rect">
            <a:avLst/>
          </a:prstGeom>
          <a:ln>
            <a:prstDash val="dash"/>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GB" sz="2200">
                <a:latin typeface="Arial"/>
                <a:ea typeface="Segoe UI"/>
                <a:cs typeface="Segoe UI"/>
              </a:rPr>
              <a:t>​</a:t>
            </a:r>
          </a:p>
          <a:p>
            <a:pPr rtl="0"/>
            <a:r>
              <a:rPr lang="en-GB" sz="2200" b="1" baseline="0">
                <a:latin typeface="Arial"/>
                <a:ea typeface="Segoe UI"/>
                <a:cs typeface="Segoe UI"/>
              </a:rPr>
              <a:t>Practical </a:t>
            </a:r>
            <a:r>
              <a:rPr lang="en-GB" sz="2200" b="1" baseline="0">
                <a:latin typeface="Arial"/>
                <a:ea typeface="Segoe UI"/>
                <a:cs typeface="Segoe UI"/>
                <a:hlinkClick r:id="rId2"/>
              </a:rPr>
              <a:t>Notes:</a:t>
            </a:r>
            <a:r>
              <a:rPr lang="en-GB" sz="2200">
                <a:latin typeface="Arial"/>
                <a:ea typeface="Segoe UI"/>
                <a:cs typeface="Segoe UI"/>
                <a:hlinkClick r:id="rId2"/>
              </a:rPr>
              <a:t>​</a:t>
            </a:r>
          </a:p>
          <a:p>
            <a:endParaRPr lang="en-GB" sz="2200">
              <a:latin typeface="Arial"/>
              <a:ea typeface="Arial"/>
              <a:cs typeface="Segoe UI"/>
            </a:endParaRPr>
          </a:p>
          <a:p>
            <a:pPr marL="342900" indent="-342900">
              <a:buFont typeface="Arial,Sans-Serif"/>
              <a:buChar char="•"/>
            </a:pPr>
            <a:r>
              <a:rPr lang="en-GB" sz="2200" baseline="0">
                <a:latin typeface="Arial"/>
                <a:ea typeface="Arial"/>
                <a:cs typeface="Arial"/>
              </a:rPr>
              <a:t>Short break between </a:t>
            </a:r>
            <a:endParaRPr lang="en-GB" sz="2200">
              <a:latin typeface="Arial"/>
              <a:ea typeface="Arial"/>
              <a:cs typeface="Arial"/>
            </a:endParaRPr>
          </a:p>
          <a:p>
            <a:pPr lvl="0"/>
            <a:r>
              <a:rPr lang="en-GB" sz="2200" b="1" baseline="0">
                <a:latin typeface="Arial"/>
                <a:ea typeface="Arial"/>
                <a:cs typeface="Arial"/>
              </a:rPr>
              <a:t>Respond </a:t>
            </a:r>
            <a:r>
              <a:rPr lang="en-GB" sz="2200" baseline="0">
                <a:latin typeface="Arial"/>
                <a:ea typeface="Arial"/>
                <a:cs typeface="Arial"/>
              </a:rPr>
              <a:t>→ </a:t>
            </a:r>
            <a:r>
              <a:rPr lang="en-GB" sz="2200" b="1" baseline="0">
                <a:latin typeface="Arial"/>
                <a:ea typeface="Arial"/>
                <a:cs typeface="Arial"/>
              </a:rPr>
              <a:t>Recover</a:t>
            </a:r>
            <a:r>
              <a:rPr lang="en-GB" sz="2200" baseline="0">
                <a:latin typeface="Arial"/>
                <a:ea typeface="Arial"/>
                <a:cs typeface="Arial"/>
              </a:rPr>
              <a:t>.</a:t>
            </a:r>
            <a:r>
              <a:rPr lang="en-US" sz="2200">
                <a:latin typeface="Arial"/>
                <a:ea typeface="Arial"/>
                <a:cs typeface="Arial"/>
              </a:rPr>
              <a:t>​</a:t>
            </a:r>
            <a:endParaRPr lang="en-US">
              <a:ea typeface="Calibri"/>
              <a:cs typeface="Calibri"/>
            </a:endParaRPr>
          </a:p>
          <a:p>
            <a:endParaRPr lang="en-US" sz="2200">
              <a:latin typeface="Arial"/>
              <a:ea typeface="Arial"/>
              <a:cs typeface="Arial"/>
            </a:endParaRPr>
          </a:p>
          <a:p>
            <a:pPr marL="342900" lvl="0" indent="-342900" rtl="0">
              <a:buFont typeface="Arial,Sans-Serif"/>
              <a:buChar char="•"/>
            </a:pPr>
            <a:r>
              <a:rPr lang="en-GB" sz="2200" baseline="0">
                <a:latin typeface="Arial"/>
                <a:ea typeface="Arial"/>
                <a:cs typeface="Arial"/>
              </a:rPr>
              <a:t>Whole‑group debrief at the end.</a:t>
            </a:r>
          </a:p>
          <a:p>
            <a:pPr algn="ctr"/>
            <a:endParaRPr lang="en-US"/>
          </a:p>
        </p:txBody>
      </p:sp>
      <p:sp>
        <p:nvSpPr>
          <p:cNvPr id="8" name="Rectangle 7">
            <a:extLst>
              <a:ext uri="{FF2B5EF4-FFF2-40B4-BE49-F238E27FC236}">
                <a16:creationId xmlns:a16="http://schemas.microsoft.com/office/drawing/2014/main" id="{32E17946-90F6-06A9-9E1D-F8CE7521CC94}"/>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itle 1">
            <a:extLst>
              <a:ext uri="{FF2B5EF4-FFF2-40B4-BE49-F238E27FC236}">
                <a16:creationId xmlns:a16="http://schemas.microsoft.com/office/drawing/2014/main" id="{D03B2715-6F35-5200-E113-E64B28242AF2}"/>
              </a:ext>
            </a:extLst>
          </p:cNvPr>
          <p:cNvSpPr>
            <a:spLocks noGrp="1"/>
          </p:cNvSpPr>
          <p:nvPr>
            <p:ph type="title"/>
          </p:nvPr>
        </p:nvSpPr>
        <p:spPr>
          <a:xfrm>
            <a:off x="850547" y="663304"/>
            <a:ext cx="7517718" cy="753567"/>
          </a:xfrm>
        </p:spPr>
        <p:txBody>
          <a:bodyPr/>
          <a:lstStyle/>
          <a:p>
            <a:pPr algn="l"/>
            <a:r>
              <a:rPr lang="en-GB" sz="3200" dirty="0"/>
              <a:t>Format and Directions</a:t>
            </a:r>
          </a:p>
        </p:txBody>
      </p:sp>
    </p:spTree>
    <p:extLst>
      <p:ext uri="{BB962C8B-B14F-4D97-AF65-F5344CB8AC3E}">
        <p14:creationId xmlns:p14="http://schemas.microsoft.com/office/powerpoint/2010/main" val="965462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8607B-8FA9-762E-CFFC-40859364CF80}"/>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54061B60-9285-77A0-02BD-BD3F3B297762}"/>
              </a:ext>
            </a:extLst>
          </p:cNvPr>
          <p:cNvSpPr txBox="1">
            <a:spLocks/>
          </p:cNvSpPr>
          <p:nvPr/>
        </p:nvSpPr>
        <p:spPr>
          <a:xfrm>
            <a:off x="623392" y="1543791"/>
            <a:ext cx="5334062"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How to Approach the Scenario</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US" sz="2400" b="1" i="0" u="none" strike="noStrike" kern="1200" cap="none" spc="0" normalizeH="0" baseline="0" noProof="0">
              <a:ln>
                <a:noFill/>
              </a:ln>
              <a:solidFill>
                <a:srgbClr val="000000"/>
              </a:solidFill>
              <a:effectLst/>
              <a:uLnTx/>
              <a:uFillTx/>
              <a:latin typeface="Calibri"/>
              <a:ea typeface="+mn-ea"/>
              <a:cs typeface="+mn-cs"/>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Emergencies change quickly; information may be incomplete.</a:t>
            </a:r>
            <a:endParaRPr kumimoji="0" lang="en-US"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Discuss what actions your organisation or group could realistically take.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 are not acting as emergency frontline responders.</a:t>
            </a: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8" name="Content Placeholder 2">
            <a:extLst>
              <a:ext uri="{FF2B5EF4-FFF2-40B4-BE49-F238E27FC236}">
                <a16:creationId xmlns:a16="http://schemas.microsoft.com/office/drawing/2014/main" id="{693F34DA-C578-C773-FEF4-CB3042BE8F58}"/>
              </a:ext>
            </a:extLst>
          </p:cNvPr>
          <p:cNvSpPr txBox="1">
            <a:spLocks/>
          </p:cNvSpPr>
          <p:nvPr/>
        </p:nvSpPr>
        <p:spPr>
          <a:xfrm>
            <a:off x="6234548" y="1543791"/>
            <a:ext cx="5726609" cy="4222009"/>
          </a:xfrm>
          <a:prstGeom prst="rect">
            <a:avLst/>
          </a:prstGeom>
        </p:spPr>
        <p:style>
          <a:lnRef idx="2">
            <a:schemeClr val="dk1"/>
          </a:lnRef>
          <a:fillRef idx="1">
            <a:schemeClr val="lt1"/>
          </a:fillRef>
          <a:effectRef idx="0">
            <a:schemeClr val="dk1"/>
          </a:effectRef>
          <a:fontRef idx="minor">
            <a:schemeClr val="dk1"/>
          </a:fontRef>
        </p:style>
        <p:txBody>
          <a:bodyPr lIns="91440" tIns="45720" rIns="91440" bIns="45720" anchor="t"/>
          <a:lstStyle>
            <a:lvl1pPr marL="380981" indent="-380981" algn="l" defTabSz="1219110" rtl="0" eaLnBrk="1" latinLnBrk="0" hangingPunct="1">
              <a:spcBef>
                <a:spcPct val="20000"/>
              </a:spcBef>
              <a:buClr>
                <a:srgbClr val="EE2A24"/>
              </a:buClr>
              <a:buFont typeface="Arial" panose="020B0604020202020204" pitchFamily="34" charset="0"/>
              <a:buChar char="­"/>
              <a:defRPr sz="2400" kern="1200">
                <a:solidFill>
                  <a:schemeClr val="tx1"/>
                </a:solidFill>
                <a:latin typeface="+mn-lt"/>
                <a:ea typeface="+mn-ea"/>
                <a:cs typeface="+mn-cs"/>
              </a:defRPr>
            </a:lvl1pPr>
            <a:lvl2pPr marL="990526" indent="-380972"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2pPr>
            <a:lvl3pPr marL="1523887" indent="-304778" algn="l" defTabSz="12191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213344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299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5pPr>
            <a:lvl6pPr marL="3352550"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6pPr>
            <a:lvl7pPr marL="3962104"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7pPr>
            <a:lvl8pPr marL="4571659"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8pPr>
            <a:lvl9pPr marL="5181212" indent="-304778" algn="l" defTabSz="121911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9pPr>
          </a:lstStyle>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1" i="0" u="none" strike="noStrike" kern="1200" cap="none" spc="0" normalizeH="0" baseline="0" noProof="0">
                <a:ln>
                  <a:noFill/>
                </a:ln>
                <a:solidFill>
                  <a:srgbClr val="000000"/>
                </a:solidFill>
                <a:effectLst/>
                <a:uLnTx/>
                <a:uFillTx/>
                <a:latin typeface="Arial"/>
                <a:ea typeface="+mn-ea"/>
                <a:cs typeface="Arial"/>
              </a:rPr>
              <a:t>Focus on voluntary and community  roles:</a:t>
            </a: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endParaRPr kumimoji="0" lang="en-GB" sz="2400" b="1"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What support you can offer</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Your limits and responsibilities</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Arial"/>
                <a:ea typeface="+mn-ea"/>
                <a:cs typeface="Arial"/>
              </a:rPr>
              <a:t>The resources and skills you actually have</a:t>
            </a:r>
            <a:endParaRPr kumimoji="0" lang="en-GB" sz="2400" b="0" i="0" u="none" strike="noStrike" kern="1200" cap="none" spc="0" normalizeH="0" baseline="0" noProof="0">
              <a:ln>
                <a:noFill/>
              </a:ln>
              <a:solidFill>
                <a:srgbClr val="000000"/>
              </a:solidFill>
              <a:effectLst/>
              <a:uLnTx/>
              <a:uFillTx/>
              <a:latin typeface="Calibri"/>
              <a:ea typeface="Calibri"/>
              <a:cs typeface="Calibri"/>
            </a:endParaRPr>
          </a:p>
          <a:p>
            <a:pPr marL="342900" marR="0" lvl="0" indent="-3429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a:p>
            <a:pPr marL="0" marR="0" lvl="0" indent="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None/>
              <a:tabLst/>
              <a:defRPr/>
            </a:pPr>
            <a:r>
              <a:rPr kumimoji="0" lang="en-GB" sz="2200" b="0" i="1" u="none" strike="noStrike" kern="1200" cap="none" spc="0" normalizeH="0" baseline="0" noProof="0">
                <a:ln>
                  <a:noFill/>
                </a:ln>
                <a:solidFill>
                  <a:srgbClr val="000000"/>
                </a:solidFill>
                <a:effectLst/>
                <a:uLnTx/>
                <a:uFillTx/>
                <a:latin typeface="Arial"/>
                <a:ea typeface="+mn-ea"/>
                <a:cs typeface="Arial"/>
              </a:rPr>
              <a:t>Use only the information provided</a:t>
            </a:r>
            <a:endParaRPr kumimoji="0" lang="en-GB" sz="2400" b="0" i="1" u="none" strike="noStrike" kern="1200" cap="none" spc="0" normalizeH="0" baseline="0" noProof="0">
              <a:ln>
                <a:noFill/>
              </a:ln>
              <a:solidFill>
                <a:srgbClr val="000000"/>
              </a:solidFill>
              <a:effectLst/>
              <a:uLnTx/>
              <a:uFillTx/>
              <a:latin typeface="Calibri"/>
              <a:ea typeface="Calibri"/>
              <a:cs typeface="Calibri"/>
            </a:endParaRPr>
          </a:p>
          <a:p>
            <a:pPr marL="0" marR="0" lvl="0" indent="0" algn="l" defTabSz="1219110" rtl="0" eaLnBrk="1" fontAlgn="auto" latinLnBrk="0" hangingPunct="1">
              <a:lnSpc>
                <a:spcPct val="100000"/>
              </a:lnSpc>
              <a:spcBef>
                <a:spcPts val="20"/>
              </a:spcBef>
              <a:spcAft>
                <a:spcPts val="0"/>
              </a:spcAft>
              <a:buClr>
                <a:srgbClr val="EE2A24"/>
              </a:buClr>
              <a:buSzTx/>
              <a:buFont typeface="Arial" panose="020B0604020202020204" pitchFamily="34" charset="0"/>
              <a:buNone/>
              <a:tabLst/>
              <a:defRPr/>
            </a:pPr>
            <a:endParaRPr kumimoji="0" lang="en-GB" sz="2200" b="0" i="0" u="none" strike="noStrike" kern="1200" cap="none" spc="0" normalizeH="0" baseline="0" noProof="0">
              <a:ln>
                <a:noFill/>
              </a:ln>
              <a:solidFill>
                <a:srgbClr val="000000"/>
              </a:solidFill>
              <a:effectLst/>
              <a:uLnTx/>
              <a:uFillTx/>
              <a:latin typeface="Arial"/>
              <a:ea typeface="Calibri"/>
              <a:cs typeface="Arial"/>
            </a:endParaRPr>
          </a:p>
          <a:p>
            <a:pPr marL="457200" marR="0" lvl="0" indent="-457200" algn="l" defTabSz="1219110" rtl="0" eaLnBrk="1" fontAlgn="auto" latinLnBrk="0" hangingPunct="1">
              <a:lnSpc>
                <a:spcPct val="100000"/>
              </a:lnSpc>
              <a:spcBef>
                <a:spcPct val="20000"/>
              </a:spcBef>
              <a:spcAft>
                <a:spcPts val="0"/>
              </a:spcAft>
              <a:buClr>
                <a:srgbClr val="EE2A24"/>
              </a:buClr>
              <a:buSzTx/>
              <a:buFont typeface="Arial" panose="020B0604020202020204" pitchFamily="34" charset="0"/>
              <a:buChar char="•"/>
              <a:tabLst/>
              <a:defRPr/>
            </a:pPr>
            <a:endParaRPr kumimoji="0" lang="en-GB" sz="2200" b="0" i="0" u="none" strike="noStrike" kern="1200" cap="none" spc="0" normalizeH="0" baseline="0" noProof="0">
              <a:ln>
                <a:noFill/>
              </a:ln>
              <a:solidFill>
                <a:srgbClr val="000000"/>
              </a:solidFill>
              <a:effectLst/>
              <a:uLnTx/>
              <a:uFillTx/>
              <a:latin typeface="Arial"/>
              <a:ea typeface="+mn-ea"/>
              <a:cs typeface="Arial"/>
            </a:endParaRPr>
          </a:p>
        </p:txBody>
      </p:sp>
      <p:sp>
        <p:nvSpPr>
          <p:cNvPr id="7" name="Rectangle 6">
            <a:extLst>
              <a:ext uri="{FF2B5EF4-FFF2-40B4-BE49-F238E27FC236}">
                <a16:creationId xmlns:a16="http://schemas.microsoft.com/office/drawing/2014/main" id="{F470604D-71E6-E9EC-4A3B-9B42A976E169}"/>
              </a:ext>
            </a:extLst>
          </p:cNvPr>
          <p:cNvSpPr/>
          <p:nvPr/>
        </p:nvSpPr>
        <p:spPr>
          <a:xfrm rot="5340000">
            <a:off x="1570077" y="502814"/>
            <a:ext cx="144000" cy="1348130"/>
          </a:xfrm>
          <a:prstGeom prst="rect">
            <a:avLst/>
          </a:prstGeom>
          <a:solidFill>
            <a:srgbClr val="E51A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 name="Title 1">
            <a:extLst>
              <a:ext uri="{FF2B5EF4-FFF2-40B4-BE49-F238E27FC236}">
                <a16:creationId xmlns:a16="http://schemas.microsoft.com/office/drawing/2014/main" id="{8958EE03-AFDB-50FA-5EA5-C8F4971C1100}"/>
              </a:ext>
            </a:extLst>
          </p:cNvPr>
          <p:cNvSpPr>
            <a:spLocks noGrp="1"/>
          </p:cNvSpPr>
          <p:nvPr>
            <p:ph type="title"/>
          </p:nvPr>
        </p:nvSpPr>
        <p:spPr>
          <a:xfrm>
            <a:off x="850547" y="684569"/>
            <a:ext cx="7517718" cy="753567"/>
          </a:xfrm>
        </p:spPr>
        <p:txBody>
          <a:bodyPr/>
          <a:lstStyle/>
          <a:p>
            <a:pPr algn="l"/>
            <a:r>
              <a:rPr lang="en-GB" sz="3200" dirty="0"/>
              <a:t>Format and Directions</a:t>
            </a:r>
          </a:p>
        </p:txBody>
      </p:sp>
    </p:spTree>
    <p:extLst>
      <p:ext uri="{BB962C8B-B14F-4D97-AF65-F5344CB8AC3E}">
        <p14:creationId xmlns:p14="http://schemas.microsoft.com/office/powerpoint/2010/main" val="2954023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D59BD-B5B6-711E-5108-BC1263AED9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6C2D01-E3B7-A506-14DA-2EC70C513042}"/>
              </a:ext>
            </a:extLst>
          </p:cNvPr>
          <p:cNvSpPr/>
          <p:nvPr/>
        </p:nvSpPr>
        <p:spPr>
          <a:xfrm>
            <a:off x="15776" y="0"/>
            <a:ext cx="12176224" cy="6858000"/>
          </a:xfrm>
          <a:prstGeom prst="rect">
            <a:avLst/>
          </a:prstGeom>
          <a:solidFill>
            <a:srgbClr val="EE2A24"/>
          </a:solidFill>
          <a:ln w="0">
            <a:solidFill>
              <a:srgbClr val="EE2A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endParaRPr lang="en-GB" sz="3200"/>
          </a:p>
        </p:txBody>
      </p:sp>
      <p:sp>
        <p:nvSpPr>
          <p:cNvPr id="5" name="TextBox 4">
            <a:extLst>
              <a:ext uri="{FF2B5EF4-FFF2-40B4-BE49-F238E27FC236}">
                <a16:creationId xmlns:a16="http://schemas.microsoft.com/office/drawing/2014/main" id="{6791D173-E8C5-357D-EE38-5F87ADFBFA03}"/>
              </a:ext>
            </a:extLst>
          </p:cNvPr>
          <p:cNvSpPr txBox="1"/>
          <p:nvPr/>
        </p:nvSpPr>
        <p:spPr>
          <a:xfrm>
            <a:off x="385005" y="2491838"/>
            <a:ext cx="11443686" cy="1569660"/>
          </a:xfrm>
          <a:prstGeom prst="rect">
            <a:avLst/>
          </a:prstGeom>
          <a:noFill/>
        </p:spPr>
        <p:txBody>
          <a:bodyPr wrap="square" lIns="91440" tIns="45720" rIns="91440" bIns="45720" rtlCol="0" anchor="t">
            <a:spAutoFit/>
          </a:bodyPr>
          <a:ls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2700" indent="-12700" algn="ctr"/>
            <a:r>
              <a:rPr lang="en-US" sz="9600" b="1">
                <a:solidFill>
                  <a:schemeClr val="bg1"/>
                </a:solidFill>
                <a:latin typeface="Arial"/>
                <a:cs typeface="Arial"/>
              </a:rPr>
              <a:t>Begin Exercise</a:t>
            </a:r>
            <a:endParaRPr lang="en-US"/>
          </a:p>
        </p:txBody>
      </p:sp>
    </p:spTree>
    <p:extLst>
      <p:ext uri="{BB962C8B-B14F-4D97-AF65-F5344CB8AC3E}">
        <p14:creationId xmlns:p14="http://schemas.microsoft.com/office/powerpoint/2010/main" val="481188077"/>
      </p:ext>
    </p:extLst>
  </p:cSld>
  <p:clrMapOvr>
    <a:masterClrMapping/>
  </p:clrMapOvr>
</p:sld>
</file>

<file path=ppt/theme/theme1.xml><?xml version="1.0" encoding="utf-8"?>
<a:theme xmlns:a="http://schemas.openxmlformats.org/drawingml/2006/main" name="1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Powerpoint template 16 to 9 ratio - most up to date">
  <a:themeElements>
    <a:clrScheme name="British Red Cross">
      <a:dk1>
        <a:srgbClr val="000000"/>
      </a:dk1>
      <a:lt1>
        <a:srgbClr val="FFFFFF"/>
      </a:lt1>
      <a:dk2>
        <a:srgbClr val="EE2A24"/>
      </a:dk2>
      <a:lt2>
        <a:srgbClr val="9D1F21"/>
      </a:lt2>
      <a:accent1>
        <a:srgbClr val="65181B"/>
      </a:accent1>
      <a:accent2>
        <a:srgbClr val="1D1B1D"/>
      </a:accent2>
      <a:accent3>
        <a:srgbClr val="627B80"/>
      </a:accent3>
      <a:accent4>
        <a:srgbClr val="1A3351"/>
      </a:accent4>
      <a:accent5>
        <a:srgbClr val="F1B13B"/>
      </a:accent5>
      <a:accent6>
        <a:srgbClr val="43A92C"/>
      </a:accent6>
      <a:hlink>
        <a:srgbClr val="EE2A24"/>
      </a:hlink>
      <a:folHlink>
        <a:srgbClr val="EE2A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7CE69C6055540BF33AAC1D469E4C0" ma:contentTypeVersion="18" ma:contentTypeDescription="Create a new document." ma:contentTypeScope="" ma:versionID="61495c4f0129cdd76bdcaeedd133f250">
  <xsd:schema xmlns:xsd="http://www.w3.org/2001/XMLSchema" xmlns:xs="http://www.w3.org/2001/XMLSchema" xmlns:p="http://schemas.microsoft.com/office/2006/metadata/properties" xmlns:ns2="f9e4a656-b0af-4ca1-bf72-60ff45f8c446" xmlns:ns3="22a2ec74-4f79-472f-aa64-650a5ccae538" targetNamespace="http://schemas.microsoft.com/office/2006/metadata/properties" ma:root="true" ma:fieldsID="348ce0f2e8cbe11cfa2734cf2400e600" ns2:_="" ns3:_="">
    <xsd:import namespace="f9e4a656-b0af-4ca1-bf72-60ff45f8c446"/>
    <xsd:import namespace="22a2ec74-4f79-472f-aa64-650a5ccae53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e4a656-b0af-4ca1-bf72-60ff45f8c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53eba54-30fc-4b07-addc-4b7d108a047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2a2ec74-4f79-472f-aa64-650a5ccae53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5453fbb-4f07-4f45-af78-0ab700df0246}" ma:internalName="TaxCatchAll" ma:showField="CatchAllData" ma:web="22a2ec74-4f79-472f-aa64-650a5ccae5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e4a656-b0af-4ca1-bf72-60ff45f8c446">
      <Terms xmlns="http://schemas.microsoft.com/office/infopath/2007/PartnerControls"/>
    </lcf76f155ced4ddcb4097134ff3c332f>
    <TaxCatchAll xmlns="22a2ec74-4f79-472f-aa64-650a5ccae538" xsi:nil="true"/>
  </documentManagement>
</p:properties>
</file>

<file path=customXml/itemProps1.xml><?xml version="1.0" encoding="utf-8"?>
<ds:datastoreItem xmlns:ds="http://schemas.openxmlformats.org/officeDocument/2006/customXml" ds:itemID="{BE528D34-59A0-4F0C-A231-A630CBA2A166}"/>
</file>

<file path=customXml/itemProps2.xml><?xml version="1.0" encoding="utf-8"?>
<ds:datastoreItem xmlns:ds="http://schemas.openxmlformats.org/officeDocument/2006/customXml" ds:itemID="{7B48DC77-2076-45E5-AD38-42D8EE974EED}"/>
</file>

<file path=customXml/itemProps3.xml><?xml version="1.0" encoding="utf-8"?>
<ds:datastoreItem xmlns:ds="http://schemas.openxmlformats.org/officeDocument/2006/customXml" ds:itemID="{10C02E7B-46D0-4F07-9F0E-66582BAD9B06}"/>
</file>

<file path=docProps/app.xml><?xml version="1.0" encoding="utf-8"?>
<Properties xmlns="http://schemas.openxmlformats.org/officeDocument/2006/extended-properties" xmlns:vt="http://schemas.openxmlformats.org/officeDocument/2006/docPropsVTypes">
  <TotalTime>3342</TotalTime>
  <Words>3216</Words>
  <Application>Microsoft Office PowerPoint</Application>
  <PresentationFormat>Widescreen</PresentationFormat>
  <Paragraphs>261</Paragraphs>
  <Slides>25</Slides>
  <Notes>16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25</vt:i4>
      </vt:variant>
    </vt:vector>
  </HeadingPairs>
  <TitlesOfParts>
    <vt:vector size="35" baseType="lpstr">
      <vt:lpstr>Aptos</vt:lpstr>
      <vt:lpstr>Arial</vt:lpstr>
      <vt:lpstr>Arial,Sans-Serif</vt:lpstr>
      <vt:lpstr>Calibri</vt:lpstr>
      <vt:lpstr>Helvetica</vt:lpstr>
      <vt:lpstr>Helvetica Light</vt:lpstr>
      <vt:lpstr>Helvetica Neue</vt:lpstr>
      <vt:lpstr>1_Powerpoint template 16 to 9 ratio - most up to date</vt:lpstr>
      <vt:lpstr>4_Powerpoint template 16 to 9 ratio - most up to date</vt:lpstr>
      <vt:lpstr>2_Powerpoint template 16 to 9 ratio - most up to date</vt:lpstr>
      <vt:lpstr>PowerPoint Presentation</vt:lpstr>
      <vt:lpstr>PowerPoint Presentation</vt:lpstr>
      <vt:lpstr>Exercise Purpose</vt:lpstr>
      <vt:lpstr>Exercise Objectives</vt:lpstr>
      <vt:lpstr>Learning Outcomes</vt:lpstr>
      <vt:lpstr>Wellbeing and Participation</vt:lpstr>
      <vt:lpstr>Format and Directions</vt:lpstr>
      <vt:lpstr>Format and Directions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Arhyel Malgwi</dc:creator>
  <cp:lastModifiedBy>Arhyel Malgwi</cp:lastModifiedBy>
  <cp:revision>14</cp:revision>
  <dcterms:created xsi:type="dcterms:W3CDTF">2026-02-03T17:39:17Z</dcterms:created>
  <dcterms:modified xsi:type="dcterms:W3CDTF">2026-03-25T16:47:56Z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0x010100D897CE69C6055540BF33AAC1D469E4C0</vt:lpwstr>
  </property>
</Properties>
</file>