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6" r:id="rId5"/>
    <p:sldId id="631" r:id="rId6"/>
    <p:sldId id="632" r:id="rId7"/>
    <p:sldId id="633" r:id="rId8"/>
    <p:sldId id="634" r:id="rId9"/>
    <p:sldId id="63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6C0A"/>
    <a:srgbClr val="116AB0"/>
    <a:srgbClr val="564086"/>
    <a:srgbClr val="666666"/>
    <a:srgbClr val="00A22C"/>
    <a:srgbClr val="EF063A"/>
    <a:srgbClr val="1289D8"/>
    <a:srgbClr val="FDA700"/>
    <a:srgbClr val="9000B3"/>
    <a:srgbClr val="FF6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D36077-BE86-4678-AE76-E4490233F1F1}" v="2" dt="2026-01-22T15:08:32.0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52" autoAdjust="0"/>
    <p:restoredTop sz="69734" autoAdjust="0"/>
  </p:normalViewPr>
  <p:slideViewPr>
    <p:cSldViewPr snapToGrid="0">
      <p:cViewPr varScale="1">
        <p:scale>
          <a:sx n="44" d="100"/>
          <a:sy n="44" d="100"/>
        </p:scale>
        <p:origin x="110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Coatham" userId="a7060142-e8e1-4d5e-a4de-57040b851704" providerId="ADAL" clId="{3B309C03-8EB5-4EF9-A67F-8DC23F8BA2E9}"/>
    <pc:docChg chg="custSel addSld delSld modSld">
      <pc:chgData name="Emily Coatham" userId="a7060142-e8e1-4d5e-a4de-57040b851704" providerId="ADAL" clId="{3B309C03-8EB5-4EF9-A67F-8DC23F8BA2E9}" dt="2026-01-22T15:24:47.548" v="169" actId="47"/>
      <pc:docMkLst>
        <pc:docMk/>
      </pc:docMkLst>
      <pc:sldChg chg="add del">
        <pc:chgData name="Emily Coatham" userId="a7060142-e8e1-4d5e-a4de-57040b851704" providerId="ADAL" clId="{3B309C03-8EB5-4EF9-A67F-8DC23F8BA2E9}" dt="2026-01-22T15:08:43.114" v="7" actId="47"/>
        <pc:sldMkLst>
          <pc:docMk/>
          <pc:sldMk cId="59255306" sldId="629"/>
        </pc:sldMkLst>
      </pc:sldChg>
      <pc:sldChg chg="modNotesTx">
        <pc:chgData name="Emily Coatham" userId="a7060142-e8e1-4d5e-a4de-57040b851704" providerId="ADAL" clId="{3B309C03-8EB5-4EF9-A67F-8DC23F8BA2E9}" dt="2026-01-22T15:11:16.448" v="40" actId="20577"/>
        <pc:sldMkLst>
          <pc:docMk/>
          <pc:sldMk cId="0" sldId="631"/>
        </pc:sldMkLst>
      </pc:sldChg>
      <pc:sldChg chg="modNotesTx">
        <pc:chgData name="Emily Coatham" userId="a7060142-e8e1-4d5e-a4de-57040b851704" providerId="ADAL" clId="{3B309C03-8EB5-4EF9-A67F-8DC23F8BA2E9}" dt="2026-01-22T15:12:59.453" v="166" actId="20577"/>
        <pc:sldMkLst>
          <pc:docMk/>
          <pc:sldMk cId="0" sldId="632"/>
        </pc:sldMkLst>
      </pc:sldChg>
      <pc:sldChg chg="modNotesTx">
        <pc:chgData name="Emily Coatham" userId="a7060142-e8e1-4d5e-a4de-57040b851704" providerId="ADAL" clId="{3B309C03-8EB5-4EF9-A67F-8DC23F8BA2E9}" dt="2026-01-22T15:14:22.938" v="168" actId="20577"/>
        <pc:sldMkLst>
          <pc:docMk/>
          <pc:sldMk cId="0" sldId="633"/>
        </pc:sldMkLst>
      </pc:sldChg>
      <pc:sldChg chg="addSp delSp new del mod">
        <pc:chgData name="Emily Coatham" userId="a7060142-e8e1-4d5e-a4de-57040b851704" providerId="ADAL" clId="{3B309C03-8EB5-4EF9-A67F-8DC23F8BA2E9}" dt="2026-01-22T15:08:10.195" v="5" actId="47"/>
        <pc:sldMkLst>
          <pc:docMk/>
          <pc:sldMk cId="596428143" sldId="636"/>
        </pc:sldMkLst>
        <pc:spChg chg="del">
          <ac:chgData name="Emily Coatham" userId="a7060142-e8e1-4d5e-a4de-57040b851704" providerId="ADAL" clId="{3B309C03-8EB5-4EF9-A67F-8DC23F8BA2E9}" dt="2026-01-22T15:07:32.038" v="2" actId="478"/>
          <ac:spMkLst>
            <pc:docMk/>
            <pc:sldMk cId="596428143" sldId="636"/>
            <ac:spMk id="2" creationId="{6DDB4B21-6700-66C1-87B6-00C6F327D237}"/>
          </ac:spMkLst>
        </pc:spChg>
        <pc:spChg chg="add del">
          <ac:chgData name="Emily Coatham" userId="a7060142-e8e1-4d5e-a4de-57040b851704" providerId="ADAL" clId="{3B309C03-8EB5-4EF9-A67F-8DC23F8BA2E9}" dt="2026-01-22T15:07:35.462" v="3" actId="478"/>
          <ac:spMkLst>
            <pc:docMk/>
            <pc:sldMk cId="596428143" sldId="636"/>
            <ac:spMk id="4" creationId="{CBA3BF5B-5161-1B59-64C2-3910BC49ADDE}"/>
          </ac:spMkLst>
        </pc:spChg>
      </pc:sldChg>
      <pc:sldChg chg="add del">
        <pc:chgData name="Emily Coatham" userId="a7060142-e8e1-4d5e-a4de-57040b851704" providerId="ADAL" clId="{3B309C03-8EB5-4EF9-A67F-8DC23F8BA2E9}" dt="2026-01-22T15:24:47.548" v="169" actId="47"/>
        <pc:sldMkLst>
          <pc:docMk/>
          <pc:sldMk cId="1469294113" sldId="63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42974-B8CD-4785-854C-D931AD5D7394}" type="datetimeFigureOut">
              <a:rPr lang="en-GB" smtClean="0"/>
              <a:t>22/01/2026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554A30-02F7-4DA0-953A-62EA2BD7307B}" type="slidenum">
              <a:rPr lang="en-GB" smtClean="0"/>
              <a:t>‹#›</a:t>
            </a:fld>
            <a:endParaRPr lang="en-GB"/>
          </a:p>
        </p:txBody>
      </p:sp>
    </p:spTree>
    <p:extLst>
      <p:ext uri="{BB962C8B-B14F-4D97-AF65-F5344CB8AC3E}">
        <p14:creationId xmlns:p14="http://schemas.microsoft.com/office/powerpoint/2010/main" val="154712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554A30-02F7-4DA0-953A-62EA2BD7307B}" type="slidenum">
              <a:rPr lang="en-GB" smtClean="0"/>
              <a:t>1</a:t>
            </a:fld>
            <a:endParaRPr lang="en-GB"/>
          </a:p>
        </p:txBody>
      </p:sp>
    </p:spTree>
    <p:extLst>
      <p:ext uri="{BB962C8B-B14F-4D97-AF65-F5344CB8AC3E}">
        <p14:creationId xmlns:p14="http://schemas.microsoft.com/office/powerpoint/2010/main" val="1779196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initiative helps </a:t>
            </a:r>
            <a:r>
              <a:rPr lang="en-US" sz="1200" b="0" i="0" kern="1200" dirty="0" err="1">
                <a:solidFill>
                  <a:schemeClr val="tx1"/>
                </a:solidFill>
                <a:effectLst/>
                <a:latin typeface="+mn-lt"/>
                <a:ea typeface="+mn-ea"/>
                <a:cs typeface="+mn-cs"/>
              </a:rPr>
              <a:t>organisations</a:t>
            </a:r>
            <a:r>
              <a:rPr lang="en-US" sz="1200" b="0" i="0" kern="1200" dirty="0">
                <a:solidFill>
                  <a:schemeClr val="tx1"/>
                </a:solidFill>
                <a:effectLst/>
                <a:latin typeface="+mn-lt"/>
                <a:ea typeface="+mn-ea"/>
                <a:cs typeface="+mn-cs"/>
              </a:rPr>
              <a:t> like yours and your partners build long-term, meaningful capability to prepare for and respond to emergencies. We know most charities, community and faith groups aren’t emergency specialists, and that’s okay.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programme is here to remove barriers and provide tailored support so you can engage confidently in resilience work. By joining, you’ll help shape how capability is built in ways that are relevant, inclusive, sustainable, and rooted in community ownership.</a:t>
            </a:r>
          </a:p>
          <a:p>
            <a:endParaRPr lang="en-US" sz="1200" b="0" i="0" kern="1200" dirty="0">
              <a:solidFill>
                <a:schemeClr val="tx1"/>
              </a:solidFill>
              <a:effectLst/>
              <a:latin typeface="+mn-lt"/>
              <a:ea typeface="+mn-ea"/>
              <a:cs typeface="+mn-cs"/>
            </a:endParaRPr>
          </a:p>
          <a:p>
            <a:pPr lvl="0"/>
            <a:r>
              <a:rPr lang="en-GB" sz="1200" b="1" dirty="0"/>
              <a:t>Community-led preparedness and response planning</a:t>
            </a:r>
            <a:endParaRPr lang="en-GB" sz="1200" dirty="0"/>
          </a:p>
          <a:p>
            <a:pPr lvl="0"/>
            <a:r>
              <a:rPr lang="en-GB" sz="1200" b="1" dirty="0"/>
              <a:t>Interpreting risk in local contexts</a:t>
            </a:r>
            <a:r>
              <a:rPr lang="en-GB" sz="1200" dirty="0"/>
              <a:t>: Identifying strengths, vulnerabilities, and co-creating practical solutions to build sustained resilience</a:t>
            </a:r>
          </a:p>
          <a:p>
            <a:pPr lvl="0"/>
            <a:r>
              <a:rPr lang="en-GB" sz="1200" b="1" dirty="0"/>
              <a:t>Facilitating local exercises and training</a:t>
            </a:r>
            <a:endParaRPr lang="en-GB" sz="1200" dirty="0"/>
          </a:p>
          <a:p>
            <a:pPr lvl="0"/>
            <a:r>
              <a:rPr lang="en-GB" sz="1200" b="1" dirty="0"/>
              <a:t>Strengthening relationships</a:t>
            </a:r>
            <a:r>
              <a:rPr lang="en-GB" sz="1200" dirty="0"/>
              <a:t>: Building connections between community organisations, locally and regionally</a:t>
            </a:r>
          </a:p>
          <a:p>
            <a:pPr lvl="0"/>
            <a:r>
              <a:rPr lang="en-GB" sz="1200" b="1" dirty="0"/>
              <a:t>Promoting inclusive resilience</a:t>
            </a:r>
            <a:r>
              <a:rPr lang="en-GB" sz="1200" dirty="0"/>
              <a:t>: Understanding disproportionate impacts and ensuring equity</a:t>
            </a:r>
          </a:p>
          <a:p>
            <a:pPr lvl="0"/>
            <a:r>
              <a:rPr lang="en-GB" sz="1200" b="1" dirty="0"/>
              <a:t>Adaptability</a:t>
            </a:r>
            <a:r>
              <a:rPr lang="en-GB" sz="1200" dirty="0"/>
              <a:t>: Reusing and tailoring resources for future risks</a:t>
            </a:r>
          </a:p>
          <a:p>
            <a:endParaRPr lang="en-US"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B2554A30-02F7-4DA0-953A-62EA2BD7307B}" type="slidenum">
              <a:rPr lang="en-GB" smtClean="0"/>
              <a:t>2</a:t>
            </a:fld>
            <a:endParaRPr lang="en-GB"/>
          </a:p>
        </p:txBody>
      </p:sp>
    </p:spTree>
    <p:extLst>
      <p:ext uri="{BB962C8B-B14F-4D97-AF65-F5344CB8AC3E}">
        <p14:creationId xmlns:p14="http://schemas.microsoft.com/office/powerpoint/2010/main" val="3532388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VCSEP and British RedCross are supporting us with this project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morning training focuses on three areas: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the stages of planning, preparation, scenario design and how to debrief well</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ii) the roles required to support delivery,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iii) practical resources.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Attendees will gain the skills to design, coordinate and run your own scenario exercises, either internally or with your network. </a:t>
            </a:r>
          </a:p>
          <a:p>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afternoon will provide opportunity to take part in a table-top exercise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In person workshop to meet like minded organizations, network and support each other … there will be lunch</a:t>
            </a: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part of the Train-the-Trainer workshop, your organisation will receive ready-to-use templates focused on specific risks created by British Red Cross. These will be based on the </a:t>
            </a:r>
            <a:r>
              <a:rPr lang="en-GB" sz="1200" b="1" kern="1200" dirty="0">
                <a:solidFill>
                  <a:schemeClr val="tx1"/>
                </a:solidFill>
                <a:effectLst/>
                <a:latin typeface="+mn-lt"/>
                <a:ea typeface="+mn-ea"/>
                <a:cs typeface="+mn-cs"/>
              </a:rPr>
              <a:t>two to three most common topics</a:t>
            </a:r>
            <a:r>
              <a:rPr lang="en-GB" sz="1200" kern="1200" dirty="0">
                <a:solidFill>
                  <a:schemeClr val="tx1"/>
                </a:solidFill>
                <a:effectLst/>
                <a:latin typeface="+mn-lt"/>
                <a:ea typeface="+mn-ea"/>
                <a:cs typeface="+mn-cs"/>
              </a:rPr>
              <a:t> identified from participant applications.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During the training, you will also learn how to assess local risks and adapt these templates, so the exercises reflect your community’s unique needs, priorities, and realities. You don’t need to use the templates although they are there to support your delivery.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Delivering your exercise will involve customising the templates for your context, inviting relevant partners, including organisations representing disproportionately impacted groups, securing an appropriate venue, and managing all aspects of delivery on the day. We encourage collaboration with local partners. </a:t>
            </a:r>
          </a:p>
        </p:txBody>
      </p:sp>
      <p:sp>
        <p:nvSpPr>
          <p:cNvPr id="4" name="Slide Number Placeholder 3"/>
          <p:cNvSpPr>
            <a:spLocks noGrp="1"/>
          </p:cNvSpPr>
          <p:nvPr>
            <p:ph type="sldNum" sz="quarter" idx="5"/>
          </p:nvPr>
        </p:nvSpPr>
        <p:spPr/>
        <p:txBody>
          <a:bodyPr/>
          <a:lstStyle/>
          <a:p>
            <a:fld id="{B2554A30-02F7-4DA0-953A-62EA2BD7307B}" type="slidenum">
              <a:rPr lang="en-GB" smtClean="0"/>
              <a:t>3</a:t>
            </a:fld>
            <a:endParaRPr lang="en-GB"/>
          </a:p>
        </p:txBody>
      </p:sp>
    </p:spTree>
    <p:extLst>
      <p:ext uri="{BB962C8B-B14F-4D97-AF65-F5344CB8AC3E}">
        <p14:creationId xmlns:p14="http://schemas.microsoft.com/office/powerpoint/2010/main" val="4047028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x community exercise, in person delivery, expect around 10 participants per exercise (can be more), encourage the involvement of equalities partners. tailored for your communities needs e.g. might slightly change the wording etc.</a:t>
            </a:r>
            <a:br>
              <a:rPr lang="en-GB" dirty="0"/>
            </a:br>
            <a:br>
              <a:rPr lang="en-GB" dirty="0"/>
            </a:br>
            <a:r>
              <a:rPr lang="en-GB" sz="1200" b="1" kern="1200" dirty="0">
                <a:solidFill>
                  <a:schemeClr val="tx1"/>
                </a:solidFill>
                <a:effectLst/>
                <a:latin typeface="+mn-lt"/>
                <a:ea typeface="+mn-ea"/>
                <a:cs typeface="+mn-cs"/>
              </a:rPr>
              <a:t>Follow-Up Activity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addition to delivering the table-top exercise, your organisation will be required to provide a follow-up activity that meets one or more of the project’s objectives mentioned in the first slide. </a:t>
            </a:r>
          </a:p>
          <a:p>
            <a:r>
              <a:rPr lang="en-GB" sz="1200" kern="1200" dirty="0">
                <a:solidFill>
                  <a:schemeClr val="tx1"/>
                </a:solidFill>
                <a:effectLst/>
                <a:latin typeface="+mn-lt"/>
                <a:ea typeface="+mn-ea"/>
                <a:cs typeface="+mn-cs"/>
              </a:rPr>
              <a:t>This follow-up could take various forms, such as:</a:t>
            </a:r>
          </a:p>
          <a:p>
            <a:pPr lvl="0"/>
            <a:r>
              <a:rPr lang="en-GB" sz="1200" kern="1200" dirty="0">
                <a:solidFill>
                  <a:schemeClr val="tx1"/>
                </a:solidFill>
                <a:effectLst/>
                <a:latin typeface="+mn-lt"/>
                <a:ea typeface="+mn-ea"/>
                <a:cs typeface="+mn-cs"/>
              </a:rPr>
              <a:t>Enhancing your existing programmes in this space</a:t>
            </a:r>
          </a:p>
          <a:p>
            <a:pPr lvl="0"/>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Extending the event on the day to support relationship building</a:t>
            </a:r>
          </a:p>
          <a:p>
            <a:pPr lvl="0"/>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Hosting an additional session based on learning from the exercise</a:t>
            </a:r>
          </a:p>
          <a:p>
            <a:br>
              <a:rPr lang="en-GB" dirty="0"/>
            </a:br>
            <a:r>
              <a:rPr lang="en-GB" dirty="0"/>
              <a:t>Complete survey</a:t>
            </a:r>
            <a:br>
              <a:rPr lang="en-GB" dirty="0"/>
            </a:br>
            <a:br>
              <a:rPr lang="en-GB" dirty="0"/>
            </a:br>
            <a:r>
              <a:rPr lang="en-US" dirty="0"/>
              <a:t>To deepen multi-agency understanding of how to meaningfully engage community groups in emergency preparedness, LCEP will host a dedicated online learning event and produce a report capturing insights, learning, and experiences from participating partners – therefore the collecting of feedback part of this project is important so that we can continue to improve the wider system. </a:t>
            </a:r>
            <a:endParaRPr lang="en-GB" dirty="0"/>
          </a:p>
        </p:txBody>
      </p:sp>
      <p:sp>
        <p:nvSpPr>
          <p:cNvPr id="4" name="Slide Number Placeholder 3"/>
          <p:cNvSpPr>
            <a:spLocks noGrp="1"/>
          </p:cNvSpPr>
          <p:nvPr>
            <p:ph type="sldNum" sz="quarter" idx="5"/>
          </p:nvPr>
        </p:nvSpPr>
        <p:spPr/>
        <p:txBody>
          <a:bodyPr/>
          <a:lstStyle/>
          <a:p>
            <a:fld id="{B2554A30-02F7-4DA0-953A-62EA2BD7307B}" type="slidenum">
              <a:rPr lang="en-GB" smtClean="0"/>
              <a:t>4</a:t>
            </a:fld>
            <a:endParaRPr lang="en-GB"/>
          </a:p>
        </p:txBody>
      </p:sp>
    </p:spTree>
    <p:extLst>
      <p:ext uri="{BB962C8B-B14F-4D97-AF65-F5344CB8AC3E}">
        <p14:creationId xmlns:p14="http://schemas.microsoft.com/office/powerpoint/2010/main" val="1744361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Priority will be given to organisations who haven’t participated in previous train the trainer programmes delivered by LCEP</a:t>
            </a:r>
          </a:p>
          <a:p>
            <a:endParaRPr lang="en-GB" dirty="0"/>
          </a:p>
        </p:txBody>
      </p:sp>
      <p:sp>
        <p:nvSpPr>
          <p:cNvPr id="4" name="Slide Number Placeholder 3"/>
          <p:cNvSpPr>
            <a:spLocks noGrp="1"/>
          </p:cNvSpPr>
          <p:nvPr>
            <p:ph type="sldNum" sz="quarter" idx="5"/>
          </p:nvPr>
        </p:nvSpPr>
        <p:spPr/>
        <p:txBody>
          <a:bodyPr/>
          <a:lstStyle/>
          <a:p>
            <a:fld id="{B2554A30-02F7-4DA0-953A-62EA2BD7307B}" type="slidenum">
              <a:rPr lang="en-GB" smtClean="0"/>
              <a:t>5</a:t>
            </a:fld>
            <a:endParaRPr lang="en-GB"/>
          </a:p>
        </p:txBody>
      </p:sp>
    </p:spTree>
    <p:extLst>
      <p:ext uri="{BB962C8B-B14F-4D97-AF65-F5344CB8AC3E}">
        <p14:creationId xmlns:p14="http://schemas.microsoft.com/office/powerpoint/2010/main" val="121909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Ticked one box! attend the information session on 22nd January to learn about the programme and ask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Complete and submit the application form accurately by </a:t>
            </a:r>
            <a:r>
              <a:rPr lang="en-US" dirty="0" err="1"/>
              <a:t>thedeadline</a:t>
            </a:r>
            <a:r>
              <a:rPr lang="en-US" dirty="0"/>
              <a:t> of 10th February 2026 via email.​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 spaces available; selected </a:t>
            </a:r>
            <a:r>
              <a:rPr lang="en-US" dirty="0" err="1"/>
              <a:t>organisations</a:t>
            </a:r>
            <a:r>
              <a:rPr lang="en-US" dirty="0"/>
              <a:t> will be </a:t>
            </a:r>
            <a:r>
              <a:rPr lang="en-US" dirty="0" err="1"/>
              <a:t>notifiedpromptly</a:t>
            </a:r>
            <a:r>
              <a:rPr lang="en-US" dirty="0"/>
              <a:t> after submission.​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dirty="0"/>
          </a:p>
        </p:txBody>
      </p:sp>
      <p:sp>
        <p:nvSpPr>
          <p:cNvPr id="4" name="Slide Number Placeholder 3"/>
          <p:cNvSpPr>
            <a:spLocks noGrp="1"/>
          </p:cNvSpPr>
          <p:nvPr>
            <p:ph type="sldNum" sz="quarter" idx="5"/>
          </p:nvPr>
        </p:nvSpPr>
        <p:spPr/>
        <p:txBody>
          <a:bodyPr/>
          <a:lstStyle/>
          <a:p>
            <a:fld id="{B2554A30-02F7-4DA0-953A-62EA2BD7307B}" type="slidenum">
              <a:rPr lang="en-GB" smtClean="0"/>
              <a:t>6</a:t>
            </a:fld>
            <a:endParaRPr lang="en-GB"/>
          </a:p>
        </p:txBody>
      </p:sp>
    </p:spTree>
    <p:extLst>
      <p:ext uri="{BB962C8B-B14F-4D97-AF65-F5344CB8AC3E}">
        <p14:creationId xmlns:p14="http://schemas.microsoft.com/office/powerpoint/2010/main" val="3747513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5EFE2-3E92-9BEB-9525-AB6EB6357F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0ACD88B-8F77-8677-70A1-3D555B1114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016C465-E605-EE1B-C18A-B117CBB82E1D}"/>
              </a:ext>
            </a:extLst>
          </p:cNvPr>
          <p:cNvSpPr>
            <a:spLocks noGrp="1"/>
          </p:cNvSpPr>
          <p:nvPr>
            <p:ph type="dt" sz="half" idx="10"/>
          </p:nvPr>
        </p:nvSpPr>
        <p:spPr/>
        <p:txBody>
          <a:bodyPr/>
          <a:lstStyle/>
          <a:p>
            <a:fld id="{685A35BC-DDBD-4B7E-A252-1ECBCCBE26E9}" type="datetimeFigureOut">
              <a:rPr lang="en-GB" smtClean="0"/>
              <a:t>22/01/2026</a:t>
            </a:fld>
            <a:endParaRPr lang="en-GB"/>
          </a:p>
        </p:txBody>
      </p:sp>
      <p:sp>
        <p:nvSpPr>
          <p:cNvPr id="5" name="Footer Placeholder 4">
            <a:extLst>
              <a:ext uri="{FF2B5EF4-FFF2-40B4-BE49-F238E27FC236}">
                <a16:creationId xmlns:a16="http://schemas.microsoft.com/office/drawing/2014/main" id="{0E9AEC35-A4C2-6D22-E555-F141C3DFE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896F6C-284C-67D2-E2A3-2A4FC2D8F93A}"/>
              </a:ext>
            </a:extLst>
          </p:cNvPr>
          <p:cNvSpPr>
            <a:spLocks noGrp="1"/>
          </p:cNvSpPr>
          <p:nvPr>
            <p:ph type="sldNum" sz="quarter" idx="12"/>
          </p:nvPr>
        </p:nvSpPr>
        <p:spPr/>
        <p:txBody>
          <a:bodyPr/>
          <a:lstStyle/>
          <a:p>
            <a:fld id="{FE23B6F1-76CB-48FE-8B42-95BC3C3F9909}" type="slidenum">
              <a:rPr lang="en-GB" smtClean="0"/>
              <a:t>‹#›</a:t>
            </a:fld>
            <a:endParaRPr lang="en-GB"/>
          </a:p>
        </p:txBody>
      </p:sp>
    </p:spTree>
    <p:extLst>
      <p:ext uri="{BB962C8B-B14F-4D97-AF65-F5344CB8AC3E}">
        <p14:creationId xmlns:p14="http://schemas.microsoft.com/office/powerpoint/2010/main" val="2658194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2FABA-41F4-8412-477D-307D0543947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A45A1E-DD7F-BE2D-2B68-FCBA941755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8DA3C4-83D3-3D04-D6E7-7D40F632D50C}"/>
              </a:ext>
            </a:extLst>
          </p:cNvPr>
          <p:cNvSpPr>
            <a:spLocks noGrp="1"/>
          </p:cNvSpPr>
          <p:nvPr>
            <p:ph type="dt" sz="half" idx="10"/>
          </p:nvPr>
        </p:nvSpPr>
        <p:spPr/>
        <p:txBody>
          <a:bodyPr/>
          <a:lstStyle/>
          <a:p>
            <a:fld id="{685A35BC-DDBD-4B7E-A252-1ECBCCBE26E9}" type="datetimeFigureOut">
              <a:rPr lang="en-GB" smtClean="0"/>
              <a:t>22/01/2026</a:t>
            </a:fld>
            <a:endParaRPr lang="en-GB"/>
          </a:p>
        </p:txBody>
      </p:sp>
      <p:sp>
        <p:nvSpPr>
          <p:cNvPr id="5" name="Footer Placeholder 4">
            <a:extLst>
              <a:ext uri="{FF2B5EF4-FFF2-40B4-BE49-F238E27FC236}">
                <a16:creationId xmlns:a16="http://schemas.microsoft.com/office/drawing/2014/main" id="{8546028F-A283-51A6-2524-3EC59EA2BD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128790-56B1-EC34-6300-74CBB9C451DE}"/>
              </a:ext>
            </a:extLst>
          </p:cNvPr>
          <p:cNvSpPr>
            <a:spLocks noGrp="1"/>
          </p:cNvSpPr>
          <p:nvPr>
            <p:ph type="sldNum" sz="quarter" idx="12"/>
          </p:nvPr>
        </p:nvSpPr>
        <p:spPr/>
        <p:txBody>
          <a:bodyPr/>
          <a:lstStyle/>
          <a:p>
            <a:fld id="{FE23B6F1-76CB-48FE-8B42-95BC3C3F9909}" type="slidenum">
              <a:rPr lang="en-GB" smtClean="0"/>
              <a:t>‹#›</a:t>
            </a:fld>
            <a:endParaRPr lang="en-GB"/>
          </a:p>
        </p:txBody>
      </p:sp>
    </p:spTree>
    <p:extLst>
      <p:ext uri="{BB962C8B-B14F-4D97-AF65-F5344CB8AC3E}">
        <p14:creationId xmlns:p14="http://schemas.microsoft.com/office/powerpoint/2010/main" val="1023423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B67879-44EB-6D97-18E7-B0DFCA3697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19FA6B-497B-0F9A-CD3F-1DE2204390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A05E49-B4F1-8AAA-53AD-FF60DCBE5788}"/>
              </a:ext>
            </a:extLst>
          </p:cNvPr>
          <p:cNvSpPr>
            <a:spLocks noGrp="1"/>
          </p:cNvSpPr>
          <p:nvPr>
            <p:ph type="dt" sz="half" idx="10"/>
          </p:nvPr>
        </p:nvSpPr>
        <p:spPr/>
        <p:txBody>
          <a:bodyPr/>
          <a:lstStyle/>
          <a:p>
            <a:fld id="{685A35BC-DDBD-4B7E-A252-1ECBCCBE26E9}" type="datetimeFigureOut">
              <a:rPr lang="en-GB" smtClean="0"/>
              <a:t>22/01/2026</a:t>
            </a:fld>
            <a:endParaRPr lang="en-GB"/>
          </a:p>
        </p:txBody>
      </p:sp>
      <p:sp>
        <p:nvSpPr>
          <p:cNvPr id="5" name="Footer Placeholder 4">
            <a:extLst>
              <a:ext uri="{FF2B5EF4-FFF2-40B4-BE49-F238E27FC236}">
                <a16:creationId xmlns:a16="http://schemas.microsoft.com/office/drawing/2014/main" id="{D87D8AC6-3E14-BB67-A715-8B592B4002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379391-651B-5258-ACDF-F6EBC23F3741}"/>
              </a:ext>
            </a:extLst>
          </p:cNvPr>
          <p:cNvSpPr>
            <a:spLocks noGrp="1"/>
          </p:cNvSpPr>
          <p:nvPr>
            <p:ph type="sldNum" sz="quarter" idx="12"/>
          </p:nvPr>
        </p:nvSpPr>
        <p:spPr/>
        <p:txBody>
          <a:bodyPr/>
          <a:lstStyle/>
          <a:p>
            <a:fld id="{FE23B6F1-76CB-48FE-8B42-95BC3C3F9909}" type="slidenum">
              <a:rPr lang="en-GB" smtClean="0"/>
              <a:t>‹#›</a:t>
            </a:fld>
            <a:endParaRPr lang="en-GB"/>
          </a:p>
        </p:txBody>
      </p:sp>
    </p:spTree>
    <p:extLst>
      <p:ext uri="{BB962C8B-B14F-4D97-AF65-F5344CB8AC3E}">
        <p14:creationId xmlns:p14="http://schemas.microsoft.com/office/powerpoint/2010/main" val="4047375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5827A-81D6-3B51-5FB5-52201FD894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E5C4B9-D5FC-C613-9A1D-D9C1BD648B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2F9B5D-83F7-F66A-39C1-648EC5A7A151}"/>
              </a:ext>
            </a:extLst>
          </p:cNvPr>
          <p:cNvSpPr>
            <a:spLocks noGrp="1"/>
          </p:cNvSpPr>
          <p:nvPr>
            <p:ph type="dt" sz="half" idx="10"/>
          </p:nvPr>
        </p:nvSpPr>
        <p:spPr/>
        <p:txBody>
          <a:bodyPr/>
          <a:lstStyle/>
          <a:p>
            <a:fld id="{685A35BC-DDBD-4B7E-A252-1ECBCCBE26E9}" type="datetimeFigureOut">
              <a:rPr lang="en-GB" smtClean="0"/>
              <a:t>22/01/2026</a:t>
            </a:fld>
            <a:endParaRPr lang="en-GB"/>
          </a:p>
        </p:txBody>
      </p:sp>
      <p:sp>
        <p:nvSpPr>
          <p:cNvPr id="5" name="Footer Placeholder 4">
            <a:extLst>
              <a:ext uri="{FF2B5EF4-FFF2-40B4-BE49-F238E27FC236}">
                <a16:creationId xmlns:a16="http://schemas.microsoft.com/office/drawing/2014/main" id="{3AE18F7B-7155-542B-08A3-BF667987F5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152019-2B39-440D-B834-AE1AAB897517}"/>
              </a:ext>
            </a:extLst>
          </p:cNvPr>
          <p:cNvSpPr>
            <a:spLocks noGrp="1"/>
          </p:cNvSpPr>
          <p:nvPr>
            <p:ph type="sldNum" sz="quarter" idx="12"/>
          </p:nvPr>
        </p:nvSpPr>
        <p:spPr/>
        <p:txBody>
          <a:bodyPr/>
          <a:lstStyle/>
          <a:p>
            <a:fld id="{FE23B6F1-76CB-48FE-8B42-95BC3C3F9909}" type="slidenum">
              <a:rPr lang="en-GB" smtClean="0"/>
              <a:t>‹#›</a:t>
            </a:fld>
            <a:endParaRPr lang="en-GB"/>
          </a:p>
        </p:txBody>
      </p:sp>
    </p:spTree>
    <p:extLst>
      <p:ext uri="{BB962C8B-B14F-4D97-AF65-F5344CB8AC3E}">
        <p14:creationId xmlns:p14="http://schemas.microsoft.com/office/powerpoint/2010/main" val="2898782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DB4B7-ED5E-26BC-CE6C-7DA6447FCE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3CFCB32-C493-E6E9-FD68-6E88ED832C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484CA4-DE24-CA48-17A7-C77E5A3B7841}"/>
              </a:ext>
            </a:extLst>
          </p:cNvPr>
          <p:cNvSpPr>
            <a:spLocks noGrp="1"/>
          </p:cNvSpPr>
          <p:nvPr>
            <p:ph type="dt" sz="half" idx="10"/>
          </p:nvPr>
        </p:nvSpPr>
        <p:spPr/>
        <p:txBody>
          <a:bodyPr/>
          <a:lstStyle/>
          <a:p>
            <a:fld id="{685A35BC-DDBD-4B7E-A252-1ECBCCBE26E9}" type="datetimeFigureOut">
              <a:rPr lang="en-GB" smtClean="0"/>
              <a:t>22/01/2026</a:t>
            </a:fld>
            <a:endParaRPr lang="en-GB"/>
          </a:p>
        </p:txBody>
      </p:sp>
      <p:sp>
        <p:nvSpPr>
          <p:cNvPr id="5" name="Footer Placeholder 4">
            <a:extLst>
              <a:ext uri="{FF2B5EF4-FFF2-40B4-BE49-F238E27FC236}">
                <a16:creationId xmlns:a16="http://schemas.microsoft.com/office/drawing/2014/main" id="{1EAF51FB-868C-57FE-6D1A-E26E58A8FA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603641-A8D8-65E7-0CCD-1BA3607CF2FB}"/>
              </a:ext>
            </a:extLst>
          </p:cNvPr>
          <p:cNvSpPr>
            <a:spLocks noGrp="1"/>
          </p:cNvSpPr>
          <p:nvPr>
            <p:ph type="sldNum" sz="quarter" idx="12"/>
          </p:nvPr>
        </p:nvSpPr>
        <p:spPr/>
        <p:txBody>
          <a:bodyPr/>
          <a:lstStyle/>
          <a:p>
            <a:fld id="{FE23B6F1-76CB-48FE-8B42-95BC3C3F9909}" type="slidenum">
              <a:rPr lang="en-GB" smtClean="0"/>
              <a:t>‹#›</a:t>
            </a:fld>
            <a:endParaRPr lang="en-GB"/>
          </a:p>
        </p:txBody>
      </p:sp>
    </p:spTree>
    <p:extLst>
      <p:ext uri="{BB962C8B-B14F-4D97-AF65-F5344CB8AC3E}">
        <p14:creationId xmlns:p14="http://schemas.microsoft.com/office/powerpoint/2010/main" val="2868773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75117-37B8-2131-054D-19A7F910FF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F6F2D6-1D36-D00A-CA94-2283EABBDB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A81452-40D7-4674-9B58-05E981ACD8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C0D8B66-E41C-AB9C-4C10-97A03D235242}"/>
              </a:ext>
            </a:extLst>
          </p:cNvPr>
          <p:cNvSpPr>
            <a:spLocks noGrp="1"/>
          </p:cNvSpPr>
          <p:nvPr>
            <p:ph type="dt" sz="half" idx="10"/>
          </p:nvPr>
        </p:nvSpPr>
        <p:spPr/>
        <p:txBody>
          <a:bodyPr/>
          <a:lstStyle/>
          <a:p>
            <a:fld id="{685A35BC-DDBD-4B7E-A252-1ECBCCBE26E9}" type="datetimeFigureOut">
              <a:rPr lang="en-GB" smtClean="0"/>
              <a:t>22/01/2026</a:t>
            </a:fld>
            <a:endParaRPr lang="en-GB"/>
          </a:p>
        </p:txBody>
      </p:sp>
      <p:sp>
        <p:nvSpPr>
          <p:cNvPr id="6" name="Footer Placeholder 5">
            <a:extLst>
              <a:ext uri="{FF2B5EF4-FFF2-40B4-BE49-F238E27FC236}">
                <a16:creationId xmlns:a16="http://schemas.microsoft.com/office/drawing/2014/main" id="{9CCF147A-00BA-8BBA-AECA-F1CE92510A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69AFD3-D071-E0FB-6B38-172E623ACCCC}"/>
              </a:ext>
            </a:extLst>
          </p:cNvPr>
          <p:cNvSpPr>
            <a:spLocks noGrp="1"/>
          </p:cNvSpPr>
          <p:nvPr>
            <p:ph type="sldNum" sz="quarter" idx="12"/>
          </p:nvPr>
        </p:nvSpPr>
        <p:spPr/>
        <p:txBody>
          <a:bodyPr/>
          <a:lstStyle/>
          <a:p>
            <a:fld id="{FE23B6F1-76CB-48FE-8B42-95BC3C3F9909}" type="slidenum">
              <a:rPr lang="en-GB" smtClean="0"/>
              <a:t>‹#›</a:t>
            </a:fld>
            <a:endParaRPr lang="en-GB"/>
          </a:p>
        </p:txBody>
      </p:sp>
    </p:spTree>
    <p:extLst>
      <p:ext uri="{BB962C8B-B14F-4D97-AF65-F5344CB8AC3E}">
        <p14:creationId xmlns:p14="http://schemas.microsoft.com/office/powerpoint/2010/main" val="118926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06DF8-30DD-6F13-1021-457752241A8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7CA30A-1774-A062-66B4-771C4FBDDB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CF5D6A-828F-C931-851C-3C7110B9AF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8C6D3CA-A52D-53D5-64B2-8976BEC05F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D989A0-0F88-B9A6-0744-772E513302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63CD2B9-D444-53FD-AB71-71B74FF2EBC7}"/>
              </a:ext>
            </a:extLst>
          </p:cNvPr>
          <p:cNvSpPr>
            <a:spLocks noGrp="1"/>
          </p:cNvSpPr>
          <p:nvPr>
            <p:ph type="dt" sz="half" idx="10"/>
          </p:nvPr>
        </p:nvSpPr>
        <p:spPr/>
        <p:txBody>
          <a:bodyPr/>
          <a:lstStyle/>
          <a:p>
            <a:fld id="{685A35BC-DDBD-4B7E-A252-1ECBCCBE26E9}" type="datetimeFigureOut">
              <a:rPr lang="en-GB" smtClean="0"/>
              <a:t>22/01/2026</a:t>
            </a:fld>
            <a:endParaRPr lang="en-GB"/>
          </a:p>
        </p:txBody>
      </p:sp>
      <p:sp>
        <p:nvSpPr>
          <p:cNvPr id="8" name="Footer Placeholder 7">
            <a:extLst>
              <a:ext uri="{FF2B5EF4-FFF2-40B4-BE49-F238E27FC236}">
                <a16:creationId xmlns:a16="http://schemas.microsoft.com/office/drawing/2014/main" id="{BF09F8BC-165C-6DE3-78BB-7C3CE9BC9D8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EFDBC1-D61D-CBF4-9D3B-E6FA4B91029A}"/>
              </a:ext>
            </a:extLst>
          </p:cNvPr>
          <p:cNvSpPr>
            <a:spLocks noGrp="1"/>
          </p:cNvSpPr>
          <p:nvPr>
            <p:ph type="sldNum" sz="quarter" idx="12"/>
          </p:nvPr>
        </p:nvSpPr>
        <p:spPr/>
        <p:txBody>
          <a:bodyPr/>
          <a:lstStyle/>
          <a:p>
            <a:fld id="{FE23B6F1-76CB-48FE-8B42-95BC3C3F9909}" type="slidenum">
              <a:rPr lang="en-GB" smtClean="0"/>
              <a:t>‹#›</a:t>
            </a:fld>
            <a:endParaRPr lang="en-GB"/>
          </a:p>
        </p:txBody>
      </p:sp>
    </p:spTree>
    <p:extLst>
      <p:ext uri="{BB962C8B-B14F-4D97-AF65-F5344CB8AC3E}">
        <p14:creationId xmlns:p14="http://schemas.microsoft.com/office/powerpoint/2010/main" val="3955762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7E344-BD06-DD80-4A65-6DA87A4C662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665B333-D74B-F9E1-CE14-F22A753B040C}"/>
              </a:ext>
            </a:extLst>
          </p:cNvPr>
          <p:cNvSpPr>
            <a:spLocks noGrp="1"/>
          </p:cNvSpPr>
          <p:nvPr>
            <p:ph type="dt" sz="half" idx="10"/>
          </p:nvPr>
        </p:nvSpPr>
        <p:spPr/>
        <p:txBody>
          <a:bodyPr/>
          <a:lstStyle/>
          <a:p>
            <a:fld id="{685A35BC-DDBD-4B7E-A252-1ECBCCBE26E9}" type="datetimeFigureOut">
              <a:rPr lang="en-GB" smtClean="0"/>
              <a:t>22/01/2026</a:t>
            </a:fld>
            <a:endParaRPr lang="en-GB"/>
          </a:p>
        </p:txBody>
      </p:sp>
      <p:sp>
        <p:nvSpPr>
          <p:cNvPr id="4" name="Footer Placeholder 3">
            <a:extLst>
              <a:ext uri="{FF2B5EF4-FFF2-40B4-BE49-F238E27FC236}">
                <a16:creationId xmlns:a16="http://schemas.microsoft.com/office/drawing/2014/main" id="{85AFB7F9-485A-7364-948E-014B9D496A0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87A26B8-18C3-E63B-A98C-7928EF652F1B}"/>
              </a:ext>
            </a:extLst>
          </p:cNvPr>
          <p:cNvSpPr>
            <a:spLocks noGrp="1"/>
          </p:cNvSpPr>
          <p:nvPr>
            <p:ph type="sldNum" sz="quarter" idx="12"/>
          </p:nvPr>
        </p:nvSpPr>
        <p:spPr/>
        <p:txBody>
          <a:bodyPr/>
          <a:lstStyle/>
          <a:p>
            <a:fld id="{FE23B6F1-76CB-48FE-8B42-95BC3C3F9909}" type="slidenum">
              <a:rPr lang="en-GB" smtClean="0"/>
              <a:t>‹#›</a:t>
            </a:fld>
            <a:endParaRPr lang="en-GB"/>
          </a:p>
        </p:txBody>
      </p:sp>
    </p:spTree>
    <p:extLst>
      <p:ext uri="{BB962C8B-B14F-4D97-AF65-F5344CB8AC3E}">
        <p14:creationId xmlns:p14="http://schemas.microsoft.com/office/powerpoint/2010/main" val="9370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E3C992-842A-B863-F222-344B7839CD9E}"/>
              </a:ext>
            </a:extLst>
          </p:cNvPr>
          <p:cNvSpPr>
            <a:spLocks noGrp="1"/>
          </p:cNvSpPr>
          <p:nvPr>
            <p:ph type="dt" sz="half" idx="10"/>
          </p:nvPr>
        </p:nvSpPr>
        <p:spPr/>
        <p:txBody>
          <a:bodyPr/>
          <a:lstStyle/>
          <a:p>
            <a:fld id="{685A35BC-DDBD-4B7E-A252-1ECBCCBE26E9}" type="datetimeFigureOut">
              <a:rPr lang="en-GB" smtClean="0"/>
              <a:t>22/01/2026</a:t>
            </a:fld>
            <a:endParaRPr lang="en-GB"/>
          </a:p>
        </p:txBody>
      </p:sp>
      <p:sp>
        <p:nvSpPr>
          <p:cNvPr id="3" name="Footer Placeholder 2">
            <a:extLst>
              <a:ext uri="{FF2B5EF4-FFF2-40B4-BE49-F238E27FC236}">
                <a16:creationId xmlns:a16="http://schemas.microsoft.com/office/drawing/2014/main" id="{5C886BFA-FA74-F583-0495-E39E413167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5E0AE7E-141D-015F-9017-595F5CD94DA2}"/>
              </a:ext>
            </a:extLst>
          </p:cNvPr>
          <p:cNvSpPr>
            <a:spLocks noGrp="1"/>
          </p:cNvSpPr>
          <p:nvPr>
            <p:ph type="sldNum" sz="quarter" idx="12"/>
          </p:nvPr>
        </p:nvSpPr>
        <p:spPr/>
        <p:txBody>
          <a:bodyPr/>
          <a:lstStyle/>
          <a:p>
            <a:fld id="{FE23B6F1-76CB-48FE-8B42-95BC3C3F9909}" type="slidenum">
              <a:rPr lang="en-GB" smtClean="0"/>
              <a:t>‹#›</a:t>
            </a:fld>
            <a:endParaRPr lang="en-GB"/>
          </a:p>
        </p:txBody>
      </p:sp>
    </p:spTree>
    <p:extLst>
      <p:ext uri="{BB962C8B-B14F-4D97-AF65-F5344CB8AC3E}">
        <p14:creationId xmlns:p14="http://schemas.microsoft.com/office/powerpoint/2010/main" val="3465189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55007-757A-1914-2C2F-C26FF09C85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D877EE0-07D8-3B9B-229D-8202245F9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6C0EBFE-673E-A9E0-64C3-ECE1973F43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4D38EB-A460-6C72-2C4E-936235A4BCF7}"/>
              </a:ext>
            </a:extLst>
          </p:cNvPr>
          <p:cNvSpPr>
            <a:spLocks noGrp="1"/>
          </p:cNvSpPr>
          <p:nvPr>
            <p:ph type="dt" sz="half" idx="10"/>
          </p:nvPr>
        </p:nvSpPr>
        <p:spPr/>
        <p:txBody>
          <a:bodyPr/>
          <a:lstStyle/>
          <a:p>
            <a:fld id="{685A35BC-DDBD-4B7E-A252-1ECBCCBE26E9}" type="datetimeFigureOut">
              <a:rPr lang="en-GB" smtClean="0"/>
              <a:t>22/01/2026</a:t>
            </a:fld>
            <a:endParaRPr lang="en-GB"/>
          </a:p>
        </p:txBody>
      </p:sp>
      <p:sp>
        <p:nvSpPr>
          <p:cNvPr id="6" name="Footer Placeholder 5">
            <a:extLst>
              <a:ext uri="{FF2B5EF4-FFF2-40B4-BE49-F238E27FC236}">
                <a16:creationId xmlns:a16="http://schemas.microsoft.com/office/drawing/2014/main" id="{EFD69ECB-1B53-B872-A477-860DC8E9F4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1EF122-36B1-DBCB-47DD-69169481EC18}"/>
              </a:ext>
            </a:extLst>
          </p:cNvPr>
          <p:cNvSpPr>
            <a:spLocks noGrp="1"/>
          </p:cNvSpPr>
          <p:nvPr>
            <p:ph type="sldNum" sz="quarter" idx="12"/>
          </p:nvPr>
        </p:nvSpPr>
        <p:spPr/>
        <p:txBody>
          <a:bodyPr/>
          <a:lstStyle/>
          <a:p>
            <a:fld id="{FE23B6F1-76CB-48FE-8B42-95BC3C3F9909}" type="slidenum">
              <a:rPr lang="en-GB" smtClean="0"/>
              <a:t>‹#›</a:t>
            </a:fld>
            <a:endParaRPr lang="en-GB"/>
          </a:p>
        </p:txBody>
      </p:sp>
    </p:spTree>
    <p:extLst>
      <p:ext uri="{BB962C8B-B14F-4D97-AF65-F5344CB8AC3E}">
        <p14:creationId xmlns:p14="http://schemas.microsoft.com/office/powerpoint/2010/main" val="3987028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BA63-E9AE-1AA1-E4D3-6C765524A6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9F3380-CA2F-8C0D-35CC-8A434E9BE5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8D338053-B7E3-3324-AFDA-54271464AA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F722F8-EBCF-03C2-E6DE-786A0B2951FA}"/>
              </a:ext>
            </a:extLst>
          </p:cNvPr>
          <p:cNvSpPr>
            <a:spLocks noGrp="1"/>
          </p:cNvSpPr>
          <p:nvPr>
            <p:ph type="dt" sz="half" idx="10"/>
          </p:nvPr>
        </p:nvSpPr>
        <p:spPr/>
        <p:txBody>
          <a:bodyPr/>
          <a:lstStyle/>
          <a:p>
            <a:fld id="{685A35BC-DDBD-4B7E-A252-1ECBCCBE26E9}" type="datetimeFigureOut">
              <a:rPr lang="en-GB" smtClean="0"/>
              <a:t>22/01/2026</a:t>
            </a:fld>
            <a:endParaRPr lang="en-GB"/>
          </a:p>
        </p:txBody>
      </p:sp>
      <p:sp>
        <p:nvSpPr>
          <p:cNvPr id="6" name="Footer Placeholder 5">
            <a:extLst>
              <a:ext uri="{FF2B5EF4-FFF2-40B4-BE49-F238E27FC236}">
                <a16:creationId xmlns:a16="http://schemas.microsoft.com/office/drawing/2014/main" id="{4A25E2F8-081D-598E-EBC4-9AF584FA63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4AD07C-E4EA-78D5-5EA6-374BF8E8D13F}"/>
              </a:ext>
            </a:extLst>
          </p:cNvPr>
          <p:cNvSpPr>
            <a:spLocks noGrp="1"/>
          </p:cNvSpPr>
          <p:nvPr>
            <p:ph type="sldNum" sz="quarter" idx="12"/>
          </p:nvPr>
        </p:nvSpPr>
        <p:spPr/>
        <p:txBody>
          <a:bodyPr/>
          <a:lstStyle/>
          <a:p>
            <a:fld id="{FE23B6F1-76CB-48FE-8B42-95BC3C3F9909}" type="slidenum">
              <a:rPr lang="en-GB" smtClean="0"/>
              <a:t>‹#›</a:t>
            </a:fld>
            <a:endParaRPr lang="en-GB"/>
          </a:p>
        </p:txBody>
      </p:sp>
    </p:spTree>
    <p:extLst>
      <p:ext uri="{BB962C8B-B14F-4D97-AF65-F5344CB8AC3E}">
        <p14:creationId xmlns:p14="http://schemas.microsoft.com/office/powerpoint/2010/main" val="365656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33187F-D359-C336-D0AE-7F16C7E911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A1F60C-134A-98E6-FDA9-6F6C90BF4E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8019E9-9945-EEFE-F79E-8BE19BAB0B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5A35BC-DDBD-4B7E-A252-1ECBCCBE26E9}" type="datetimeFigureOut">
              <a:rPr lang="en-GB" smtClean="0"/>
              <a:t>22/01/2026</a:t>
            </a:fld>
            <a:endParaRPr lang="en-GB"/>
          </a:p>
        </p:txBody>
      </p:sp>
      <p:sp>
        <p:nvSpPr>
          <p:cNvPr id="5" name="Footer Placeholder 4">
            <a:extLst>
              <a:ext uri="{FF2B5EF4-FFF2-40B4-BE49-F238E27FC236}">
                <a16:creationId xmlns:a16="http://schemas.microsoft.com/office/drawing/2014/main" id="{50A6B89B-EACE-B169-5B73-EB1B45BCAF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CCB0A3A-8D86-D846-7689-1D61145F14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23B6F1-76CB-48FE-8B42-95BC3C3F9909}" type="slidenum">
              <a:rPr lang="en-GB" smtClean="0"/>
              <a:t>‹#›</a:t>
            </a:fld>
            <a:endParaRPr lang="en-GB"/>
          </a:p>
        </p:txBody>
      </p:sp>
    </p:spTree>
    <p:extLst>
      <p:ext uri="{BB962C8B-B14F-4D97-AF65-F5344CB8AC3E}">
        <p14:creationId xmlns:p14="http://schemas.microsoft.com/office/powerpoint/2010/main" val="2963644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93B55-114B-08F9-0DB7-FF8946693FE6}"/>
              </a:ext>
            </a:extLst>
          </p:cNvPr>
          <p:cNvSpPr>
            <a:spLocks noGrp="1"/>
          </p:cNvSpPr>
          <p:nvPr>
            <p:ph type="ctrTitle"/>
          </p:nvPr>
        </p:nvSpPr>
        <p:spPr>
          <a:xfrm>
            <a:off x="747622" y="5190514"/>
            <a:ext cx="10696753" cy="1152395"/>
          </a:xfrm>
        </p:spPr>
        <p:txBody>
          <a:bodyPr>
            <a:noAutofit/>
          </a:bodyPr>
          <a:lstStyle/>
          <a:p>
            <a:r>
              <a:rPr lang="en-US" dirty="0"/>
              <a:t>Communities Resilience Capabilities Project: Information Session</a:t>
            </a:r>
            <a:endParaRPr dirty="0"/>
          </a:p>
        </p:txBody>
      </p:sp>
      <p:sp>
        <p:nvSpPr>
          <p:cNvPr id="8" name="Subtitle 2">
            <a:extLst>
              <a:ext uri="{FF2B5EF4-FFF2-40B4-BE49-F238E27FC236}">
                <a16:creationId xmlns:a16="http://schemas.microsoft.com/office/drawing/2014/main" id="{49E1F948-FDB9-C446-ACB7-B03116235B23}"/>
              </a:ext>
            </a:extLst>
          </p:cNvPr>
          <p:cNvSpPr txBox="1">
            <a:spLocks/>
          </p:cNvSpPr>
          <p:nvPr/>
        </p:nvSpPr>
        <p:spPr>
          <a:xfrm>
            <a:off x="1524000" y="5766712"/>
            <a:ext cx="9144000" cy="42718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BAA086DD-FD2C-C90C-F902-2D7A4DB24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5731" y="1071161"/>
            <a:ext cx="8680537" cy="1550691"/>
          </a:xfrm>
          <a:prstGeom prst="rect">
            <a:avLst/>
          </a:prstGeom>
        </p:spPr>
      </p:pic>
      <p:sp>
        <p:nvSpPr>
          <p:cNvPr id="9" name="Rectangle 8">
            <a:extLst>
              <a:ext uri="{FF2B5EF4-FFF2-40B4-BE49-F238E27FC236}">
                <a16:creationId xmlns:a16="http://schemas.microsoft.com/office/drawing/2014/main" id="{E15E15CA-E2C9-517D-4FB3-622683348F63}"/>
              </a:ext>
            </a:extLst>
          </p:cNvPr>
          <p:cNvSpPr/>
          <p:nvPr/>
        </p:nvSpPr>
        <p:spPr>
          <a:xfrm>
            <a:off x="1041746" y="3594677"/>
            <a:ext cx="10108504" cy="87682"/>
          </a:xfrm>
          <a:prstGeom prst="rect">
            <a:avLst/>
          </a:prstGeom>
          <a:solidFill>
            <a:srgbClr val="564086"/>
          </a:solidFill>
          <a:ln>
            <a:solidFill>
              <a:srgbClr val="5640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a:p>
        </p:txBody>
      </p:sp>
    </p:spTree>
    <p:extLst>
      <p:ext uri="{BB962C8B-B14F-4D97-AF65-F5344CB8AC3E}">
        <p14:creationId xmlns:p14="http://schemas.microsoft.com/office/powerpoint/2010/main" val="4040539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programme</a:t>
            </a:r>
            <a:endParaRPr dirty="0"/>
          </a:p>
        </p:txBody>
      </p:sp>
      <p:sp>
        <p:nvSpPr>
          <p:cNvPr id="3" name="Content Placeholder 2"/>
          <p:cNvSpPr>
            <a:spLocks noGrp="1"/>
          </p:cNvSpPr>
          <p:nvPr>
            <p:ph idx="1"/>
          </p:nvPr>
        </p:nvSpPr>
        <p:spPr/>
        <p:txBody>
          <a:bodyPr>
            <a:normAutofit fontScale="92500" lnSpcReduction="20000"/>
          </a:bodyPr>
          <a:lstStyle/>
          <a:p>
            <a:pPr fontAlgn="base"/>
            <a:r>
              <a:rPr lang="en-US" b="1" dirty="0"/>
              <a:t>Project Purpose and Audience</a:t>
            </a:r>
            <a:r>
              <a:rPr lang="en-US" dirty="0"/>
              <a:t>​</a:t>
            </a:r>
          </a:p>
          <a:p>
            <a:pPr lvl="1" fontAlgn="base"/>
            <a:r>
              <a:rPr lang="en-US" dirty="0"/>
              <a:t>Empowers </a:t>
            </a:r>
            <a:r>
              <a:rPr lang="en-US" b="1" dirty="0"/>
              <a:t>charities, community and faith groups </a:t>
            </a:r>
            <a:r>
              <a:rPr lang="en-US" dirty="0"/>
              <a:t>to support local emergency preparedness.  </a:t>
            </a:r>
          </a:p>
          <a:p>
            <a:pPr lvl="1" fontAlgn="base"/>
            <a:r>
              <a:rPr lang="en-US" dirty="0"/>
              <a:t>Build long-term, meaningful capability to</a:t>
            </a:r>
            <a:r>
              <a:rPr lang="en-US" b="1" dirty="0"/>
              <a:t> prepare for and respond to emergencies</a:t>
            </a:r>
          </a:p>
          <a:p>
            <a:pPr lvl="1" fontAlgn="base"/>
            <a:r>
              <a:rPr lang="en-US" b="1" dirty="0"/>
              <a:t>Remove barriers </a:t>
            </a:r>
            <a:r>
              <a:rPr lang="en-US" dirty="0"/>
              <a:t>and </a:t>
            </a:r>
            <a:r>
              <a:rPr lang="en-US" b="1" dirty="0"/>
              <a:t>provide tailored support </a:t>
            </a:r>
          </a:p>
          <a:p>
            <a:pPr lvl="1" fontAlgn="base"/>
            <a:endParaRPr lang="en-US" dirty="0"/>
          </a:p>
          <a:p>
            <a:pPr fontAlgn="base"/>
            <a:r>
              <a:rPr lang="en-US" sz="3200" b="1" dirty="0"/>
              <a:t>Project Objectives</a:t>
            </a:r>
          </a:p>
          <a:p>
            <a:pPr lvl="1"/>
            <a:r>
              <a:rPr lang="en-GB" dirty="0"/>
              <a:t>Community-led preparedness and response planning</a:t>
            </a:r>
          </a:p>
          <a:p>
            <a:pPr lvl="1"/>
            <a:r>
              <a:rPr lang="en-GB" sz="2400" dirty="0"/>
              <a:t>Interpreting risk in local contexts</a:t>
            </a:r>
          </a:p>
          <a:p>
            <a:pPr lvl="1"/>
            <a:r>
              <a:rPr lang="en-GB" sz="2400" dirty="0"/>
              <a:t>Facilitating local exercises and training</a:t>
            </a:r>
          </a:p>
          <a:p>
            <a:pPr lvl="1"/>
            <a:r>
              <a:rPr lang="en-GB" sz="2400" dirty="0"/>
              <a:t>Strengthening relationships</a:t>
            </a:r>
          </a:p>
          <a:p>
            <a:pPr lvl="1"/>
            <a:r>
              <a:rPr lang="en-GB" sz="2400" dirty="0"/>
              <a:t>Promoting inclusive resilience</a:t>
            </a:r>
          </a:p>
          <a:p>
            <a:pPr lvl="1"/>
            <a:r>
              <a:rPr lang="en-GB" sz="2400" dirty="0"/>
              <a:t>Adaptability</a:t>
            </a:r>
          </a:p>
          <a:p>
            <a:pPr lvl="1" fontAlgn="base"/>
            <a:endParaRPr lang="en-US" dirty="0"/>
          </a:p>
          <a:p>
            <a:pPr lvl="1" fontAlgn="base"/>
            <a:endParaRPr lang="en-US" b="1" dirty="0"/>
          </a:p>
          <a:p>
            <a:pPr lvl="1" fontAlgn="base"/>
            <a:endParaRPr lang="en-US" b="1" dirty="0"/>
          </a:p>
        </p:txBody>
      </p:sp>
      <p:pic>
        <p:nvPicPr>
          <p:cNvPr id="4" name="drawing">
            <a:extLst>
              <a:ext uri="{FF2B5EF4-FFF2-40B4-BE49-F238E27FC236}">
                <a16:creationId xmlns:a16="http://schemas.microsoft.com/office/drawing/2014/main" id="{3E5FEE9E-EDAC-47CF-91B1-E2DD64216F2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44415" y="6369367"/>
            <a:ext cx="2567471" cy="173033"/>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0161B096-AD11-51AD-83F8-784AE35650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1073" y="6195072"/>
            <a:ext cx="2919962" cy="521622"/>
          </a:xfrm>
          <a:prstGeom prst="rect">
            <a:avLst/>
          </a:prstGeom>
        </p:spPr>
      </p:pic>
      <p:pic>
        <p:nvPicPr>
          <p:cNvPr id="6" name="Picture 5" descr="A close-up of a logo&#10;&#10;AI-generated content may be incorrect.">
            <a:extLst>
              <a:ext uri="{FF2B5EF4-FFF2-40B4-BE49-F238E27FC236}">
                <a16:creationId xmlns:a16="http://schemas.microsoft.com/office/drawing/2014/main" id="{C0EACD87-6316-D9FA-DEF6-4A0DD12DBA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7245" y="6106731"/>
            <a:ext cx="2168755" cy="609963"/>
          </a:xfrm>
          <a:prstGeom prst="rect">
            <a:avLst/>
          </a:prstGeom>
        </p:spPr>
      </p:pic>
      <p:pic>
        <p:nvPicPr>
          <p:cNvPr id="7" name="Picture 6" descr="A black text on a white background&#10;&#10;AI-generated content may be incorrect.">
            <a:extLst>
              <a:ext uri="{FF2B5EF4-FFF2-40B4-BE49-F238E27FC236}">
                <a16:creationId xmlns:a16="http://schemas.microsoft.com/office/drawing/2014/main" id="{DA0E0773-DB68-CA78-C86E-699001D108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3417" y="6050246"/>
            <a:ext cx="2168755" cy="753040"/>
          </a:xfrm>
          <a:prstGeom prst="rect">
            <a:avLst/>
          </a:prstGeom>
        </p:spPr>
      </p:pic>
      <p:pic>
        <p:nvPicPr>
          <p:cNvPr id="21" name="Picture 20" descr="A yellow background with black text&#10;&#10;AI-generated content may be incorrect.">
            <a:extLst>
              <a:ext uri="{FF2B5EF4-FFF2-40B4-BE49-F238E27FC236}">
                <a16:creationId xmlns:a16="http://schemas.microsoft.com/office/drawing/2014/main" id="{6BCAC941-9D00-6251-034D-EF00186C8A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38794" y="4656912"/>
            <a:ext cx="5273091" cy="11184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Programme Overview</a:t>
            </a:r>
            <a:r>
              <a:rPr lang="en-US" dirty="0"/>
              <a:t> – the offer</a:t>
            </a:r>
            <a:endParaRPr dirty="0"/>
          </a:p>
        </p:txBody>
      </p:sp>
      <p:sp>
        <p:nvSpPr>
          <p:cNvPr id="3" name="Content Placeholder 2"/>
          <p:cNvSpPr>
            <a:spLocks noGrp="1"/>
          </p:cNvSpPr>
          <p:nvPr>
            <p:ph idx="1"/>
          </p:nvPr>
        </p:nvSpPr>
        <p:spPr/>
        <p:txBody>
          <a:bodyPr>
            <a:normAutofit/>
          </a:bodyPr>
          <a:lstStyle/>
          <a:p>
            <a:pPr fontAlgn="base"/>
            <a:r>
              <a:rPr lang="en-US" b="1" dirty="0"/>
              <a:t>In-Person Train-the-trainer workshop – 2</a:t>
            </a:r>
            <a:r>
              <a:rPr lang="en-US" b="1" baseline="30000" dirty="0"/>
              <a:t>nd</a:t>
            </a:r>
            <a:r>
              <a:rPr lang="en-US" b="1" dirty="0"/>
              <a:t> March 2026, Aldgate</a:t>
            </a:r>
          </a:p>
          <a:p>
            <a:pPr lvl="1" fontAlgn="base"/>
            <a:r>
              <a:rPr lang="en-US" dirty="0"/>
              <a:t>A full-day training combines facilitation with scenario-based learning to build practical resilience skills.​</a:t>
            </a:r>
          </a:p>
          <a:p>
            <a:pPr fontAlgn="base"/>
            <a:r>
              <a:rPr lang="en-US" b="1" dirty="0"/>
              <a:t>Resources </a:t>
            </a:r>
          </a:p>
          <a:p>
            <a:pPr lvl="1" fontAlgn="base"/>
            <a:r>
              <a:rPr lang="en-US" dirty="0"/>
              <a:t>Reusable templates for you to adapt for your local communities </a:t>
            </a:r>
          </a:p>
          <a:p>
            <a:pPr fontAlgn="base"/>
            <a:r>
              <a:rPr lang="en-US" b="1" dirty="0"/>
              <a:t>Funding</a:t>
            </a:r>
          </a:p>
          <a:p>
            <a:pPr lvl="1" fontAlgn="base"/>
            <a:r>
              <a:rPr lang="en-US" b="1" dirty="0"/>
              <a:t>£1,500 fund to carry out the programme requirements </a:t>
            </a:r>
          </a:p>
        </p:txBody>
      </p:sp>
      <p:pic>
        <p:nvPicPr>
          <p:cNvPr id="4" name="drawing">
            <a:extLst>
              <a:ext uri="{FF2B5EF4-FFF2-40B4-BE49-F238E27FC236}">
                <a16:creationId xmlns:a16="http://schemas.microsoft.com/office/drawing/2014/main" id="{579F20BF-3E90-7C6D-6077-BD223B37444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44415" y="6369367"/>
            <a:ext cx="2567471" cy="173033"/>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E4E0E3F1-0847-6CB2-2561-D1E04F2E9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1073" y="6195072"/>
            <a:ext cx="2919962" cy="521622"/>
          </a:xfrm>
          <a:prstGeom prst="rect">
            <a:avLst/>
          </a:prstGeom>
        </p:spPr>
      </p:pic>
      <p:pic>
        <p:nvPicPr>
          <p:cNvPr id="9" name="Picture 8" descr="A close-up of a logo&#10;&#10;AI-generated content may be incorrect.">
            <a:extLst>
              <a:ext uri="{FF2B5EF4-FFF2-40B4-BE49-F238E27FC236}">
                <a16:creationId xmlns:a16="http://schemas.microsoft.com/office/drawing/2014/main" id="{2B945640-BC72-395F-E354-1A9DDF7302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7245" y="6106731"/>
            <a:ext cx="2168755" cy="609963"/>
          </a:xfrm>
          <a:prstGeom prst="rect">
            <a:avLst/>
          </a:prstGeom>
        </p:spPr>
      </p:pic>
      <p:pic>
        <p:nvPicPr>
          <p:cNvPr id="11" name="Picture 10" descr="A black text on a white background&#10;&#10;AI-generated content may be incorrect.">
            <a:extLst>
              <a:ext uri="{FF2B5EF4-FFF2-40B4-BE49-F238E27FC236}">
                <a16:creationId xmlns:a16="http://schemas.microsoft.com/office/drawing/2014/main" id="{C70C0D9C-A016-C830-0758-D9815EC71C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3417" y="6035192"/>
            <a:ext cx="2168755" cy="7530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a:t>Deliver a </a:t>
            </a:r>
            <a:r>
              <a:rPr lang="en-GB" b="1" dirty="0"/>
              <a:t>community exercise</a:t>
            </a:r>
          </a:p>
          <a:p>
            <a:r>
              <a:rPr lang="en-GB" dirty="0"/>
              <a:t>Deliver a </a:t>
            </a:r>
            <a:r>
              <a:rPr lang="en-GB" b="1" dirty="0"/>
              <a:t>follow up activity</a:t>
            </a:r>
            <a:r>
              <a:rPr lang="en-GB" dirty="0"/>
              <a:t> of your choice </a:t>
            </a:r>
          </a:p>
          <a:p>
            <a:r>
              <a:rPr lang="en-GB" dirty="0"/>
              <a:t>Complete and encourage your participants to complete feedback surveys created by LCEP</a:t>
            </a:r>
            <a:endParaRPr lang="en-GB" sz="3200" dirty="0"/>
          </a:p>
        </p:txBody>
      </p:sp>
      <p:sp>
        <p:nvSpPr>
          <p:cNvPr id="4" name="Title 1">
            <a:extLst>
              <a:ext uri="{FF2B5EF4-FFF2-40B4-BE49-F238E27FC236}">
                <a16:creationId xmlns:a16="http://schemas.microsoft.com/office/drawing/2014/main" id="{9C5B273E-2C6D-D9A6-9312-2842BCB8C995}"/>
              </a:ext>
            </a:extLst>
          </p:cNvPr>
          <p:cNvSpPr txBox="1">
            <a:spLocks/>
          </p:cNvSpPr>
          <p:nvPr/>
        </p:nvSpPr>
        <p:spPr>
          <a:xfrm>
            <a:off x="838200" y="34216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Programme Overview – the requirements</a:t>
            </a:r>
          </a:p>
        </p:txBody>
      </p:sp>
      <p:pic>
        <p:nvPicPr>
          <p:cNvPr id="7" name="drawing">
            <a:extLst>
              <a:ext uri="{FF2B5EF4-FFF2-40B4-BE49-F238E27FC236}">
                <a16:creationId xmlns:a16="http://schemas.microsoft.com/office/drawing/2014/main" id="{CEB86D68-71CE-87DA-84CC-11494AA994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44415" y="6369367"/>
            <a:ext cx="2567471" cy="173033"/>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CB871644-3F5F-DAE2-D6F7-C7B33454CC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1073" y="6195072"/>
            <a:ext cx="2919962" cy="521622"/>
          </a:xfrm>
          <a:prstGeom prst="rect">
            <a:avLst/>
          </a:prstGeom>
        </p:spPr>
      </p:pic>
      <p:pic>
        <p:nvPicPr>
          <p:cNvPr id="9" name="Picture 8" descr="A close-up of a logo&#10;&#10;AI-generated content may be incorrect.">
            <a:extLst>
              <a:ext uri="{FF2B5EF4-FFF2-40B4-BE49-F238E27FC236}">
                <a16:creationId xmlns:a16="http://schemas.microsoft.com/office/drawing/2014/main" id="{81821A47-1CE9-112A-C071-7695A82962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7245" y="6106731"/>
            <a:ext cx="2168755" cy="609963"/>
          </a:xfrm>
          <a:prstGeom prst="rect">
            <a:avLst/>
          </a:prstGeom>
        </p:spPr>
      </p:pic>
      <p:pic>
        <p:nvPicPr>
          <p:cNvPr id="10" name="Picture 9" descr="A black text on a white background&#10;&#10;AI-generated content may be incorrect.">
            <a:extLst>
              <a:ext uri="{FF2B5EF4-FFF2-40B4-BE49-F238E27FC236}">
                <a16:creationId xmlns:a16="http://schemas.microsoft.com/office/drawing/2014/main" id="{76F155B0-E4DC-7FB8-C13B-15E6C8F154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8490" y="6035192"/>
            <a:ext cx="2168755" cy="753040"/>
          </a:xfrm>
          <a:prstGeom prst="rect">
            <a:avLst/>
          </a:prstGeom>
        </p:spPr>
      </p:pic>
      <p:pic>
        <p:nvPicPr>
          <p:cNvPr id="13" name="Picture 12" descr="A whiteboard with black and white text&#10;&#10;AI-generated content may be incorrect.">
            <a:extLst>
              <a:ext uri="{FF2B5EF4-FFF2-40B4-BE49-F238E27FC236}">
                <a16:creationId xmlns:a16="http://schemas.microsoft.com/office/drawing/2014/main" id="{17860907-70A5-009C-D943-E7FE30445373}"/>
              </a:ext>
            </a:extLst>
          </p:cNvPr>
          <p:cNvPicPr>
            <a:picLocks noChangeAspect="1"/>
          </p:cNvPicPr>
          <p:nvPr/>
        </p:nvPicPr>
        <p:blipFill>
          <a:blip r:embed="rId7">
            <a:extLst>
              <a:ext uri="{28A0092B-C50C-407E-A947-70E740481C1C}">
                <a14:useLocalDpi xmlns:a14="http://schemas.microsoft.com/office/drawing/2010/main" val="0"/>
              </a:ext>
            </a:extLst>
          </a:blip>
          <a:srcRect l="7786" t="8838" r="12002" b="65153"/>
          <a:stretch>
            <a:fillRect/>
          </a:stretch>
        </p:blipFill>
        <p:spPr>
          <a:xfrm>
            <a:off x="5555673" y="3245240"/>
            <a:ext cx="5945972" cy="257199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GB" dirty="0"/>
              <a:t>A registered charity based in London</a:t>
            </a:r>
          </a:p>
          <a:p>
            <a:pPr lvl="0"/>
            <a:r>
              <a:rPr lang="en-GB" dirty="0"/>
              <a:t>Be a non-political organisation</a:t>
            </a:r>
          </a:p>
          <a:p>
            <a:pPr lvl="0"/>
            <a:r>
              <a:rPr lang="en-GB" dirty="0"/>
              <a:t>Available on 2</a:t>
            </a:r>
            <a:r>
              <a:rPr lang="en-GB" baseline="30000" dirty="0"/>
              <a:t>nd</a:t>
            </a:r>
            <a:r>
              <a:rPr lang="en-GB" dirty="0"/>
              <a:t> March for the workshop</a:t>
            </a:r>
          </a:p>
        </p:txBody>
      </p:sp>
      <p:sp>
        <p:nvSpPr>
          <p:cNvPr id="6" name="Title 1">
            <a:extLst>
              <a:ext uri="{FF2B5EF4-FFF2-40B4-BE49-F238E27FC236}">
                <a16:creationId xmlns:a16="http://schemas.microsoft.com/office/drawing/2014/main" id="{D04D575D-3641-5629-908D-9A8C247E99F5}"/>
              </a:ext>
            </a:extLst>
          </p:cNvPr>
          <p:cNvSpPr txBox="1">
            <a:spLocks/>
          </p:cNvSpPr>
          <p:nvPr/>
        </p:nvSpPr>
        <p:spPr>
          <a:xfrm>
            <a:off x="838200" y="34216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Eligibility </a:t>
            </a:r>
          </a:p>
        </p:txBody>
      </p:sp>
      <p:pic>
        <p:nvPicPr>
          <p:cNvPr id="7" name="drawing">
            <a:extLst>
              <a:ext uri="{FF2B5EF4-FFF2-40B4-BE49-F238E27FC236}">
                <a16:creationId xmlns:a16="http://schemas.microsoft.com/office/drawing/2014/main" id="{2A0D9AF8-F102-C52F-439B-8D669DEFF95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44415" y="6369367"/>
            <a:ext cx="2567471" cy="173033"/>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FD85BFD1-5786-5984-CC83-C52C6C2DA3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1073" y="6195072"/>
            <a:ext cx="2919962" cy="521622"/>
          </a:xfrm>
          <a:prstGeom prst="rect">
            <a:avLst/>
          </a:prstGeom>
        </p:spPr>
      </p:pic>
      <p:pic>
        <p:nvPicPr>
          <p:cNvPr id="9" name="Picture 8" descr="A close-up of a logo&#10;&#10;AI-generated content may be incorrect.">
            <a:extLst>
              <a:ext uri="{FF2B5EF4-FFF2-40B4-BE49-F238E27FC236}">
                <a16:creationId xmlns:a16="http://schemas.microsoft.com/office/drawing/2014/main" id="{12F82F55-CE5E-C18F-285C-B01F01204C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7245" y="6106731"/>
            <a:ext cx="2168755" cy="609963"/>
          </a:xfrm>
          <a:prstGeom prst="rect">
            <a:avLst/>
          </a:prstGeom>
        </p:spPr>
      </p:pic>
      <p:pic>
        <p:nvPicPr>
          <p:cNvPr id="10" name="Picture 9" descr="A black text on a white background&#10;&#10;AI-generated content may be incorrect.">
            <a:extLst>
              <a:ext uri="{FF2B5EF4-FFF2-40B4-BE49-F238E27FC236}">
                <a16:creationId xmlns:a16="http://schemas.microsoft.com/office/drawing/2014/main" id="{73BBFEC7-2527-3F2D-BA4B-65A05C7CF4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8490" y="6035192"/>
            <a:ext cx="2168755" cy="753040"/>
          </a:xfrm>
          <a:prstGeom prst="rect">
            <a:avLst/>
          </a:prstGeom>
        </p:spPr>
      </p:pic>
      <p:pic>
        <p:nvPicPr>
          <p:cNvPr id="17" name="Picture 16" descr="A cartoon of two people holding signs&#10;&#10;AI-generated content may be incorrect.">
            <a:extLst>
              <a:ext uri="{FF2B5EF4-FFF2-40B4-BE49-F238E27FC236}">
                <a16:creationId xmlns:a16="http://schemas.microsoft.com/office/drawing/2014/main" id="{A603A626-1BAB-F30D-ACF2-3836D70860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54908" y="3734893"/>
            <a:ext cx="5998892" cy="205200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fontAlgn="base"/>
            <a:r>
              <a:rPr lang="en-US" b="1" dirty="0"/>
              <a:t>Information Session Attendance</a:t>
            </a:r>
            <a:r>
              <a:rPr lang="en-US" dirty="0"/>
              <a:t>​</a:t>
            </a:r>
          </a:p>
          <a:p>
            <a:pPr fontAlgn="base"/>
            <a:r>
              <a:rPr lang="en-US" b="1" dirty="0"/>
              <a:t>Application Submission</a:t>
            </a:r>
            <a:r>
              <a:rPr lang="en-US" dirty="0"/>
              <a:t>​</a:t>
            </a:r>
          </a:p>
          <a:p>
            <a:pPr fontAlgn="base"/>
            <a:r>
              <a:rPr lang="en-US" b="1" dirty="0"/>
              <a:t>Selection and Notification</a:t>
            </a:r>
            <a:r>
              <a:rPr lang="en-US" dirty="0"/>
              <a:t>​</a:t>
            </a:r>
          </a:p>
          <a:p>
            <a:pPr fontAlgn="base"/>
            <a:r>
              <a:rPr lang="en-US" b="1" dirty="0"/>
              <a:t>Workshop – 2</a:t>
            </a:r>
            <a:r>
              <a:rPr lang="en-US" b="1" baseline="30000" dirty="0"/>
              <a:t>nd</a:t>
            </a:r>
            <a:r>
              <a:rPr lang="en-US" b="1" dirty="0"/>
              <a:t> March 2026 </a:t>
            </a:r>
            <a:endParaRPr lang="en-US" dirty="0"/>
          </a:p>
          <a:p>
            <a:pPr lvl="0"/>
            <a:r>
              <a:rPr lang="en-GB" b="1" dirty="0"/>
              <a:t>Deliver exercise and activity by May 31</a:t>
            </a:r>
            <a:r>
              <a:rPr lang="en-GB" b="1" baseline="30000" dirty="0"/>
              <a:t>st</a:t>
            </a:r>
            <a:r>
              <a:rPr lang="en-GB" b="1" dirty="0"/>
              <a:t> 2026 </a:t>
            </a:r>
          </a:p>
        </p:txBody>
      </p:sp>
      <p:sp>
        <p:nvSpPr>
          <p:cNvPr id="4" name="Title 1">
            <a:extLst>
              <a:ext uri="{FF2B5EF4-FFF2-40B4-BE49-F238E27FC236}">
                <a16:creationId xmlns:a16="http://schemas.microsoft.com/office/drawing/2014/main" id="{DECC45F6-E9D6-EDAA-06E7-4A368EDA1392}"/>
              </a:ext>
            </a:extLst>
          </p:cNvPr>
          <p:cNvSpPr txBox="1">
            <a:spLocks/>
          </p:cNvSpPr>
          <p:nvPr/>
        </p:nvSpPr>
        <p:spPr>
          <a:xfrm>
            <a:off x="838200" y="1560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Steps to apply and key deadlines</a:t>
            </a:r>
          </a:p>
        </p:txBody>
      </p:sp>
      <p:pic>
        <p:nvPicPr>
          <p:cNvPr id="7" name="drawing">
            <a:extLst>
              <a:ext uri="{FF2B5EF4-FFF2-40B4-BE49-F238E27FC236}">
                <a16:creationId xmlns:a16="http://schemas.microsoft.com/office/drawing/2014/main" id="{2CCCB733-B4F0-A74A-F3DB-5E9CD82EAE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44415" y="6369367"/>
            <a:ext cx="2567471" cy="173033"/>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06D0E73B-1F88-7D9F-75BF-E58F9146D7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1073" y="6195072"/>
            <a:ext cx="2919962" cy="521622"/>
          </a:xfrm>
          <a:prstGeom prst="rect">
            <a:avLst/>
          </a:prstGeom>
        </p:spPr>
      </p:pic>
      <p:pic>
        <p:nvPicPr>
          <p:cNvPr id="9" name="Picture 8" descr="A close-up of a logo&#10;&#10;AI-generated content may be incorrect.">
            <a:extLst>
              <a:ext uri="{FF2B5EF4-FFF2-40B4-BE49-F238E27FC236}">
                <a16:creationId xmlns:a16="http://schemas.microsoft.com/office/drawing/2014/main" id="{22807904-E275-C07E-07FE-7D74A71EB9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7245" y="6106731"/>
            <a:ext cx="2168755" cy="609963"/>
          </a:xfrm>
          <a:prstGeom prst="rect">
            <a:avLst/>
          </a:prstGeom>
        </p:spPr>
      </p:pic>
      <p:pic>
        <p:nvPicPr>
          <p:cNvPr id="10" name="Picture 9" descr="A black text on a white background&#10;&#10;AI-generated content may be incorrect.">
            <a:extLst>
              <a:ext uri="{FF2B5EF4-FFF2-40B4-BE49-F238E27FC236}">
                <a16:creationId xmlns:a16="http://schemas.microsoft.com/office/drawing/2014/main" id="{56C82B4A-5795-B80A-3B1D-64BE899EEA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8490" y="6035192"/>
            <a:ext cx="2168755" cy="7530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51A301D-C23F-4D13-A869-D7428FFA79A0}" vid="{B032A127-1E41-499D-99C1-194B3B1775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97CE69C6055540BF33AAC1D469E4C0" ma:contentTypeVersion="18" ma:contentTypeDescription="Create a new document." ma:contentTypeScope="" ma:versionID="61495c4f0129cdd76bdcaeedd133f250">
  <xsd:schema xmlns:xsd="http://www.w3.org/2001/XMLSchema" xmlns:xs="http://www.w3.org/2001/XMLSchema" xmlns:p="http://schemas.microsoft.com/office/2006/metadata/properties" xmlns:ns2="f9e4a656-b0af-4ca1-bf72-60ff45f8c446" xmlns:ns3="22a2ec74-4f79-472f-aa64-650a5ccae538" targetNamespace="http://schemas.microsoft.com/office/2006/metadata/properties" ma:root="true" ma:fieldsID="348ce0f2e8cbe11cfa2734cf2400e600" ns2:_="" ns3:_="">
    <xsd:import namespace="f9e4a656-b0af-4ca1-bf72-60ff45f8c446"/>
    <xsd:import namespace="22a2ec74-4f79-472f-aa64-650a5ccae53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e4a656-b0af-4ca1-bf72-60ff45f8c4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53eba54-30fc-4b07-addc-4b7d108a047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a2ec74-4f79-472f-aa64-650a5ccae53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453fbb-4f07-4f45-af78-0ab700df0246}" ma:internalName="TaxCatchAll" ma:showField="CatchAllData" ma:web="22a2ec74-4f79-472f-aa64-650a5ccae5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9e4a656-b0af-4ca1-bf72-60ff45f8c446">
      <Terms xmlns="http://schemas.microsoft.com/office/infopath/2007/PartnerControls"/>
    </lcf76f155ced4ddcb4097134ff3c332f>
    <TaxCatchAll xmlns="22a2ec74-4f79-472f-aa64-650a5ccae538" xsi:nil="true"/>
    <SharedWithUsers xmlns="22a2ec74-4f79-472f-aa64-650a5ccae538">
      <UserInfo>
        <DisplayName>Penny Chamberlain</DisplayName>
        <AccountId>264</AccountId>
        <AccountType/>
      </UserInfo>
      <UserInfo>
        <DisplayName>Laura May</DisplayName>
        <AccountId>232</AccountId>
        <AccountType/>
      </UserInfo>
    </SharedWithUsers>
  </documentManagement>
</p:properties>
</file>

<file path=customXml/itemProps1.xml><?xml version="1.0" encoding="utf-8"?>
<ds:datastoreItem xmlns:ds="http://schemas.openxmlformats.org/officeDocument/2006/customXml" ds:itemID="{A830FA70-9FE7-4197-B6E5-FBAA501EF6ED}"/>
</file>

<file path=customXml/itemProps2.xml><?xml version="1.0" encoding="utf-8"?>
<ds:datastoreItem xmlns:ds="http://schemas.openxmlformats.org/officeDocument/2006/customXml" ds:itemID="{364AB555-E123-41F2-B9FC-652B2F740322}">
  <ds:schemaRefs>
    <ds:schemaRef ds:uri="http://schemas.microsoft.com/sharepoint/v3/contenttype/forms"/>
  </ds:schemaRefs>
</ds:datastoreItem>
</file>

<file path=customXml/itemProps3.xml><?xml version="1.0" encoding="utf-8"?>
<ds:datastoreItem xmlns:ds="http://schemas.openxmlformats.org/officeDocument/2006/customXml" ds:itemID="{75783B0A-BF75-452F-AD96-B37EA529F31C}">
  <ds:schemaRefs>
    <ds:schemaRef ds:uri="http://schemas.microsoft.com/office/2006/metadata/properties"/>
    <ds:schemaRef ds:uri="http://schemas.microsoft.com/office/infopath/2007/PartnerControls"/>
    <ds:schemaRef ds:uri="f9e4a656-b0af-4ca1-bf72-60ff45f8c446"/>
    <ds:schemaRef ds:uri="22a2ec74-4f79-472f-aa64-650a5ccae538"/>
  </ds:schemaRefs>
</ds:datastoreItem>
</file>

<file path=docProps/app.xml><?xml version="1.0" encoding="utf-8"?>
<Properties xmlns="http://schemas.openxmlformats.org/officeDocument/2006/extended-properties" xmlns:vt="http://schemas.openxmlformats.org/officeDocument/2006/docPropsVTypes">
  <Template>Powerpoint presentation</Template>
  <TotalTime>0</TotalTime>
  <Words>848</Words>
  <Application>Microsoft Office PowerPoint</Application>
  <PresentationFormat>Widescreen</PresentationFormat>
  <Paragraphs>73</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Communities Resilience Capabilities Project: Information Session</vt:lpstr>
      <vt:lpstr>About the programme</vt:lpstr>
      <vt:lpstr>Programme Overview – the offer</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May</dc:creator>
  <cp:lastModifiedBy>Emily Coatham</cp:lastModifiedBy>
  <cp:revision>7</cp:revision>
  <dcterms:created xsi:type="dcterms:W3CDTF">2024-06-27T11:53:28Z</dcterms:created>
  <dcterms:modified xsi:type="dcterms:W3CDTF">2026-01-22T15:24:55Z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0x010100D897CE69C6055540BF33AAC1D469E4C0</vt:lpwstr>
  </property>
  <property fmtid="{D5CDD505-2E9C-101B-9397-08002B2CF9AE}" pid="3" name="MediaServiceImageTags">
    <vt:lpwstr/>
  </property>
</Properties>
</file>