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entation.xml" ContentType="application/vnd.openxmlformats-officedocument.presentationml.presentation.main+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5.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Layouts/slideLayout24.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 id="2147483670" r:id="rId3"/>
    <p:sldMasterId id="2147483677" r:id="rId4"/>
  </p:sldMasterIdLst>
  <p:notesMasterIdLst>
    <p:notesMasterId r:id="rId30"/>
  </p:notesMasterIdLst>
  <p:sldIdLst>
    <p:sldId id="257" r:id="rId5"/>
    <p:sldId id="6756" r:id="rId6"/>
    <p:sldId id="6765" r:id="rId7"/>
    <p:sldId id="6766" r:id="rId8"/>
    <p:sldId id="6772" r:id="rId9"/>
    <p:sldId id="6755" r:id="rId10"/>
    <p:sldId id="6773" r:id="rId11"/>
    <p:sldId id="6767" r:id="rId12"/>
    <p:sldId id="6777" r:id="rId13"/>
    <p:sldId id="6722" r:id="rId14"/>
    <p:sldId id="6713" r:id="rId15"/>
    <p:sldId id="6747" r:id="rId16"/>
    <p:sldId id="6759" r:id="rId17"/>
    <p:sldId id="6732" r:id="rId18"/>
    <p:sldId id="6716" r:id="rId19"/>
    <p:sldId id="6748" r:id="rId20"/>
    <p:sldId id="6761" r:id="rId21"/>
    <p:sldId id="265" r:id="rId22"/>
    <p:sldId id="6736" r:id="rId23"/>
    <p:sldId id="6750" r:id="rId24"/>
    <p:sldId id="6751" r:id="rId25"/>
    <p:sldId id="6762" r:id="rId26"/>
    <p:sldId id="6739" r:id="rId27"/>
    <p:sldId id="6768" r:id="rId28"/>
    <p:sldId id="677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EC5A18-D93F-7091-B59D-6FC0465962AD}" name="Katherine Hill" initials="KH" userId="S::KRobertsHIll@redcross.org.uk::22b21311-ff86-4919-a35d-eafe4cb00d20" providerId="AD"/>
  <p188:author id="{45F29E2B-AB41-1F13-24B6-543215B5B86C}" name="Katherine Hill" initials="KH" userId="S::krobertshill@redcross.org.uk::22b21311-ff86-4919-a35d-eafe4cb00d20" providerId="AD"/>
  <p188:author id="{AD9FBE34-B126-F8C6-4649-1F75FE125255}" name="Arhyel Malgwi" initials="" userId="S::ArhyelMalgwi@redcross.org.uk::8648e9b4-4535-420b-9145-376ff678d9f6" providerId="AD"/>
  <p188:author id="{A59DED77-008D-97D9-F171-ADA9A07102FA}" name="Arhyel Malgwi" initials="AM" userId="S::arhyelmalgwi@redcross.org.uk::8648e9b4-4535-420b-9145-376ff678d9f6" providerId="AD"/>
  <p188:author id="{6DF2A7B3-7AEF-AB8F-41D0-A3B3C3EF2C02}" name="Siobhan Anderson" initials="" userId="S::SiobhanAnderson@redcross.org.uk::f0e1b7db-bfd1-4a71-a2a1-12ab75e2552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6FE86A-5C5E-4B72-A72A-18FD393ADEB3}" v="43" dt="2026-03-25T16:46:39.131"/>
    <p1510:client id="{BC8E69A6-2B2F-4BD7-8E5F-202F14820BE5}" v="215" dt="2026-03-25T16:38:40.8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0" d="100"/>
          <a:sy n="50" d="100"/>
        </p:scale>
        <p:origin x="1188" y="164"/>
      </p:cViewPr>
      <p:guideLst>
        <p:guide orient="horz" pos="2137"/>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38"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37" Type="http://schemas.openxmlformats.org/officeDocument/2006/relationships/customXml" Target="../customXml/item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A9EF01-FA28-4DB9-9B50-A133B2DCF84C}" type="datetimeFigureOut">
              <a:rPr lang="en-GB" smtClean="0"/>
              <a:t>23/03/2026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5B2181-D435-4B7C-82FE-4D79E87DF133}" type="slidenum">
              <a:rPr lang="en-GB" smtClean="0"/>
              <a:t>‹#›</a:t>
            </a:fld>
            <a:endParaRPr lang="en-GB"/>
          </a:p>
        </p:txBody>
      </p:sp>
    </p:spTree>
    <p:extLst>
      <p:ext uri="{BB962C8B-B14F-4D97-AF65-F5344CB8AC3E}">
        <p14:creationId xmlns:p14="http://schemas.microsoft.com/office/powerpoint/2010/main" val="1750149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6C794D-7DC7-4755-8744-0523C236382F}"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35188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sz="2200" baseline="0">
              <a:effectLst/>
              <a:latin typeface="Helvetica Neue"/>
              <a:ea typeface="Helvetica Neue"/>
              <a:cs typeface="Helvetica Neue"/>
              <a:sym typeface="Helvetica Neue"/>
            </a:endParaRPr>
          </a:p>
          <a:p>
            <a:endParaRPr lang="en-GB" sz="2200" baseline="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28166102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5E20E-6471-6B17-DB18-596D007B37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123E72-F173-0836-EDF0-B8D355F8EB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E5DB18-5697-1B66-ED1D-E1AE33FA616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DBC91E3-3D6F-FE3A-71B6-2963D56A13F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422167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8527B-DE44-10A1-5710-2D7E331DB4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2A6824-3A01-ACBD-3F75-7C2E508897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55D54A-4B11-BE7B-AB7F-6EC060B7BB8A}"/>
              </a:ext>
            </a:extLst>
          </p:cNvPr>
          <p:cNvSpPr>
            <a:spLocks noGrp="1"/>
          </p:cNvSpPr>
          <p:nvPr>
            <p:ph type="body" idx="1"/>
          </p:nvPr>
        </p:nvSpPr>
        <p:spPr/>
        <p:txBody>
          <a:bodyPr/>
          <a:lstStyle/>
          <a:p>
            <a:pPr>
              <a:buNone/>
            </a:pPr>
            <a:endParaRPr lang="en-GB"/>
          </a:p>
        </p:txBody>
      </p:sp>
      <p:sp>
        <p:nvSpPr>
          <p:cNvPr id="4" name="Slide Number Placeholder 3">
            <a:extLst>
              <a:ext uri="{FF2B5EF4-FFF2-40B4-BE49-F238E27FC236}">
                <a16:creationId xmlns:a16="http://schemas.microsoft.com/office/drawing/2014/main" id="{C2581FDD-359A-5B99-B25A-0ACC490BCD1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92673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49214-6DC1-6559-7643-C17DC80CC9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B71A35-18AF-5DC5-0FAC-282452657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1E79EB-DD10-12D8-BE53-F49A7D4B463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7CAA0D0-DC2E-DF3F-2D2B-47C766E89C7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67009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0406D-95B7-5E9D-95B5-F7CF4F75F1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24149A-98F4-063A-5193-479783F4D2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713327-C8AF-93EE-E49B-A4DCD9099F8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A01B321-FD8F-D295-AE48-545D07FECDA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55119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B5DCD-D7BA-D185-A42F-07DA823D7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F38EE2-C4F9-D8EC-BFB9-51DAD3880A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653E43-E6A6-74BE-34FE-9002A8D7EAF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4F45A03-D92E-A9AC-5AFA-C434FD487D9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937026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03930-BD58-735B-9962-5C552887A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F29331-A721-FAD3-26AA-B4A123AC52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276B3E-5115-7C99-58A9-62F84C6313E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31B7F85-D29B-646B-51F6-71CE11B60DE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8519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EE98B-FDDE-98F6-07C0-E61DDCB7E0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D62C52-76BC-9B50-70A6-0EEA58BF2F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4D4A22-E5C7-9B0D-0095-B7755D883D5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5E6F50C-AA83-71A8-666E-5F257CE684D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81981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F4F27-9DA2-9A66-715B-225A45CD4C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A02B34-E50A-33AE-95A7-3C4B5975EF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D4BF09-F2E2-1ADC-B2B5-49C0E633B4A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1140E30-C4AD-AA36-A0CC-0C93411D442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15591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4952A-17C5-FC03-74B2-952393C192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4DAD3E-5027-5FC4-EF64-6BA8B3FB08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4B542C-FE88-2C29-0E59-4F8D87B44F6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D19FCEB-5878-0E8E-C887-D687A15120B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3067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01D8A-C751-E30A-928D-669868FDBA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90169A-E633-B2C7-675F-ED3EA78E6C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401E65-98FE-3F10-1943-4332FED924E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09F005C-A576-DA1E-0CAF-D155709D4D0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94947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D2119-0FF2-11B9-C66B-9589453D05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6CD50F-36A8-488A-8152-5E9C9F1580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697D03-D2F5-949E-22BF-CB13F397FCA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9B5EE5F-2E79-6B24-479A-BECB53091C0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98138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2C6A4-40F0-D055-0BB0-4528CE1792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70A589-8781-FA34-C3CA-0B9C468C4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292077-6CE2-92ED-D99C-B29D9C659B1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1302C7F-3F65-F0A2-1345-0A8D584AE7A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11280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D2EB4-3079-D220-309A-7FA9E3854C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DE3506-F86B-E003-B793-1AEFCA248C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FEB25-6703-20CC-3E6E-D4973AD6C1A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16E2B61-E5DF-0E28-7222-20E7177986B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51233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0481E-E6C7-3629-B731-B793FE8B78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2A9AB8-2C13-7BA7-9C26-0F0A1493EA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5342E2-0D5A-560B-A109-51AC1AA2922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3B4C0DC-B010-21C9-9385-3AAE4EE6C59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534667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 y="5625468"/>
            <a:ext cx="3240765" cy="1232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3332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7097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2"/>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10"/>
            <a:ext cx="10094912" cy="4424825"/>
          </a:xfrm>
          <a:prstGeom prst="rect">
            <a:avLst/>
          </a:prstGeom>
        </p:spPr>
        <p:txBody>
          <a:bodyPr/>
          <a:lstStyle>
            <a:lvl1pPr marL="380981" indent="-380981">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1953031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1"/>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2"/>
            <a:ext cx="5384800" cy="4525433"/>
          </a:xfrm>
          <a:prstGeom prst="rect">
            <a:avLst/>
          </a:prstGeom>
        </p:spPr>
        <p:txBody>
          <a:bodyPr/>
          <a:lstStyle>
            <a:lvl1pPr marL="380981" indent="-380981">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2"/>
            <a:ext cx="5384800" cy="4525433"/>
          </a:xfrm>
          <a:prstGeom prst="rect">
            <a:avLst/>
          </a:prstGeom>
        </p:spPr>
        <p:txBody>
          <a:bodyPr/>
          <a:lstStyle>
            <a:lvl1pPr marL="380981" indent="-380981">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1092800207"/>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300670-5D51-9B48-231B-5EE716C0CCF7}"/>
              </a:ext>
            </a:extLst>
          </p:cNvPr>
          <p:cNvSpPr>
            <a:spLocks noGrp="1"/>
          </p:cNvSpPr>
          <p:nvPr>
            <p:ph sz="quarter" idx="10" hasCustomPrompt="1"/>
          </p:nvPr>
        </p:nvSpPr>
        <p:spPr>
          <a:xfrm>
            <a:off x="0" y="0"/>
            <a:ext cx="12192000" cy="5925277"/>
          </a:xfrm>
          <a:prstGeom prst="rect">
            <a:avLst/>
          </a:prstGeom>
        </p:spPr>
        <p:txBody>
          <a:bodyPr/>
          <a:lstStyle>
            <a:lvl1pPr marL="0" indent="0">
              <a:buNone/>
              <a:defRPr/>
            </a:lvl1pPr>
          </a:lstStyle>
          <a:p>
            <a:r>
              <a:rPr lang="en-US"/>
              <a:t>Insert photo here from stories hub if you need section divider</a:t>
            </a:r>
          </a:p>
        </p:txBody>
      </p:sp>
    </p:spTree>
    <p:extLst>
      <p:ext uri="{BB962C8B-B14F-4D97-AF65-F5344CB8AC3E}">
        <p14:creationId xmlns:p14="http://schemas.microsoft.com/office/powerpoint/2010/main" val="3998619478"/>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582E9-DA2D-3CE4-4755-EC7D3B43FD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3530E7-0A4D-C207-919E-A4FA1D3ADD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ED74CF-FC64-9E8D-32BB-89CEF73B7C38}"/>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5" name="Footer Placeholder 4">
            <a:extLst>
              <a:ext uri="{FF2B5EF4-FFF2-40B4-BE49-F238E27FC236}">
                <a16:creationId xmlns:a16="http://schemas.microsoft.com/office/drawing/2014/main" id="{A614B250-B183-6362-E335-DAAC9B4362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023C48-2050-F63D-9E41-2DEDB52A8D14}"/>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4225243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D7CBD-C299-CEFA-D51C-9CA36DFCC5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DC84071-FF68-1D23-D4E9-7D1B1BDE4F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6C8250-9E10-FE57-F4B1-2C261E477997}"/>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5" name="Footer Placeholder 4">
            <a:extLst>
              <a:ext uri="{FF2B5EF4-FFF2-40B4-BE49-F238E27FC236}">
                <a16:creationId xmlns:a16="http://schemas.microsoft.com/office/drawing/2014/main" id="{FFDAC9E0-DE83-3184-9E06-65988E4BB9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340353-BC3B-11C4-6F3B-1FF90D7EA96F}"/>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2096278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6F8CD-5433-8814-CC82-A29AB4749C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F2A768C-1133-AD44-DBCC-DB8E833053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49008D-0F57-912B-3886-F8ADDDAC001E}"/>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5" name="Footer Placeholder 4">
            <a:extLst>
              <a:ext uri="{FF2B5EF4-FFF2-40B4-BE49-F238E27FC236}">
                <a16:creationId xmlns:a16="http://schemas.microsoft.com/office/drawing/2014/main" id="{9043BBC6-B733-D0C6-2C0F-10BC403545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789EB7-4C0C-CAAF-3536-4957749424BF}"/>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4033179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551D9-6C9D-2EAD-F182-ABC66C53D1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911F1C-094C-9CB7-0498-AD773A6CDC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099DA3D-E78D-74C1-5960-A1EB8E6788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E3B215-28C2-973D-ABB2-F137AA40EFC7}"/>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6" name="Footer Placeholder 5">
            <a:extLst>
              <a:ext uri="{FF2B5EF4-FFF2-40B4-BE49-F238E27FC236}">
                <a16:creationId xmlns:a16="http://schemas.microsoft.com/office/drawing/2014/main" id="{1532D9FD-0AD5-CD75-4A69-8AB85C2EC8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FF28E9-1EFB-4C79-7EB9-C602138EC1B5}"/>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1876804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A36DF-D11A-D5DD-6E26-4D18A5A7D9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DFB53FB-2CC6-33DC-8E54-23B161E62F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CA5BC0-29A1-6DFC-0B4B-F0C783656B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938172F-8031-6B7A-AF39-8A67451820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C756AC-89B3-7B73-F3CC-CD5F30F0F8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095D66D-3DE4-E4E2-CAC7-87CAD51609A9}"/>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8" name="Footer Placeholder 7">
            <a:extLst>
              <a:ext uri="{FF2B5EF4-FFF2-40B4-BE49-F238E27FC236}">
                <a16:creationId xmlns:a16="http://schemas.microsoft.com/office/drawing/2014/main" id="{C2787D1B-1628-9F0E-83D7-18FC9AA8A2C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57B94F3-F75C-4234-F8CA-0F51D689416F}"/>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38001800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8B44-104B-7DA2-5287-59120D7F2D9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047AEE2-1B66-856B-CCCC-BBA1D23E3069}"/>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4" name="Footer Placeholder 3">
            <a:extLst>
              <a:ext uri="{FF2B5EF4-FFF2-40B4-BE49-F238E27FC236}">
                <a16:creationId xmlns:a16="http://schemas.microsoft.com/office/drawing/2014/main" id="{9AD4E1DC-EE80-8D4E-F3D7-D116833BFB8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BFED0B6-8B7A-9D0A-5252-5EEB99082829}"/>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2309054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31853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A68780-A0B5-1725-A11D-B1075E49206B}"/>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3" name="Footer Placeholder 2">
            <a:extLst>
              <a:ext uri="{FF2B5EF4-FFF2-40B4-BE49-F238E27FC236}">
                <a16:creationId xmlns:a16="http://schemas.microsoft.com/office/drawing/2014/main" id="{A93AF346-91B3-AFC9-3D47-B2D304FC9E0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9CA302E-7F63-760A-56EE-D87FE219C21A}"/>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25917376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0B358-B90B-7EE6-11B8-571B461F9F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003833-4A3E-E1F5-EA16-EB2926D2EA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96211FA-F31A-5AA1-AE05-6ED86BB839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5C5296-FCF9-4481-765D-BE3828CF54BA}"/>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6" name="Footer Placeholder 5">
            <a:extLst>
              <a:ext uri="{FF2B5EF4-FFF2-40B4-BE49-F238E27FC236}">
                <a16:creationId xmlns:a16="http://schemas.microsoft.com/office/drawing/2014/main" id="{3D8BA098-03B4-E2D2-6E47-876F4D365F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211337-CE3E-FF1D-B333-6ADAA13ECFB6}"/>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14887875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CA93D-278A-543F-E610-8C239DEA9F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9D65BED-08B8-D057-F6DD-0B9F4AC64D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070F3AD-3BB8-C6A4-493F-A690BECD4E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EB88FB-60BB-8A69-54F7-EAC543481DA5}"/>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6" name="Footer Placeholder 5">
            <a:extLst>
              <a:ext uri="{FF2B5EF4-FFF2-40B4-BE49-F238E27FC236}">
                <a16:creationId xmlns:a16="http://schemas.microsoft.com/office/drawing/2014/main" id="{FF97C23D-C998-02A2-D5EE-9D0FB0A8DF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267CC9-4934-8A9C-7877-E0487C15F275}"/>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18015360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34B05-B598-99A8-7DDE-F1C2CCD7E7E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CE6EDF-93F8-63C4-6E71-9FD24DAA84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CDCF40-95D8-8C9B-6712-966825286957}"/>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5" name="Footer Placeholder 4">
            <a:extLst>
              <a:ext uri="{FF2B5EF4-FFF2-40B4-BE49-F238E27FC236}">
                <a16:creationId xmlns:a16="http://schemas.microsoft.com/office/drawing/2014/main" id="{4878EC19-C050-2882-D9F9-A6236DA6E4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C6F799-9FB9-069B-80DF-7828C27EE60A}"/>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8533999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1AD4BF-294C-25B9-FE5E-F48E3C0221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052C43C-28C2-3157-B056-CD259A5E23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E8ECF8-F97F-1956-C0FB-6F209068D616}"/>
              </a:ext>
            </a:extLst>
          </p:cNvPr>
          <p:cNvSpPr>
            <a:spLocks noGrp="1"/>
          </p:cNvSpPr>
          <p:nvPr>
            <p:ph type="dt" sz="half" idx="10"/>
          </p:nvPr>
        </p:nvSpPr>
        <p:spPr/>
        <p:txBody>
          <a:bodyPr/>
          <a:lstStyle/>
          <a:p>
            <a:fld id="{69925686-1372-47F0-8BF4-B3F06AC0144A}" type="datetimeFigureOut">
              <a:rPr lang="en-GB" smtClean="0"/>
              <a:t>23/03/2026</a:t>
            </a:fld>
            <a:endParaRPr lang="en-GB"/>
          </a:p>
        </p:txBody>
      </p:sp>
      <p:sp>
        <p:nvSpPr>
          <p:cNvPr id="5" name="Footer Placeholder 4">
            <a:extLst>
              <a:ext uri="{FF2B5EF4-FFF2-40B4-BE49-F238E27FC236}">
                <a16:creationId xmlns:a16="http://schemas.microsoft.com/office/drawing/2014/main" id="{78388C6C-C48E-5456-1511-2A92DC469A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2BB28F-8F7B-C27F-64FD-C89F7C0EE0F8}"/>
              </a:ext>
            </a:extLst>
          </p:cNvPr>
          <p:cNvSpPr>
            <a:spLocks noGrp="1"/>
          </p:cNvSpPr>
          <p:nvPr>
            <p:ph type="sldNum" sz="quarter" idx="12"/>
          </p:nvPr>
        </p:nvSpPr>
        <p:spPr/>
        <p:txBody>
          <a:bodyPr/>
          <a:lstStyle/>
          <a:p>
            <a:fld id="{14DB1F75-8D24-4159-861E-C78E0208F505}" type="slidenum">
              <a:rPr lang="en-GB" smtClean="0"/>
              <a:t>‹#›</a:t>
            </a:fld>
            <a:endParaRPr lang="en-GB"/>
          </a:p>
        </p:txBody>
      </p:sp>
    </p:spTree>
    <p:extLst>
      <p:ext uri="{BB962C8B-B14F-4D97-AF65-F5344CB8AC3E}">
        <p14:creationId xmlns:p14="http://schemas.microsoft.com/office/powerpoint/2010/main" val="16293613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2"/>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10"/>
            <a:ext cx="10094912" cy="4424825"/>
          </a:xfrm>
          <a:prstGeom prst="rect">
            <a:avLst/>
          </a:prstGeom>
        </p:spPr>
        <p:txBody>
          <a:bodyPr/>
          <a:lstStyle>
            <a:lvl1pPr marL="380981" indent="-380981">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3710500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3"/>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4"/>
            <a:ext cx="5384800" cy="4525433"/>
          </a:xfrm>
          <a:prstGeom prst="rect">
            <a:avLst/>
          </a:prstGeom>
        </p:spPr>
        <p:txBody>
          <a:bodyPr/>
          <a:lstStyle>
            <a:lvl1pPr marL="380972" indent="-380972">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4"/>
            <a:ext cx="5384800" cy="4525433"/>
          </a:xfrm>
          <a:prstGeom prst="rect">
            <a:avLst/>
          </a:prstGeom>
        </p:spPr>
        <p:txBody>
          <a:bodyPr/>
          <a:lstStyle>
            <a:lvl1pPr marL="380972" indent="-380972">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4196646794"/>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300670-5D51-9B48-231B-5EE716C0CCF7}"/>
              </a:ext>
            </a:extLst>
          </p:cNvPr>
          <p:cNvSpPr>
            <a:spLocks noGrp="1"/>
          </p:cNvSpPr>
          <p:nvPr>
            <p:ph sz="quarter" idx="10" hasCustomPrompt="1"/>
          </p:nvPr>
        </p:nvSpPr>
        <p:spPr>
          <a:xfrm>
            <a:off x="0" y="0"/>
            <a:ext cx="12192000" cy="5925277"/>
          </a:xfrm>
          <a:prstGeom prst="rect">
            <a:avLst/>
          </a:prstGeom>
        </p:spPr>
        <p:txBody>
          <a:bodyPr/>
          <a:lstStyle>
            <a:lvl1pPr marL="0" indent="0">
              <a:buNone/>
              <a:defRPr/>
            </a:lvl1pPr>
          </a:lstStyle>
          <a:p>
            <a:r>
              <a:rPr lang="en-US"/>
              <a:t>Insert photo here from stories hub if you need section divider</a:t>
            </a:r>
          </a:p>
        </p:txBody>
      </p:sp>
    </p:spTree>
    <p:extLst>
      <p:ext uri="{BB962C8B-B14F-4D97-AF65-F5344CB8AC3E}">
        <p14:creationId xmlns:p14="http://schemas.microsoft.com/office/powerpoint/2010/main" val="87181314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2"/>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10"/>
            <a:ext cx="10094912" cy="4424825"/>
          </a:xfrm>
          <a:prstGeom prst="rect">
            <a:avLst/>
          </a:prstGeom>
        </p:spPr>
        <p:txBody>
          <a:bodyPr/>
          <a:lstStyle>
            <a:lvl1pPr marL="380981" indent="-380981">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3745197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625467"/>
            <a:ext cx="3240765" cy="1232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630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7179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300670-5D51-9B48-231B-5EE716C0CCF7}"/>
              </a:ext>
            </a:extLst>
          </p:cNvPr>
          <p:cNvSpPr>
            <a:spLocks noGrp="1"/>
          </p:cNvSpPr>
          <p:nvPr>
            <p:ph sz="quarter" idx="10" hasCustomPrompt="1"/>
          </p:nvPr>
        </p:nvSpPr>
        <p:spPr>
          <a:xfrm>
            <a:off x="0" y="0"/>
            <a:ext cx="12192000" cy="5925277"/>
          </a:xfrm>
          <a:prstGeom prst="rect">
            <a:avLst/>
          </a:prstGeom>
        </p:spPr>
        <p:txBody>
          <a:bodyPr/>
          <a:lstStyle>
            <a:lvl1pPr marL="0" indent="0">
              <a:buNone/>
              <a:defRPr/>
            </a:lvl1pPr>
          </a:lstStyle>
          <a:p>
            <a:r>
              <a:rPr lang="en-US"/>
              <a:t>Insert photo here from stories hub if you need section divider</a:t>
            </a:r>
          </a:p>
        </p:txBody>
      </p:sp>
    </p:spTree>
    <p:extLst>
      <p:ext uri="{BB962C8B-B14F-4D97-AF65-F5344CB8AC3E}">
        <p14:creationId xmlns:p14="http://schemas.microsoft.com/office/powerpoint/2010/main" val="1630689532"/>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625468"/>
            <a:ext cx="3240765" cy="1232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56974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1.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theme" Target="../theme/theme3.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4.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black and red sign with black text&#10;&#10;Description automatically generated">
            <a:extLst>
              <a:ext uri="{FF2B5EF4-FFF2-40B4-BE49-F238E27FC236}">
                <a16:creationId xmlns:a16="http://schemas.microsoft.com/office/drawing/2014/main" id="{61111B5B-24DB-D99C-FB64-9FDDB8DEAB47}"/>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320469" y="5868223"/>
            <a:ext cx="1780416" cy="945847"/>
          </a:xfrm>
          <a:prstGeom prst="rect">
            <a:avLst/>
          </a:prstGeom>
        </p:spPr>
      </p:pic>
    </p:spTree>
    <p:extLst>
      <p:ext uri="{BB962C8B-B14F-4D97-AF65-F5344CB8AC3E}">
        <p14:creationId xmlns:p14="http://schemas.microsoft.com/office/powerpoint/2010/main" val="10412872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6" r:id="rId5"/>
  </p:sldLayoutIdLst>
  <p:txStyles>
    <p:titleStyle>
      <a:lvl1pPr algn="ctr" defTabSz="1219110" rtl="0" eaLnBrk="1" latinLnBrk="0" hangingPunct="1">
        <a:spcBef>
          <a:spcPct val="0"/>
        </a:spcBef>
        <a:buNone/>
        <a:defRPr sz="5867" kern="1200">
          <a:solidFill>
            <a:schemeClr val="tx1"/>
          </a:solidFill>
          <a:latin typeface="+mj-lt"/>
          <a:ea typeface="+mj-ea"/>
          <a:cs typeface="+mj-cs"/>
        </a:defRPr>
      </a:lvl1pPr>
    </p:titleStyle>
    <p:bodyStyle>
      <a:lvl1pPr marL="457167" indent="-457167" algn="l" defTabSz="121911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26" indent="-380972" algn="l" defTabSz="121911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887" indent="-304778" algn="l" defTabSz="121911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440"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2994"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550"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9"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black and red sign with black text&#10;&#10;Description automatically generated">
            <a:extLst>
              <a:ext uri="{FF2B5EF4-FFF2-40B4-BE49-F238E27FC236}">
                <a16:creationId xmlns:a16="http://schemas.microsoft.com/office/drawing/2014/main" id="{61111B5B-24DB-D99C-FB64-9FDDB8DEAB4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320469" y="5868221"/>
            <a:ext cx="1780416" cy="945847"/>
          </a:xfrm>
          <a:prstGeom prst="rect">
            <a:avLst/>
          </a:prstGeom>
        </p:spPr>
      </p:pic>
    </p:spTree>
    <p:extLst>
      <p:ext uri="{BB962C8B-B14F-4D97-AF65-F5344CB8AC3E}">
        <p14:creationId xmlns:p14="http://schemas.microsoft.com/office/powerpoint/2010/main" val="386213297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9" r:id="rId3"/>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black and red sign with black text&#10;&#10;Description automatically generated">
            <a:extLst>
              <a:ext uri="{FF2B5EF4-FFF2-40B4-BE49-F238E27FC236}">
                <a16:creationId xmlns:a16="http://schemas.microsoft.com/office/drawing/2014/main" id="{61111B5B-24DB-D99C-FB64-9FDDB8DEAB47}"/>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320469" y="5868222"/>
            <a:ext cx="1780416" cy="945847"/>
          </a:xfrm>
          <a:prstGeom prst="rect">
            <a:avLst/>
          </a:prstGeom>
        </p:spPr>
      </p:pic>
    </p:spTree>
    <p:extLst>
      <p:ext uri="{BB962C8B-B14F-4D97-AF65-F5344CB8AC3E}">
        <p14:creationId xmlns:p14="http://schemas.microsoft.com/office/powerpoint/2010/main" val="3901847713"/>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Lst>
  <p:txStyles>
    <p:titleStyle>
      <a:lvl1pPr algn="ctr" defTabSz="1219140" rtl="0" eaLnBrk="1" latinLnBrk="0" hangingPunct="1">
        <a:spcBef>
          <a:spcPct val="0"/>
        </a:spcBef>
        <a:buNone/>
        <a:defRPr sz="5867" kern="1200">
          <a:solidFill>
            <a:schemeClr val="tx1"/>
          </a:solidFill>
          <a:latin typeface="+mj-lt"/>
          <a:ea typeface="+mj-ea"/>
          <a:cs typeface="+mj-cs"/>
        </a:defRPr>
      </a:lvl1pPr>
    </p:titleStyle>
    <p:bodyStyle>
      <a:lvl1pPr marL="457178" indent="-457178" algn="l" defTabSz="121914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50" indent="-380981" algn="l" defTabSz="121914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25" indent="-304784" algn="l" defTabSz="12191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493"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06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63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20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77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341"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40" rtl="0" eaLnBrk="1" latinLnBrk="0" hangingPunct="1">
        <a:defRPr sz="2400" kern="1200">
          <a:solidFill>
            <a:schemeClr val="tx1"/>
          </a:solidFill>
          <a:latin typeface="+mn-lt"/>
          <a:ea typeface="+mn-ea"/>
          <a:cs typeface="+mn-cs"/>
        </a:defRPr>
      </a:lvl1pPr>
      <a:lvl2pPr marL="609570" algn="l" defTabSz="1219140" rtl="0" eaLnBrk="1" latinLnBrk="0" hangingPunct="1">
        <a:defRPr sz="2400" kern="1200">
          <a:solidFill>
            <a:schemeClr val="tx1"/>
          </a:solidFill>
          <a:latin typeface="+mn-lt"/>
          <a:ea typeface="+mn-ea"/>
          <a:cs typeface="+mn-cs"/>
        </a:defRPr>
      </a:lvl2pPr>
      <a:lvl3pPr marL="1219140" algn="l" defTabSz="1219140" rtl="0" eaLnBrk="1" latinLnBrk="0" hangingPunct="1">
        <a:defRPr sz="2400" kern="1200">
          <a:solidFill>
            <a:schemeClr val="tx1"/>
          </a:solidFill>
          <a:latin typeface="+mn-lt"/>
          <a:ea typeface="+mn-ea"/>
          <a:cs typeface="+mn-cs"/>
        </a:defRPr>
      </a:lvl3pPr>
      <a:lvl4pPr marL="1828709" algn="l" defTabSz="1219140" rtl="0" eaLnBrk="1" latinLnBrk="0" hangingPunct="1">
        <a:defRPr sz="2400" kern="1200">
          <a:solidFill>
            <a:schemeClr val="tx1"/>
          </a:solidFill>
          <a:latin typeface="+mn-lt"/>
          <a:ea typeface="+mn-ea"/>
          <a:cs typeface="+mn-cs"/>
        </a:defRPr>
      </a:lvl4pPr>
      <a:lvl5pPr marL="2438278" algn="l" defTabSz="1219140" rtl="0" eaLnBrk="1" latinLnBrk="0" hangingPunct="1">
        <a:defRPr sz="2400" kern="1200">
          <a:solidFill>
            <a:schemeClr val="tx1"/>
          </a:solidFill>
          <a:latin typeface="+mn-lt"/>
          <a:ea typeface="+mn-ea"/>
          <a:cs typeface="+mn-cs"/>
        </a:defRPr>
      </a:lvl5pPr>
      <a:lvl6pPr marL="3047848" algn="l" defTabSz="1219140" rtl="0" eaLnBrk="1" latinLnBrk="0" hangingPunct="1">
        <a:defRPr sz="2400" kern="1200">
          <a:solidFill>
            <a:schemeClr val="tx1"/>
          </a:solidFill>
          <a:latin typeface="+mn-lt"/>
          <a:ea typeface="+mn-ea"/>
          <a:cs typeface="+mn-cs"/>
        </a:defRPr>
      </a:lvl6pPr>
      <a:lvl7pPr marL="3657418" algn="l" defTabSz="1219140" rtl="0" eaLnBrk="1" latinLnBrk="0" hangingPunct="1">
        <a:defRPr sz="2400" kern="1200">
          <a:solidFill>
            <a:schemeClr val="tx1"/>
          </a:solidFill>
          <a:latin typeface="+mn-lt"/>
          <a:ea typeface="+mn-ea"/>
          <a:cs typeface="+mn-cs"/>
        </a:defRPr>
      </a:lvl7pPr>
      <a:lvl8pPr marL="4266987" algn="l" defTabSz="1219140" rtl="0" eaLnBrk="1" latinLnBrk="0" hangingPunct="1">
        <a:defRPr sz="2400" kern="1200">
          <a:solidFill>
            <a:schemeClr val="tx1"/>
          </a:solidFill>
          <a:latin typeface="+mn-lt"/>
          <a:ea typeface="+mn-ea"/>
          <a:cs typeface="+mn-cs"/>
        </a:defRPr>
      </a:lvl8pPr>
      <a:lvl9pPr marL="4876557" algn="l" defTabSz="121914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2D1B7F-75CD-4535-A57D-7F14EF9A38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4B7FB7-DFB9-E9A9-CF20-8065923386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24F099-BAFE-EBC2-19F8-3C50AC3B03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925686-1372-47F0-8BF4-B3F06AC0144A}" type="datetimeFigureOut">
              <a:rPr lang="en-GB" smtClean="0"/>
              <a:t>23/03/2026</a:t>
            </a:fld>
            <a:endParaRPr lang="en-GB"/>
          </a:p>
        </p:txBody>
      </p:sp>
      <p:sp>
        <p:nvSpPr>
          <p:cNvPr id="5" name="Footer Placeholder 4">
            <a:extLst>
              <a:ext uri="{FF2B5EF4-FFF2-40B4-BE49-F238E27FC236}">
                <a16:creationId xmlns:a16="http://schemas.microsoft.com/office/drawing/2014/main" id="{1A007EDA-6378-D97A-AFF2-9863AF6F26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B92AD5F-AC12-AE59-C499-1AAC60D48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4DB1F75-8D24-4159-861E-C78E0208F505}" type="slidenum">
              <a:rPr lang="en-GB" smtClean="0"/>
              <a:t>‹#›</a:t>
            </a:fld>
            <a:endParaRPr lang="en-GB"/>
          </a:p>
        </p:txBody>
      </p:sp>
    </p:spTree>
    <p:extLst>
      <p:ext uri="{BB962C8B-B14F-4D97-AF65-F5344CB8AC3E}">
        <p14:creationId xmlns:p14="http://schemas.microsoft.com/office/powerpoint/2010/main" val="331534878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Notes:&#8203;"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B069DB-7AF3-E1D4-36F9-5F50EDA4CAAF}"/>
              </a:ext>
            </a:extLst>
          </p:cNvPr>
          <p:cNvSpPr/>
          <p:nvPr/>
        </p:nvSpPr>
        <p:spPr>
          <a:xfrm rot="5340000">
            <a:off x="3236033" y="-1035796"/>
            <a:ext cx="129362" cy="5796267"/>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TextBox 12">
            <a:extLst>
              <a:ext uri="{FF2B5EF4-FFF2-40B4-BE49-F238E27FC236}">
                <a16:creationId xmlns:a16="http://schemas.microsoft.com/office/drawing/2014/main" id="{1AF7A8FC-804A-E1CA-DB0D-F6DE077EAD89}"/>
              </a:ext>
            </a:extLst>
          </p:cNvPr>
          <p:cNvSpPr txBox="1"/>
          <p:nvPr/>
        </p:nvSpPr>
        <p:spPr>
          <a:xfrm>
            <a:off x="298496" y="1132114"/>
            <a:ext cx="11057363" cy="2400657"/>
          </a:xfrm>
          <a:prstGeom prst="rect">
            <a:avLst/>
          </a:prstGeom>
          <a:noFill/>
        </p:spPr>
        <p:txBody>
          <a:bodyPr wrap="square" lIns="91440" tIns="45720" rIns="91440" bIns="45720" rtlCol="0" anchor="t">
            <a:spAutoFit/>
          </a:bodyPr>
          <a:lstStyle/>
          <a:p>
            <a:pPr marL="12700" indent="-12700" defTabSz="1219139">
              <a:tabLst>
                <a:tab pos="1894323" algn="l"/>
              </a:tabLst>
              <a:defRPr/>
            </a:pPr>
            <a:r>
              <a:rPr kumimoji="0" lang="en-GB" sz="5400" b="1" i="0" u="none" strike="noStrike" kern="1200" cap="none" spc="0" normalizeH="0" baseline="0" noProof="0">
                <a:ln>
                  <a:noFill/>
                </a:ln>
                <a:solidFill>
                  <a:srgbClr val="000000"/>
                </a:solidFill>
                <a:effectLst/>
                <a:uLnTx/>
                <a:uFillTx/>
                <a:latin typeface="Arial"/>
                <a:cs typeface="Arial"/>
              </a:rPr>
              <a:t>Tabletop </a:t>
            </a:r>
            <a:r>
              <a:rPr lang="en-GB" sz="5400" b="1">
                <a:solidFill>
                  <a:srgbClr val="000000"/>
                </a:solidFill>
                <a:latin typeface="Arial" panose="020B0604020202020204" pitchFamily="34" charset="0"/>
                <a:ea typeface="Calibri"/>
                <a:cs typeface="Arial" panose="020B0604020202020204" pitchFamily="34" charset="0"/>
              </a:rPr>
              <a:t>Exercise</a:t>
            </a:r>
            <a:endParaRPr kumimoji="0" lang="en-GB" sz="5400" b="1" i="0" u="none" strike="noStrike" kern="1200" cap="none" spc="0" normalizeH="0" baseline="0" noProof="0">
              <a:ln>
                <a:noFill/>
              </a:ln>
              <a:solidFill>
                <a:srgbClr val="000000"/>
              </a:solidFill>
              <a:effectLst/>
              <a:uLnTx/>
              <a:uFillTx/>
              <a:latin typeface="Arial"/>
              <a:cs typeface="Arial"/>
            </a:endParaRPr>
          </a:p>
          <a:p>
            <a:pPr marL="12700" indent="-12700" defTabSz="1219139">
              <a:tabLst>
                <a:tab pos="1894323" algn="l"/>
              </a:tabLst>
              <a:defRPr/>
            </a:pPr>
            <a:endParaRPr kumimoji="0" lang="en-GB" sz="3200" b="1" i="0" u="none" strike="noStrike" kern="1200" cap="none" spc="0" normalizeH="0" baseline="0" noProof="0">
              <a:ln>
                <a:noFill/>
              </a:ln>
              <a:solidFill>
                <a:srgbClr val="000000"/>
              </a:solidFill>
              <a:effectLst/>
              <a:uLnTx/>
              <a:uFillTx/>
              <a:latin typeface="Arial"/>
              <a:cs typeface="Arial"/>
            </a:endParaRPr>
          </a:p>
          <a:p>
            <a:pPr marL="12700" indent="-12700" defTabSz="1219139">
              <a:tabLst>
                <a:tab pos="1894323" algn="l"/>
              </a:tabLst>
              <a:defRPr/>
            </a:pPr>
            <a:r>
              <a:rPr kumimoji="0" lang="en-GB" sz="3200" b="1" i="0" u="none" strike="noStrike" kern="1200" cap="none" spc="0" normalizeH="0" baseline="0" noProof="0">
                <a:ln>
                  <a:noFill/>
                </a:ln>
                <a:solidFill>
                  <a:srgbClr val="000000"/>
                </a:solidFill>
                <a:effectLst/>
                <a:uLnTx/>
                <a:uFillTx/>
                <a:latin typeface="Arial"/>
                <a:cs typeface="Arial"/>
              </a:rPr>
              <a:t>Infrastructure Failure - Water Main Collapse in a Record London Heatwave</a:t>
            </a:r>
          </a:p>
        </p:txBody>
      </p:sp>
      <p:sp>
        <p:nvSpPr>
          <p:cNvPr id="4" name="Rectangle 3">
            <a:extLst>
              <a:ext uri="{FF2B5EF4-FFF2-40B4-BE49-F238E27FC236}">
                <a16:creationId xmlns:a16="http://schemas.microsoft.com/office/drawing/2014/main" id="{BEB84984-847B-394A-CAB8-89BA00C373E0}"/>
              </a:ext>
            </a:extLst>
          </p:cNvPr>
          <p:cNvSpPr/>
          <p:nvPr/>
        </p:nvSpPr>
        <p:spPr>
          <a:xfrm>
            <a:off x="0" y="5625467"/>
            <a:ext cx="12192000" cy="12325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219139"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FFFFFF"/>
              </a:solidFill>
              <a:effectLst/>
              <a:uLnTx/>
              <a:uFillTx/>
              <a:latin typeface="Calibri"/>
              <a:ea typeface="+mn-ea"/>
              <a:cs typeface="+mn-cs"/>
            </a:endParaRPr>
          </a:p>
        </p:txBody>
      </p:sp>
      <p:pic>
        <p:nvPicPr>
          <p:cNvPr id="5" name="Picture 4" descr="A black and red sign with black text&#10;&#10;Description automatically generated">
            <a:extLst>
              <a:ext uri="{FF2B5EF4-FFF2-40B4-BE49-F238E27FC236}">
                <a16:creationId xmlns:a16="http://schemas.microsoft.com/office/drawing/2014/main" id="{E355E102-AEC6-F0D1-13ED-CA209F3A7F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20469" y="5768809"/>
            <a:ext cx="1780416" cy="945848"/>
          </a:xfrm>
          <a:prstGeom prst="rect">
            <a:avLst/>
          </a:prstGeom>
        </p:spPr>
      </p:pic>
      <p:pic>
        <p:nvPicPr>
          <p:cNvPr id="8" name="Picture 2" descr="G:\Communications\MCDB\Brand\Brand guidelines\Logos\Marque CMYK.jpg">
            <a:extLst>
              <a:ext uri="{FF2B5EF4-FFF2-40B4-BE49-F238E27FC236}">
                <a16:creationId xmlns:a16="http://schemas.microsoft.com/office/drawing/2014/main" id="{5C68792B-5B66-44AB-1E9F-7B1E9AC4E45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 y="5625467"/>
            <a:ext cx="3240765" cy="1232533"/>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5">
            <a:extLst>
              <a:ext uri="{FF2B5EF4-FFF2-40B4-BE49-F238E27FC236}">
                <a16:creationId xmlns:a16="http://schemas.microsoft.com/office/drawing/2014/main" id="{615FA478-6F32-CDA9-F417-13F1D7ADFB7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240767" y="6040877"/>
            <a:ext cx="2772103" cy="449974"/>
          </a:xfrm>
          <a:prstGeom prst="rect">
            <a:avLst/>
          </a:prstGeom>
        </p:spPr>
      </p:pic>
      <p:pic>
        <p:nvPicPr>
          <p:cNvPr id="7" name="Picture 6">
            <a:extLst>
              <a:ext uri="{FF2B5EF4-FFF2-40B4-BE49-F238E27FC236}">
                <a16:creationId xmlns:a16="http://schemas.microsoft.com/office/drawing/2014/main" id="{570FA3B7-2E22-4C83-53E5-88086EB00C8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81532" y="6130975"/>
            <a:ext cx="3295027" cy="221515"/>
          </a:xfrm>
          <a:prstGeom prst="rect">
            <a:avLst/>
          </a:prstGeom>
        </p:spPr>
      </p:pic>
      <p:sp>
        <p:nvSpPr>
          <p:cNvPr id="9" name="Subtitle 2">
            <a:extLst>
              <a:ext uri="{FF2B5EF4-FFF2-40B4-BE49-F238E27FC236}">
                <a16:creationId xmlns:a16="http://schemas.microsoft.com/office/drawing/2014/main" id="{F9E8C493-5F97-4395-59D0-D22BE2D67A7F}"/>
              </a:ext>
            </a:extLst>
          </p:cNvPr>
          <p:cNvSpPr txBox="1">
            <a:spLocks/>
          </p:cNvSpPr>
          <p:nvPr/>
        </p:nvSpPr>
        <p:spPr>
          <a:xfrm>
            <a:off x="397736" y="3355675"/>
            <a:ext cx="11578236" cy="1556386"/>
          </a:xfrm>
          <a:prstGeom prst="rect">
            <a:avLst/>
          </a:prstGeom>
        </p:spPr>
        <p:txBody>
          <a:bodyPr vert="horz" lIns="121920" tIns="60960" rIns="121920" bIns="60960" rtlCol="0" anchor="ctr">
            <a:noAutofit/>
          </a:bodyPr>
          <a:lstStyle>
            <a:defPPr>
              <a:defRPr lang="en-US"/>
            </a:defPPr>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defTabSz="609570">
              <a:lnSpc>
                <a:spcPts val="2667"/>
              </a:lnSpc>
              <a:spcBef>
                <a:spcPts val="0"/>
              </a:spcBef>
              <a:defRPr/>
            </a:pPr>
            <a:r>
              <a:rPr lang="en-GB" sz="2400" b="1" dirty="0">
                <a:solidFill>
                  <a:schemeClr val="tx1"/>
                </a:solidFill>
                <a:latin typeface="Arial"/>
                <a:cs typeface="Arial"/>
              </a:rPr>
              <a:t>Community Resilience Capabilities Project</a:t>
            </a:r>
            <a:endParaRPr lang="en-US" sz="2400" b="1" dirty="0">
              <a:solidFill>
                <a:schemeClr val="tx1"/>
              </a:solidFill>
              <a:latin typeface="Arial"/>
              <a:cs typeface="Arial"/>
            </a:endParaRPr>
          </a:p>
          <a:p>
            <a:pPr algn="l" defTabSz="609570">
              <a:lnSpc>
                <a:spcPts val="2667"/>
              </a:lnSpc>
              <a:spcBef>
                <a:spcPts val="0"/>
              </a:spcBef>
              <a:defRPr/>
            </a:pPr>
            <a:endParaRPr lang="en-GB" sz="2800" dirty="0">
              <a:latin typeface="Arial"/>
              <a:cs typeface="Arial"/>
            </a:endParaRPr>
          </a:p>
        </p:txBody>
      </p:sp>
      <p:sp>
        <p:nvSpPr>
          <p:cNvPr id="10" name="Subtitle 2">
            <a:extLst>
              <a:ext uri="{FF2B5EF4-FFF2-40B4-BE49-F238E27FC236}">
                <a16:creationId xmlns:a16="http://schemas.microsoft.com/office/drawing/2014/main" id="{EF4EC057-9B77-F323-E8E8-06DC92084008}"/>
              </a:ext>
            </a:extLst>
          </p:cNvPr>
          <p:cNvSpPr txBox="1">
            <a:spLocks/>
          </p:cNvSpPr>
          <p:nvPr/>
        </p:nvSpPr>
        <p:spPr>
          <a:xfrm>
            <a:off x="397736" y="3970685"/>
            <a:ext cx="11289048" cy="1556386"/>
          </a:xfrm>
          <a:prstGeom prst="rect">
            <a:avLst/>
          </a:prstGeom>
        </p:spPr>
        <p:txBody>
          <a:bodyPr vert="horz" lIns="121920" tIns="60960" rIns="121920" bIns="60960" rtlCol="0" anchor="ctr">
            <a:noAutofit/>
          </a:bodyPr>
          <a:lstStyle>
            <a:defPPr>
              <a:defRPr lang="en-US"/>
            </a:defPPr>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defTabSz="609570">
              <a:lnSpc>
                <a:spcPts val="2667"/>
              </a:lnSpc>
              <a:spcBef>
                <a:spcPts val="0"/>
              </a:spcBef>
              <a:defRPr/>
            </a:pPr>
            <a:endParaRPr lang="en-GB" sz="2200">
              <a:solidFill>
                <a:schemeClr val="tx1"/>
              </a:solidFill>
              <a:latin typeface="Arial"/>
              <a:cs typeface="Arial"/>
            </a:endParaRPr>
          </a:p>
          <a:p>
            <a:pPr marL="342900" indent="-342900" algn="l" defTabSz="609570">
              <a:lnSpc>
                <a:spcPts val="2667"/>
              </a:lnSpc>
              <a:spcBef>
                <a:spcPts val="0"/>
              </a:spcBef>
              <a:buClr>
                <a:srgbClr val="FF0000"/>
              </a:buClr>
              <a:buFont typeface="Arial" panose="020B0604020202020204" pitchFamily="34" charset="0"/>
              <a:buChar char="•"/>
              <a:defRPr/>
            </a:pPr>
            <a:r>
              <a:rPr lang="en-GB" sz="1800">
                <a:solidFill>
                  <a:schemeClr val="tx1"/>
                </a:solidFill>
                <a:latin typeface="Arial"/>
                <a:cs typeface="Arial"/>
              </a:rPr>
              <a:t>Community Resilience Team – British Red Cross</a:t>
            </a:r>
            <a:endParaRPr lang="en-GB" sz="1800">
              <a:solidFill>
                <a:schemeClr val="tx1"/>
              </a:solidFill>
              <a:latin typeface="Arial" panose="020B0604020202020204" pitchFamily="34" charset="0"/>
              <a:cs typeface="Arial" panose="020B0604020202020204" pitchFamily="34" charset="0"/>
            </a:endParaRPr>
          </a:p>
          <a:p>
            <a:pPr marL="342900" indent="-342900" algn="l" defTabSz="609570">
              <a:buClr>
                <a:srgbClr val="FF0000"/>
              </a:buClr>
              <a:buFont typeface="Arial" panose="020B0604020202020204" pitchFamily="34" charset="0"/>
              <a:buChar char="•"/>
              <a:defRPr/>
            </a:pPr>
            <a:r>
              <a:rPr lang="en-GB" sz="1800">
                <a:solidFill>
                  <a:schemeClr val="tx1"/>
                </a:solidFill>
                <a:latin typeface="Arial"/>
                <a:cs typeface="Arial"/>
              </a:rPr>
              <a:t>London Communities Emergencies Partnership (LCEP) </a:t>
            </a:r>
          </a:p>
          <a:p>
            <a:pPr marL="342900" indent="-342900" algn="l" defTabSz="609570">
              <a:buClr>
                <a:srgbClr val="FF0000"/>
              </a:buClr>
              <a:buFont typeface="Arial" panose="020B0604020202020204" pitchFamily="34" charset="0"/>
              <a:buChar char="•"/>
              <a:defRPr/>
            </a:pPr>
            <a:r>
              <a:rPr lang="en-GB" sz="1800">
                <a:solidFill>
                  <a:schemeClr val="tx1"/>
                </a:solidFill>
                <a:latin typeface="Arial"/>
                <a:cs typeface="Arial"/>
              </a:rPr>
              <a:t>Voluntary and Communities Sector Emergencies Partnership (VCSEP)</a:t>
            </a:r>
          </a:p>
          <a:p>
            <a:pPr marL="342900" indent="-342900" algn="l" defTabSz="609570">
              <a:buClr>
                <a:srgbClr val="FF0000"/>
              </a:buClr>
              <a:buFont typeface="Arial" panose="020B0604020202020204" pitchFamily="34" charset="0"/>
              <a:buChar char="•"/>
              <a:defRPr/>
            </a:pPr>
            <a:r>
              <a:rPr lang="en-GB" sz="1800">
                <a:solidFill>
                  <a:schemeClr val="tx1"/>
                </a:solidFill>
                <a:latin typeface="Arial"/>
                <a:cs typeface="Arial"/>
              </a:rPr>
              <a:t>London Plus</a:t>
            </a:r>
            <a:endParaRPr lang="en-GB" sz="1800">
              <a:solidFill>
                <a:schemeClr val="tx1"/>
              </a:solidFill>
              <a:latin typeface="Arial"/>
              <a:cs typeface="Arial" panose="020B0604020202020204" pitchFamily="34" charset="0"/>
            </a:endParaRPr>
          </a:p>
        </p:txBody>
      </p:sp>
    </p:spTree>
    <p:extLst>
      <p:ext uri="{BB962C8B-B14F-4D97-AF65-F5344CB8AC3E}">
        <p14:creationId xmlns:p14="http://schemas.microsoft.com/office/powerpoint/2010/main" val="4248948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F301A-527A-F36C-FE53-E64A84E3A85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D4B8A80-B285-5B4F-B918-0829ED3F15A8}"/>
              </a:ext>
            </a:extLst>
          </p:cNvPr>
          <p:cNvSpPr/>
          <p:nvPr/>
        </p:nvSpPr>
        <p:spPr>
          <a:xfrm rot="5340000">
            <a:off x="4636346" y="260569"/>
            <a:ext cx="223119" cy="5525251"/>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Box 6">
            <a:extLst>
              <a:ext uri="{FF2B5EF4-FFF2-40B4-BE49-F238E27FC236}">
                <a16:creationId xmlns:a16="http://schemas.microsoft.com/office/drawing/2014/main" id="{69000499-C223-633A-0135-9F4FCBE09420}"/>
              </a:ext>
            </a:extLst>
          </p:cNvPr>
          <p:cNvSpPr txBox="1"/>
          <p:nvPr/>
        </p:nvSpPr>
        <p:spPr>
          <a:xfrm>
            <a:off x="777240" y="2102414"/>
            <a:ext cx="10637520" cy="315009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5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Preparedness</a:t>
            </a:r>
            <a:r>
              <a:rPr kumimoji="0" lang="en-GB" sz="667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r>
              <a:rPr kumimoji="0" lang="en-GB" sz="665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Phase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5400" i="1" dirty="0">
                <a:solidFill>
                  <a:srgbClr val="FF0000"/>
                </a:solidFill>
                <a:latin typeface="Arial" panose="020B0604020202020204" pitchFamily="34" charset="0"/>
                <a:cs typeface="Arial" panose="020B0604020202020204" pitchFamily="34" charset="0"/>
              </a:rPr>
              <a:t>“Heat, Pressure, and a Hidden Threat”</a:t>
            </a:r>
            <a:endParaRPr kumimoji="0" lang="en-GB" sz="5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97598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C84C1-5D0A-1C6E-2A35-883BD66F522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8B422C8E-364C-5D76-A34E-B816B6001610}"/>
              </a:ext>
            </a:extLst>
          </p:cNvPr>
          <p:cNvSpPr txBox="1"/>
          <p:nvPr/>
        </p:nvSpPr>
        <p:spPr>
          <a:xfrm rot="10800000" flipV="1">
            <a:off x="199912" y="1376231"/>
            <a:ext cx="11792176" cy="5262979"/>
          </a:xfrm>
          <a:prstGeom prst="rect">
            <a:avLst/>
          </a:prstGeom>
          <a:solidFill>
            <a:schemeClr val="bg1"/>
          </a:solidFill>
          <a:ln w="34925">
            <a:solidFill>
              <a:srgbClr val="C00000"/>
            </a:solidFill>
            <a:prstDash val="lgDash"/>
          </a:ln>
        </p:spPr>
        <p:txBody>
          <a:bodyPr wrap="square" lIns="91440" tIns="45720" rIns="91440" bIns="45720" rtlCol="0" anchor="t">
            <a:spAutoFit/>
          </a:bodyPr>
          <a:lstStyle/>
          <a:p>
            <a:r>
              <a:rPr lang="en-GB" sz="1600" b="1">
                <a:latin typeface="Arial"/>
                <a:cs typeface="Arial"/>
              </a:rPr>
              <a:t>June 2026, 07:30 am on an extra warm weekday morning</a:t>
            </a:r>
            <a:r>
              <a:rPr lang="en-GB" sz="1600">
                <a:latin typeface="Arial"/>
                <a:cs typeface="Arial"/>
              </a:rPr>
              <a:t>. Residents report a hissing sound, and small patches of water bubbling up through the pavement to the local council and South Blue Water U.K. The location raises concern: the leak sits on a major road and bus route, above a 1.2‑metre‑wide Victorian cast‑iron water main. </a:t>
            </a:r>
          </a:p>
          <a:p>
            <a:endParaRPr lang="en-GB" sz="1600">
              <a:latin typeface="Arial"/>
              <a:cs typeface="Arial"/>
            </a:endParaRPr>
          </a:p>
          <a:p>
            <a:r>
              <a:rPr lang="en-GB" sz="1600">
                <a:latin typeface="Arial"/>
                <a:cs typeface="Arial"/>
              </a:rPr>
              <a:t>Beneath the surface, the situation is rapidly spiralling out of control as the escaping water is washing away soil, carving a dangerously expanding void/hole beneath the road.</a:t>
            </a:r>
          </a:p>
          <a:p>
            <a:endParaRPr lang="en-GB" sz="1600" b="1">
              <a:latin typeface="Arial" panose="020B0604020202020204" pitchFamily="34" charset="0"/>
              <a:cs typeface="Arial" panose="020B0604020202020204" pitchFamily="34" charset="0"/>
            </a:endParaRPr>
          </a:p>
          <a:p>
            <a:pPr lvl="0"/>
            <a:r>
              <a:rPr lang="en-GB" sz="1600">
                <a:latin typeface="Arial"/>
                <a:cs typeface="Arial"/>
              </a:rPr>
              <a:t>Due to high demand and multiple incidents from water outages during a record heatwave that has lasted almost a week, contractors cannot attend immediately.</a:t>
            </a:r>
          </a:p>
          <a:p>
            <a:pPr lvl="0"/>
            <a:endParaRPr lang="en-GB" sz="1600">
              <a:latin typeface="Arial" panose="020B0604020202020204" pitchFamily="34" charset="0"/>
              <a:cs typeface="Arial" panose="020B0604020202020204" pitchFamily="34" charset="0"/>
            </a:endParaRPr>
          </a:p>
          <a:p>
            <a:r>
              <a:rPr lang="en-GB" sz="1600" b="1">
                <a:latin typeface="Arial"/>
                <a:cs typeface="Arial"/>
              </a:rPr>
              <a:t>An hour later, by 08:30 am</a:t>
            </a:r>
            <a:r>
              <a:rPr lang="en-GB" sz="1600">
                <a:latin typeface="Arial"/>
                <a:cs typeface="Arial"/>
              </a:rPr>
              <a:t>, a section of the road collapses into a void roughly the size of a bus. Cars and cyclists narrowly avoid falling in. Footage appears online within minutes and spreads across news channels. Journalists begin calling the council, and commuters demand information on closures. Emergency services are alerted due to the increasing risk of a full water‑main failure.</a:t>
            </a:r>
          </a:p>
          <a:p>
            <a:endParaRPr lang="en-GB" sz="1600">
              <a:latin typeface="Arial" panose="020B0604020202020204" pitchFamily="34" charset="0"/>
              <a:cs typeface="Arial" panose="020B0604020202020204" pitchFamily="34" charset="0"/>
            </a:endParaRPr>
          </a:p>
          <a:p>
            <a:r>
              <a:rPr lang="en-GB" sz="1600">
                <a:latin typeface="Arial"/>
                <a:cs typeface="Arial"/>
              </a:rPr>
              <a:t>The underground affected area contains:</a:t>
            </a:r>
          </a:p>
          <a:p>
            <a:pPr marL="285750" indent="-285750">
              <a:buFont typeface="Arial" panose="020B0604020202020204" pitchFamily="34" charset="0"/>
              <a:buChar char="•"/>
            </a:pPr>
            <a:r>
              <a:rPr lang="en-GB" sz="1600">
                <a:latin typeface="Arial"/>
                <a:cs typeface="Arial"/>
              </a:rPr>
              <a:t>Fibre‑optic cables for internet in the borough </a:t>
            </a:r>
          </a:p>
          <a:p>
            <a:pPr marL="285750" indent="-285750">
              <a:buFont typeface="Arial" panose="020B0604020202020204" pitchFamily="34" charset="0"/>
              <a:buChar char="•"/>
            </a:pPr>
            <a:r>
              <a:rPr lang="en-GB" sz="1600">
                <a:latin typeface="Arial"/>
                <a:cs typeface="Arial"/>
              </a:rPr>
              <a:t>A substation powering hospitals, businesses and homes</a:t>
            </a:r>
          </a:p>
          <a:p>
            <a:pPr marL="285750" indent="-285750">
              <a:buFont typeface="Arial" panose="020B0604020202020204" pitchFamily="34" charset="0"/>
              <a:buChar char="•"/>
            </a:pPr>
            <a:r>
              <a:rPr lang="en-GB" sz="1600">
                <a:latin typeface="Arial"/>
                <a:cs typeface="Arial"/>
              </a:rPr>
              <a:t>Gas mains</a:t>
            </a:r>
          </a:p>
          <a:p>
            <a:endParaRPr lang="en-GB" sz="1600">
              <a:latin typeface="Arial"/>
              <a:cs typeface="Arial"/>
            </a:endParaRPr>
          </a:p>
          <a:p>
            <a:endParaRPr lang="en-GB" sz="1600">
              <a:latin typeface="Arial"/>
              <a:cs typeface="Arial"/>
            </a:endParaRPr>
          </a:p>
        </p:txBody>
      </p:sp>
      <p:sp>
        <p:nvSpPr>
          <p:cNvPr id="3" name="Rectangle 2">
            <a:extLst>
              <a:ext uri="{FF2B5EF4-FFF2-40B4-BE49-F238E27FC236}">
                <a16:creationId xmlns:a16="http://schemas.microsoft.com/office/drawing/2014/main" id="{48CC0DA8-1E73-F882-42AD-CE64894958E6}"/>
              </a:ext>
            </a:extLst>
          </p:cNvPr>
          <p:cNvSpPr/>
          <p:nvPr/>
        </p:nvSpPr>
        <p:spPr>
          <a:xfrm rot="5340000">
            <a:off x="1979751" y="-538734"/>
            <a:ext cx="90000" cy="2644724"/>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8E00140-9E65-57B2-4C08-41A560E98ED1}"/>
              </a:ext>
            </a:extLst>
          </p:cNvPr>
          <p:cNvSpPr txBox="1"/>
          <p:nvPr/>
        </p:nvSpPr>
        <p:spPr>
          <a:xfrm>
            <a:off x="474611" y="313342"/>
            <a:ext cx="11856661"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 Preparedness Phase | Before emergency</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681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7DCE6-A801-5FDF-E590-C2976646A71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A536BC2-9C90-4244-A279-284D858D1CDD}"/>
              </a:ext>
            </a:extLst>
          </p:cNvPr>
          <p:cNvSpPr txBox="1"/>
          <p:nvPr/>
        </p:nvSpPr>
        <p:spPr>
          <a:xfrm>
            <a:off x="211776" y="1157793"/>
            <a:ext cx="11768447" cy="646331"/>
          </a:xfrm>
          <a:prstGeom prst="rect">
            <a:avLst/>
          </a:prstGeom>
          <a:noFill/>
        </p:spPr>
        <p:txBody>
          <a:bodyPr wrap="square">
            <a:spAutoFit/>
          </a:bodyPr>
          <a:lstStyle/>
          <a:p>
            <a:pPr algn="ctr"/>
            <a:r>
              <a:rPr lang="en-GB" sz="1800" b="1" i="1" u="none" strike="noStrike" baseline="0" dirty="0">
                <a:latin typeface="Helvetica" panose="020B0604020202020204" pitchFamily="34" charset="0"/>
              </a:rPr>
              <a:t>Directions: </a:t>
            </a:r>
            <a:r>
              <a:rPr lang="en-GB" sz="1800" b="0" i="1" u="none" strike="noStrike" baseline="0" dirty="0">
                <a:latin typeface="Helvetica" panose="020B0604020202020204" pitchFamily="34" charset="0"/>
              </a:rPr>
              <a:t>Work together in your group to brainstorm actionable solutions that effectively address the challenge(s) presented while also fostering community engagement and empowerment.</a:t>
            </a:r>
          </a:p>
        </p:txBody>
      </p:sp>
      <p:sp>
        <p:nvSpPr>
          <p:cNvPr id="5" name="TextBox 4">
            <a:extLst>
              <a:ext uri="{FF2B5EF4-FFF2-40B4-BE49-F238E27FC236}">
                <a16:creationId xmlns:a16="http://schemas.microsoft.com/office/drawing/2014/main" id="{EBAC275C-AEA7-48A6-F209-3FCA8A7266CE}"/>
              </a:ext>
            </a:extLst>
          </p:cNvPr>
          <p:cNvSpPr txBox="1"/>
          <p:nvPr/>
        </p:nvSpPr>
        <p:spPr>
          <a:xfrm>
            <a:off x="643519" y="2222332"/>
            <a:ext cx="11024225" cy="3816429"/>
          </a:xfrm>
          <a:prstGeom prst="rect">
            <a:avLst/>
          </a:prstGeom>
          <a:noFill/>
        </p:spPr>
        <p:txBody>
          <a:bodyPr wrap="square">
            <a:spAutoFit/>
          </a:bodyPr>
          <a:lstStyle/>
          <a:p>
            <a:r>
              <a:rPr lang="en-GB" sz="2200" b="1">
                <a:latin typeface="Arial"/>
                <a:cs typeface="Arial"/>
              </a:rPr>
              <a:t>1. </a:t>
            </a:r>
            <a:r>
              <a:rPr lang="en-GB" sz="2200" dirty="0">
                <a:latin typeface="Arial"/>
                <a:cs typeface="Arial"/>
              </a:rPr>
              <a:t>In what ways might your organisation/group prepare for this emergency?</a:t>
            </a:r>
            <a:endParaRPr lang="en-GB" sz="2200">
              <a:latin typeface="Arial"/>
              <a:cs typeface="Arial"/>
            </a:endParaRPr>
          </a:p>
          <a:p>
            <a:pPr marL="457200" indent="-457200">
              <a:buFont typeface="+mj-lt"/>
              <a:buAutoNum type="arabicPeriod"/>
            </a:pPr>
            <a:endParaRPr lang="en-GB" sz="2200" dirty="0">
              <a:latin typeface="Arial"/>
              <a:cs typeface="Arial"/>
            </a:endParaRPr>
          </a:p>
          <a:p>
            <a:pPr marL="457200" indent="-457200">
              <a:buFont typeface="+mj-lt"/>
              <a:buAutoNum type="arabicPeriod"/>
            </a:pPr>
            <a:endParaRPr lang="en-GB" sz="2200" dirty="0">
              <a:latin typeface="Arial" panose="020B0604020202020204" pitchFamily="34" charset="0"/>
              <a:cs typeface="Arial" panose="020B0604020202020204" pitchFamily="34" charset="0"/>
            </a:endParaRPr>
          </a:p>
          <a:p>
            <a:pPr marL="457200" indent="-457200">
              <a:buFont typeface="+mj-lt"/>
              <a:buAutoNum type="arabicPeriod"/>
            </a:pPr>
            <a:endParaRPr lang="en-GB" sz="2200">
              <a:latin typeface="Arial" panose="020B0604020202020204" pitchFamily="34" charset="0"/>
              <a:cs typeface="Arial" panose="020B0604020202020204" pitchFamily="34" charset="0"/>
            </a:endParaRPr>
          </a:p>
          <a:p>
            <a:r>
              <a:rPr lang="en-GB" sz="2200" b="1">
                <a:latin typeface="Arial"/>
                <a:cs typeface="Arial"/>
              </a:rPr>
              <a:t>2. </a:t>
            </a:r>
            <a:r>
              <a:rPr lang="en-GB" sz="2200" dirty="0">
                <a:latin typeface="Arial"/>
                <a:cs typeface="Arial"/>
              </a:rPr>
              <a:t>How do others know what you are doing and/or able to do, and vice versa?  </a:t>
            </a:r>
            <a:endParaRPr lang="en-GB" sz="2200">
              <a:latin typeface="Arial"/>
              <a:cs typeface="Arial"/>
            </a:endParaRPr>
          </a:p>
          <a:p>
            <a:pPr marL="457200" indent="-457200">
              <a:buFont typeface="+mj-lt"/>
              <a:buAutoNum type="arabicPeriod" startAt="2"/>
            </a:pPr>
            <a:endParaRPr lang="en-GB" sz="2200">
              <a:latin typeface="Arial"/>
              <a:cs typeface="Arial"/>
            </a:endParaRPr>
          </a:p>
          <a:p>
            <a:pPr marL="457200" indent="-457200">
              <a:buFont typeface="+mj-lt"/>
              <a:buAutoNum type="arabicPeriod" startAt="2"/>
            </a:pPr>
            <a:endParaRPr lang="en-GB" sz="2200" dirty="0">
              <a:latin typeface="Arial"/>
              <a:cs typeface="Arial"/>
            </a:endParaRPr>
          </a:p>
          <a:p>
            <a:pPr marL="457200" indent="-457200">
              <a:buFont typeface="+mj-lt"/>
              <a:buAutoNum type="arabicPeriod" startAt="2"/>
            </a:pPr>
            <a:endParaRPr lang="en-GB" sz="2200" dirty="0">
              <a:latin typeface="Arial"/>
              <a:cs typeface="Arial"/>
            </a:endParaRPr>
          </a:p>
          <a:p>
            <a:r>
              <a:rPr lang="en-GB" sz="2200" b="1">
                <a:latin typeface="Arial"/>
                <a:cs typeface="Arial"/>
              </a:rPr>
              <a:t>3. </a:t>
            </a:r>
            <a:r>
              <a:rPr lang="en-GB" sz="2200" dirty="0">
                <a:latin typeface="Arial"/>
                <a:cs typeface="Arial"/>
              </a:rPr>
              <a:t>Would you already be monitoring the situation? How and what would you monitor? </a:t>
            </a:r>
            <a:endParaRPr lang="en-GB" sz="2200">
              <a:latin typeface="Arial"/>
              <a:cs typeface="Arial"/>
            </a:endParaRPr>
          </a:p>
          <a:p>
            <a:pPr marL="457200" indent="-457200">
              <a:buFont typeface="+mj-lt"/>
              <a:buAutoNum type="arabicPeriod" startAt="2"/>
            </a:pPr>
            <a:endParaRPr lang="en-GB" sz="2200" b="1" dirty="0">
              <a:latin typeface="Arial"/>
              <a:cs typeface="Arial"/>
            </a:endParaRPr>
          </a:p>
          <a:p>
            <a:pPr marL="457200" indent="-457200">
              <a:buFont typeface="+mj-lt"/>
              <a:buAutoNum type="arabicPeriod" startAt="2"/>
            </a:pPr>
            <a:endParaRPr lang="en-GB" sz="2200" b="1" dirty="0">
              <a:latin typeface="Arial"/>
              <a:cs typeface="Arial"/>
            </a:endParaRPr>
          </a:p>
        </p:txBody>
      </p:sp>
      <p:sp>
        <p:nvSpPr>
          <p:cNvPr id="2" name="Rectangle 1">
            <a:extLst>
              <a:ext uri="{FF2B5EF4-FFF2-40B4-BE49-F238E27FC236}">
                <a16:creationId xmlns:a16="http://schemas.microsoft.com/office/drawing/2014/main" id="{222C32F4-1454-84BF-42C8-AC4E51FBC524}"/>
              </a:ext>
            </a:extLst>
          </p:cNvPr>
          <p:cNvSpPr/>
          <p:nvPr/>
        </p:nvSpPr>
        <p:spPr>
          <a:xfrm rot="5340000">
            <a:off x="1979751" y="-538734"/>
            <a:ext cx="90000" cy="2644724"/>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6A1F342-FE7D-0047-6C6D-86A0BA842533}"/>
              </a:ext>
            </a:extLst>
          </p:cNvPr>
          <p:cNvSpPr txBox="1"/>
          <p:nvPr/>
        </p:nvSpPr>
        <p:spPr>
          <a:xfrm>
            <a:off x="470375" y="305178"/>
            <a:ext cx="11856661"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 Preparedness | Discussion Questions</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1043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D49C7-8AFE-BD69-668C-498937D2A177}"/>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1D636646-E7DF-1ABE-F5E3-78F9356511F0}"/>
              </a:ext>
            </a:extLst>
          </p:cNvPr>
          <p:cNvSpPr txBox="1"/>
          <p:nvPr/>
        </p:nvSpPr>
        <p:spPr>
          <a:xfrm>
            <a:off x="4282862" y="2050268"/>
            <a:ext cx="3654630" cy="3801041"/>
          </a:xfrm>
          <a:prstGeom prst="rect">
            <a:avLst/>
          </a:prstGeom>
          <a:noFill/>
          <a:ln w="19050">
            <a:solidFill>
              <a:schemeClr val="tx1"/>
            </a:solidFill>
          </a:ln>
        </p:spPr>
        <p:txBody>
          <a:bodyPr wrap="square" lIns="91440" tIns="45720" rIns="91440" bIns="45720" anchor="t">
            <a:spAutoFit/>
          </a:bodyPr>
          <a:lstStyle/>
          <a:p>
            <a:r>
              <a:rPr lang="en-GB" sz="1400" b="1" dirty="0">
                <a:latin typeface="Arial"/>
                <a:cs typeface="Arial"/>
              </a:rPr>
              <a:t>Question 2: Would you already be monitoring the situation? How and what would you monitor?</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Objective:</a:t>
            </a:r>
            <a:r>
              <a:rPr lang="en-GB" sz="1200" dirty="0">
                <a:latin typeface="Arial" panose="020B0604020202020204" pitchFamily="34" charset="0"/>
                <a:cs typeface="Arial" panose="020B0604020202020204" pitchFamily="34" charset="0"/>
              </a:rPr>
              <a:t> Support the group to define practical, measurable information gathering processes.</a:t>
            </a:r>
          </a:p>
          <a:p>
            <a:endParaRPr lang="en-GB" sz="1200" dirty="0">
              <a:latin typeface="Arial" panose="020B0604020202020204" pitchFamily="34" charset="0"/>
              <a:cs typeface="Arial" panose="020B0604020202020204" pitchFamily="34" charset="0"/>
            </a:endParaRPr>
          </a:p>
          <a:p>
            <a:pPr>
              <a:spcAft>
                <a:spcPts val="600"/>
              </a:spcAft>
            </a:pPr>
            <a:r>
              <a:rPr lang="en-GB" sz="1200" b="1" dirty="0">
                <a:latin typeface="Arial"/>
                <a:cs typeface="Arial"/>
              </a:rPr>
              <a:t>Further Prompts:</a:t>
            </a:r>
            <a:r>
              <a:rPr lang="en-GB" sz="1200" dirty="0">
                <a:latin typeface="Arial"/>
                <a:cs typeface="Arial"/>
              </a:rPr>
              <a:t> </a:t>
            </a:r>
            <a:r>
              <a:rPr lang="en-GB" sz="1200" i="1" dirty="0">
                <a:latin typeface="Arial"/>
                <a:cs typeface="Arial"/>
              </a:rPr>
              <a:t> </a:t>
            </a:r>
            <a:endParaRPr lang="en-GB" sz="1200" dirty="0">
              <a:latin typeface="Arial"/>
              <a:cs typeface="Arial"/>
            </a:endParaRPr>
          </a:p>
          <a:p>
            <a:pPr marL="285750" indent="-285750">
              <a:spcAft>
                <a:spcPts val="600"/>
              </a:spcAft>
              <a:buFont typeface="Arial" panose="020B0604020202020204" pitchFamily="34" charset="0"/>
              <a:buChar char="•"/>
            </a:pPr>
            <a:r>
              <a:rPr lang="en-GB" sz="1200" dirty="0">
                <a:latin typeface="Arial"/>
                <a:cs typeface="Arial"/>
              </a:rPr>
              <a:t>What websites, apps, and physical places would you check for updates and why?</a:t>
            </a:r>
          </a:p>
          <a:p>
            <a:pPr marL="285750" indent="-285750">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What signs would tell you that things might get worse?</a:t>
            </a:r>
          </a:p>
          <a:p>
            <a:pPr marL="285750" indent="-285750">
              <a:spcAft>
                <a:spcPts val="600"/>
              </a:spcAft>
              <a:buFont typeface="Arial" panose="020B0604020202020204" pitchFamily="34" charset="0"/>
              <a:buChar char="•"/>
            </a:pPr>
            <a:r>
              <a:rPr lang="en-GB" sz="1200" dirty="0">
                <a:latin typeface="Arial"/>
                <a:cs typeface="Arial"/>
              </a:rPr>
              <a:t>Who in your organisation/group is likely to notice problems early and raise the alarm?</a:t>
            </a:r>
          </a:p>
          <a:p>
            <a:pPr marL="285750" indent="-285750">
              <a:spcAft>
                <a:spcPts val="600"/>
              </a:spcAft>
              <a:buFont typeface="Arial,Sans-Serif" panose="020B0604020202020204" pitchFamily="34" charset="0"/>
              <a:buChar char="•"/>
            </a:pPr>
            <a:r>
              <a:rPr lang="en-GB" sz="1200" dirty="0">
                <a:latin typeface="Arial"/>
                <a:cs typeface="Arial"/>
              </a:rPr>
              <a:t>When would you decide, “we need to start getting ready now”?</a:t>
            </a:r>
            <a:endParaRPr lang="en-GB" sz="1200">
              <a:latin typeface="Arial"/>
              <a:cs typeface="Arial"/>
            </a:endParaRPr>
          </a:p>
          <a:p>
            <a:pPr marL="285750" indent="-285750">
              <a:spcAft>
                <a:spcPts val="600"/>
              </a:spcAft>
              <a:buFont typeface="Arial,Sans-Serif" panose="020B0604020202020204" pitchFamily="34" charset="0"/>
              <a:buChar char="•"/>
            </a:pPr>
            <a:endParaRPr lang="en-GB">
              <a:latin typeface="Arial"/>
              <a:cs typeface="Arial"/>
            </a:endParaRPr>
          </a:p>
        </p:txBody>
      </p:sp>
      <p:sp>
        <p:nvSpPr>
          <p:cNvPr id="3" name="TextBox 2">
            <a:extLst>
              <a:ext uri="{FF2B5EF4-FFF2-40B4-BE49-F238E27FC236}">
                <a16:creationId xmlns:a16="http://schemas.microsoft.com/office/drawing/2014/main" id="{0FEC9123-B4E0-EB15-9D24-D68D690A6BED}"/>
              </a:ext>
            </a:extLst>
          </p:cNvPr>
          <p:cNvSpPr txBox="1"/>
          <p:nvPr/>
        </p:nvSpPr>
        <p:spPr>
          <a:xfrm>
            <a:off x="239335" y="2021584"/>
            <a:ext cx="3865403" cy="4001095"/>
          </a:xfrm>
          <a:prstGeom prst="rect">
            <a:avLst/>
          </a:prstGeom>
          <a:noFill/>
          <a:ln w="19050">
            <a:solidFill>
              <a:schemeClr val="tx1"/>
            </a:solidFill>
          </a:ln>
        </p:spPr>
        <p:txBody>
          <a:bodyPr wrap="square" lIns="91440" tIns="45720" rIns="91440" bIns="45720" anchor="t">
            <a:spAutoFit/>
          </a:bodyPr>
          <a:lstStyle/>
          <a:p>
            <a:r>
              <a:rPr lang="en-GB" sz="1400" b="1" dirty="0">
                <a:latin typeface="Arial"/>
                <a:cs typeface="Arial"/>
              </a:rPr>
              <a:t>Question 1: In what ways might your organisation/group prepare for this emergency?</a:t>
            </a:r>
          </a:p>
          <a:p>
            <a:endParaRPr lang="en-GB" sz="1200" b="1" dirty="0">
              <a:latin typeface="Arial"/>
              <a:cs typeface="Arial"/>
            </a:endParaRPr>
          </a:p>
          <a:p>
            <a:r>
              <a:rPr lang="en-GB" sz="1200" b="1" dirty="0">
                <a:latin typeface="Arial"/>
                <a:cs typeface="Arial"/>
              </a:rPr>
              <a:t>Objective:</a:t>
            </a:r>
            <a:r>
              <a:rPr lang="en-GB" sz="1200" dirty="0">
                <a:latin typeface="Arial"/>
                <a:cs typeface="Arial"/>
              </a:rPr>
              <a:t> Support the group to identify specific, practical steps and review their readiness.</a:t>
            </a:r>
          </a:p>
          <a:p>
            <a:endParaRPr lang="en-GB" sz="1200" dirty="0">
              <a:latin typeface="Arial"/>
              <a:cs typeface="Arial"/>
            </a:endParaRPr>
          </a:p>
          <a:p>
            <a:pPr>
              <a:spcAft>
                <a:spcPts val="600"/>
              </a:spcAft>
            </a:pPr>
            <a:r>
              <a:rPr lang="en-GB" sz="1200" b="1" dirty="0">
                <a:latin typeface="Arial"/>
                <a:cs typeface="Arial"/>
              </a:rPr>
              <a:t>Further Prompts:</a:t>
            </a:r>
            <a:r>
              <a:rPr lang="en-GB" sz="1200" dirty="0">
                <a:latin typeface="Arial"/>
                <a:cs typeface="Arial"/>
              </a:rPr>
              <a:t> </a:t>
            </a:r>
          </a:p>
          <a:p>
            <a:pPr marL="285750" indent="-285750">
              <a:spcAft>
                <a:spcPts val="600"/>
              </a:spcAft>
              <a:buFont typeface="Arial" panose="020B0604020202020204" pitchFamily="34" charset="0"/>
              <a:buChar char="•"/>
            </a:pPr>
            <a:r>
              <a:rPr lang="en-GB" sz="1200" dirty="0">
                <a:latin typeface="Arial"/>
                <a:cs typeface="Arial"/>
              </a:rPr>
              <a:t>What are 2-3 immediate, positive things your group can do right now to help promote safety and calm?</a:t>
            </a:r>
          </a:p>
          <a:p>
            <a:pPr marL="285750" indent="-285750">
              <a:spcAft>
                <a:spcPts val="600"/>
              </a:spcAft>
              <a:buFont typeface="Arial" panose="020B0604020202020204" pitchFamily="34" charset="0"/>
              <a:buChar char="•"/>
            </a:pPr>
            <a:r>
              <a:rPr lang="en-GB" sz="1200" dirty="0">
                <a:latin typeface="Arial"/>
                <a:cs typeface="Arial"/>
              </a:rPr>
              <a:t>Who might struggle most in a flood or power, cut or heatwave power cut, that you could check in with first?</a:t>
            </a:r>
          </a:p>
          <a:p>
            <a:pPr marL="285750" indent="-285750">
              <a:spcAft>
                <a:spcPts val="600"/>
              </a:spcAft>
              <a:buFont typeface="Arial" panose="020B0604020202020204" pitchFamily="34" charset="0"/>
              <a:buChar char="•"/>
            </a:pPr>
            <a:r>
              <a:rPr lang="en-GB" sz="1200" dirty="0">
                <a:latin typeface="Arial"/>
                <a:cs typeface="Arial"/>
              </a:rPr>
              <a:t>What can your organisation/group do to plan for the coming days, in case further issues arise?</a:t>
            </a:r>
            <a:endParaRPr lang="en-GB" dirty="0"/>
          </a:p>
          <a:p>
            <a:pPr marL="285750" indent="-285750">
              <a:spcAft>
                <a:spcPts val="600"/>
              </a:spcAft>
              <a:buFont typeface="Arial,Sans-Serif" panose="020B0604020202020204" pitchFamily="34" charset="0"/>
              <a:buChar char="•"/>
            </a:pPr>
            <a:r>
              <a:rPr lang="en-GB" sz="1200" dirty="0">
                <a:latin typeface="Arial"/>
                <a:cs typeface="Arial"/>
              </a:rPr>
              <a:t>For long-term preparing (in the future, what steps might your organisation/group take, example Community Emergency Plan.</a:t>
            </a:r>
            <a:endParaRPr lang="en-GB" dirty="0"/>
          </a:p>
        </p:txBody>
      </p:sp>
      <p:sp>
        <p:nvSpPr>
          <p:cNvPr id="5" name="TextBox 4">
            <a:extLst>
              <a:ext uri="{FF2B5EF4-FFF2-40B4-BE49-F238E27FC236}">
                <a16:creationId xmlns:a16="http://schemas.microsoft.com/office/drawing/2014/main" id="{063B6770-26F3-6515-F25B-BC9941BF0810}"/>
              </a:ext>
            </a:extLst>
          </p:cNvPr>
          <p:cNvSpPr txBox="1"/>
          <p:nvPr/>
        </p:nvSpPr>
        <p:spPr>
          <a:xfrm>
            <a:off x="8115616" y="1989200"/>
            <a:ext cx="3867691" cy="3785652"/>
          </a:xfrm>
          <a:prstGeom prst="rect">
            <a:avLst/>
          </a:prstGeom>
          <a:noFill/>
          <a:ln w="19050">
            <a:solidFill>
              <a:schemeClr val="tx1"/>
            </a:solidFill>
          </a:ln>
        </p:spPr>
        <p:txBody>
          <a:bodyPr wrap="square" lIns="91440" tIns="45720" rIns="91440" bIns="45720" anchor="t">
            <a:spAutoFit/>
          </a:bodyPr>
          <a:lstStyle/>
          <a:p>
            <a:r>
              <a:rPr lang="en-GB" sz="1400" b="1" dirty="0">
                <a:latin typeface="Arial"/>
                <a:cs typeface="Arial"/>
              </a:rPr>
              <a:t>Question 3: How do others know what you are doing and/or able to do?</a:t>
            </a:r>
          </a:p>
          <a:p>
            <a:endParaRPr lang="en-GB" sz="1200" b="1" dirty="0">
              <a:latin typeface="Arial"/>
              <a:cs typeface="Arial"/>
            </a:endParaRPr>
          </a:p>
          <a:p>
            <a:r>
              <a:rPr lang="en-GB" sz="1200" b="1" dirty="0">
                <a:latin typeface="Arial"/>
                <a:cs typeface="Arial"/>
              </a:rPr>
              <a:t>Objective:</a:t>
            </a:r>
            <a:r>
              <a:rPr lang="en-GB" sz="1200" dirty="0">
                <a:latin typeface="Arial"/>
                <a:cs typeface="Arial"/>
              </a:rPr>
              <a:t> Support the group to understand the importance of having a single, unified voice.</a:t>
            </a:r>
          </a:p>
          <a:p>
            <a:endParaRPr lang="en-GB" sz="1200" dirty="0">
              <a:latin typeface="Arial"/>
              <a:cs typeface="Arial"/>
            </a:endParaRPr>
          </a:p>
          <a:p>
            <a:pPr>
              <a:spcAft>
                <a:spcPts val="600"/>
              </a:spcAft>
            </a:pPr>
            <a:r>
              <a:rPr lang="en-GB" sz="1200" b="1" dirty="0">
                <a:latin typeface="Arial"/>
                <a:cs typeface="Arial"/>
              </a:rPr>
              <a:t>Further Prompts:</a:t>
            </a:r>
            <a:r>
              <a:rPr lang="en-GB" sz="1200" dirty="0">
                <a:latin typeface="Arial"/>
                <a:cs typeface="Arial"/>
              </a:rPr>
              <a:t> </a:t>
            </a:r>
          </a:p>
          <a:p>
            <a:pPr marL="285750" indent="-285750">
              <a:spcAft>
                <a:spcPts val="600"/>
              </a:spcAft>
              <a:buFont typeface="Arial" panose="020B0604020202020204" pitchFamily="34" charset="0"/>
              <a:buChar char="•"/>
            </a:pPr>
            <a:r>
              <a:rPr lang="en-GB" sz="1200" dirty="0">
                <a:latin typeface="Arial"/>
                <a:cs typeface="Arial"/>
              </a:rPr>
              <a:t>How will you coordinate with other local organisations and partners? Why is this important?</a:t>
            </a:r>
          </a:p>
          <a:p>
            <a:pPr marL="285750" indent="-285750">
              <a:spcAft>
                <a:spcPts val="600"/>
              </a:spcAft>
              <a:buFont typeface="Arial" panose="020B0604020202020204" pitchFamily="34" charset="0"/>
              <a:buChar char="•"/>
            </a:pPr>
            <a:r>
              <a:rPr lang="en-GB" sz="1200" dirty="0">
                <a:latin typeface="Arial"/>
                <a:cs typeface="Arial"/>
              </a:rPr>
              <a:t>Who is your group’s/organisation’s main contact person during the disruption and how can they be contacted?</a:t>
            </a:r>
          </a:p>
          <a:p>
            <a:pPr marL="285750" indent="-285750">
              <a:spcAft>
                <a:spcPts val="600"/>
              </a:spcAft>
              <a:buFont typeface="Arial,Sans-Serif" panose="020B0604020202020204" pitchFamily="34" charset="0"/>
              <a:buChar char="•"/>
            </a:pPr>
            <a:r>
              <a:rPr lang="en-GB" sz="1200" dirty="0">
                <a:latin typeface="Arial"/>
                <a:cs typeface="Arial"/>
              </a:rPr>
              <a:t>What messages and information will you share with staff and volunteers, and how?</a:t>
            </a:r>
            <a:endParaRPr lang="en-US" sz="1200" dirty="0">
              <a:latin typeface="Arial"/>
              <a:cs typeface="Arial"/>
            </a:endParaRPr>
          </a:p>
          <a:p>
            <a:pPr marL="285750" indent="-285750">
              <a:spcAft>
                <a:spcPts val="600"/>
              </a:spcAft>
              <a:buFont typeface="Arial,Sans-Serif" panose="020B0604020202020204" pitchFamily="34" charset="0"/>
              <a:buChar char="•"/>
            </a:pPr>
            <a:r>
              <a:rPr lang="en-GB" sz="1200" dirty="0">
                <a:latin typeface="Arial"/>
                <a:cs typeface="Arial"/>
              </a:rPr>
              <a:t>What messages and information will you share with service users and wider community, and how?</a:t>
            </a:r>
            <a:endParaRPr lang="en-GB" dirty="0"/>
          </a:p>
        </p:txBody>
      </p:sp>
      <p:sp>
        <p:nvSpPr>
          <p:cNvPr id="6" name="TextBox 5">
            <a:extLst>
              <a:ext uri="{FF2B5EF4-FFF2-40B4-BE49-F238E27FC236}">
                <a16:creationId xmlns:a16="http://schemas.microsoft.com/office/drawing/2014/main" id="{1920919F-BFAD-BF1D-5134-7BA020451B47}"/>
              </a:ext>
            </a:extLst>
          </p:cNvPr>
          <p:cNvSpPr txBox="1"/>
          <p:nvPr/>
        </p:nvSpPr>
        <p:spPr>
          <a:xfrm>
            <a:off x="546410" y="1125003"/>
            <a:ext cx="10153983" cy="707886"/>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Support the group to discuss each question in turn, using the further prompts to encourage conversation and deepen understanding where helpful:</a:t>
            </a:r>
            <a:endParaRPr lang="en-GB"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FEC55B40-94D8-37A1-8703-358AFDA52E98}"/>
              </a:ext>
            </a:extLst>
          </p:cNvPr>
          <p:cNvSpPr txBox="1"/>
          <p:nvPr/>
        </p:nvSpPr>
        <p:spPr>
          <a:xfrm>
            <a:off x="239335" y="6046979"/>
            <a:ext cx="10804117" cy="523220"/>
          </a:xfrm>
          <a:prstGeom prst="rect">
            <a:avLst/>
          </a:prstGeom>
          <a:noFill/>
        </p:spPr>
        <p:txBody>
          <a:bodyPr wrap="square" lIns="91440" tIns="45720" rIns="91440" bIns="45720" rtlCol="0" anchor="t">
            <a:spAutoFit/>
          </a:bodyPr>
          <a:lstStyle/>
          <a:p>
            <a:r>
              <a:rPr lang="en-GB" sz="1400" b="1">
                <a:latin typeface="Arial"/>
                <a:cs typeface="Arial"/>
              </a:rPr>
              <a:t>Likely touchpoints</a:t>
            </a:r>
            <a:r>
              <a:rPr lang="en-GB" sz="1400">
                <a:latin typeface="Arial"/>
                <a:cs typeface="Arial"/>
              </a:rPr>
              <a:t>: </a:t>
            </a:r>
            <a:r>
              <a:rPr lang="en-GB" sz="1400">
                <a:latin typeface="Arial"/>
                <a:ea typeface="+mn-lt"/>
                <a:cs typeface="Arial"/>
              </a:rPr>
              <a:t>Utility provider alerts, borough council updates, heat-health safety, community networks, and social media, vulnerable residents affected, voluntary sector partners, Sharing clear, verified information.</a:t>
            </a:r>
            <a:endParaRPr lang="en-GB" sz="1400">
              <a:highlight>
                <a:srgbClr val="FFFF00"/>
              </a:highlight>
              <a:latin typeface="Arial"/>
              <a:ea typeface="+mn-lt"/>
              <a:cs typeface="Arial"/>
            </a:endParaRPr>
          </a:p>
        </p:txBody>
      </p:sp>
      <p:sp>
        <p:nvSpPr>
          <p:cNvPr id="2" name="Rectangle 1">
            <a:extLst>
              <a:ext uri="{FF2B5EF4-FFF2-40B4-BE49-F238E27FC236}">
                <a16:creationId xmlns:a16="http://schemas.microsoft.com/office/drawing/2014/main" id="{5174718B-4B9B-83F2-13DE-77F78223C0A7}"/>
              </a:ext>
            </a:extLst>
          </p:cNvPr>
          <p:cNvSpPr/>
          <p:nvPr/>
        </p:nvSpPr>
        <p:spPr>
          <a:xfrm rot="5340000">
            <a:off x="1979751" y="-538734"/>
            <a:ext cx="90000" cy="2644724"/>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4A3E7C1-BDA1-046E-3EC2-8465BDC22DD7}"/>
              </a:ext>
            </a:extLst>
          </p:cNvPr>
          <p:cNvSpPr txBox="1"/>
          <p:nvPr/>
        </p:nvSpPr>
        <p:spPr>
          <a:xfrm>
            <a:off x="470377" y="323609"/>
            <a:ext cx="11192071"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 Preparedness | Facilitator Notes and Prompts</a:t>
            </a:r>
            <a:endParaRPr lang="en-US" sz="3200" b="1" dirty="0">
              <a:solidFill>
                <a:srgbClr val="FF0000"/>
              </a:solidFill>
              <a:latin typeface="Arial" panose="020B060402020202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B520C98D-7BC0-FBE2-F1E2-A9AB64151C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2185451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B1D7D-C5FF-87D8-F867-1D85D3AAD9A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93F3F05-DCAB-BD52-07B1-AC96930985BE}"/>
              </a:ext>
            </a:extLst>
          </p:cNvPr>
          <p:cNvSpPr/>
          <p:nvPr/>
        </p:nvSpPr>
        <p:spPr>
          <a:xfrm rot="5340000">
            <a:off x="4493584" y="719589"/>
            <a:ext cx="223119" cy="3980773"/>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Box 6">
            <a:extLst>
              <a:ext uri="{FF2B5EF4-FFF2-40B4-BE49-F238E27FC236}">
                <a16:creationId xmlns:a16="http://schemas.microsoft.com/office/drawing/2014/main" id="{6F8BF659-F7F1-389C-6046-73D3FD665076}"/>
              </a:ext>
            </a:extLst>
          </p:cNvPr>
          <p:cNvSpPr txBox="1"/>
          <p:nvPr/>
        </p:nvSpPr>
        <p:spPr>
          <a:xfrm>
            <a:off x="1506979" y="1768432"/>
            <a:ext cx="8878253" cy="3550203"/>
          </a:xfrm>
          <a:prstGeom prst="rect">
            <a:avLst/>
          </a:prstGeom>
          <a:noFill/>
        </p:spPr>
        <p:txBody>
          <a:bodyPr wrap="square" lIns="91440" tIns="45720" rIns="91440" bIns="45720" anchor="t">
            <a:spAutoFit/>
          </a:bodyPr>
          <a:lstStyle/>
          <a:p>
            <a:pPr algn="ctr"/>
            <a:r>
              <a:rPr lang="en-GB" sz="6670" b="1" dirty="0">
                <a:latin typeface="Arial" panose="020B0604020202020204" pitchFamily="34" charset="0"/>
                <a:cs typeface="Arial" panose="020B0604020202020204" pitchFamily="34" charset="0"/>
              </a:rPr>
              <a:t>Response Phase</a:t>
            </a:r>
          </a:p>
          <a:p>
            <a:pPr algn="ctr"/>
            <a:endParaRPr lang="en-GB" sz="1400" b="1" dirty="0">
              <a:latin typeface="Arial" panose="020B0604020202020204" pitchFamily="34" charset="0"/>
              <a:cs typeface="Arial" panose="020B0604020202020204" pitchFamily="34" charset="0"/>
            </a:endParaRPr>
          </a:p>
          <a:p>
            <a:pPr algn="ctr"/>
            <a:r>
              <a:rPr lang="en-GB" sz="7200" i="1" dirty="0">
                <a:solidFill>
                  <a:srgbClr val="FF0000"/>
                </a:solidFill>
                <a:latin typeface="Arial"/>
                <a:cs typeface="Arial"/>
              </a:rPr>
              <a:t>“Everything is unravelling”</a:t>
            </a:r>
            <a:endParaRPr lang="en-GB" sz="7200" b="1" dirty="0">
              <a:latin typeface="Arial"/>
              <a:cs typeface="Arial"/>
            </a:endParaRPr>
          </a:p>
        </p:txBody>
      </p:sp>
    </p:spTree>
    <p:extLst>
      <p:ext uri="{BB962C8B-B14F-4D97-AF65-F5344CB8AC3E}">
        <p14:creationId xmlns:p14="http://schemas.microsoft.com/office/powerpoint/2010/main" val="3066581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F8F76-945D-349C-23AF-5506E922042D}"/>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CFCBC909-5F2F-2365-4047-B12F7BC0CB1B}"/>
              </a:ext>
            </a:extLst>
          </p:cNvPr>
          <p:cNvSpPr txBox="1"/>
          <p:nvPr/>
        </p:nvSpPr>
        <p:spPr>
          <a:xfrm rot="10800000" flipV="1">
            <a:off x="199821" y="1059575"/>
            <a:ext cx="11792358" cy="5632311"/>
          </a:xfrm>
          <a:prstGeom prst="rect">
            <a:avLst/>
          </a:prstGeom>
          <a:solidFill>
            <a:schemeClr val="bg1"/>
          </a:solidFill>
          <a:ln w="34925">
            <a:solidFill>
              <a:srgbClr val="C00000"/>
            </a:solidFill>
            <a:prstDash val="lgDash"/>
          </a:ln>
        </p:spPr>
        <p:txBody>
          <a:bodyPr wrap="square" lIns="91440" tIns="45720" rIns="91440" bIns="45720" rtlCol="0" anchor="t">
            <a:spAutoFit/>
          </a:bodyPr>
          <a:lstStyle/>
          <a:p>
            <a:r>
              <a:rPr lang="en-GB" sz="1500">
                <a:latin typeface="Arial"/>
                <a:cs typeface="Arial"/>
              </a:rPr>
              <a:t>As contractors and emergency services make their way to the scene</a:t>
            </a:r>
            <a:r>
              <a:rPr lang="en-GB" sz="1500" b="1">
                <a:latin typeface="Arial"/>
                <a:cs typeface="Arial"/>
              </a:rPr>
              <a:t>, at 09:05 am the weakened ground finally gives way</a:t>
            </a:r>
            <a:r>
              <a:rPr lang="en-GB" sz="1500">
                <a:latin typeface="Arial"/>
                <a:cs typeface="Arial"/>
              </a:rPr>
              <a:t>, triggering a major infrastructure failure. Water erupts through the area, causing rapid flooding and carving out deep underground cavities. With the borough already strained by a severe heatwave and recent flooding, the situation deteriorates within minutes. Concerns grow about exposed utility lines, including the risk of gas leaks. The Fire Brigade immediately declares a major emergency. Police extend cordons along the main route into the town centre, and bus and Underground services are suspended.</a:t>
            </a:r>
          </a:p>
          <a:p>
            <a:pPr>
              <a:buNone/>
            </a:pPr>
            <a:endParaRPr lang="en-GB" sz="1500" b="1">
              <a:latin typeface="Arial" panose="020B0604020202020204" pitchFamily="34" charset="0"/>
              <a:cs typeface="Arial" panose="020B0604020202020204" pitchFamily="34" charset="0"/>
            </a:endParaRPr>
          </a:p>
          <a:p>
            <a:pPr algn="ctr"/>
            <a:r>
              <a:rPr lang="en-GB" sz="1500" b="1" u="sng">
                <a:latin typeface="Arial"/>
                <a:cs typeface="Arial"/>
              </a:rPr>
              <a:t>Widespread disruption follows</a:t>
            </a:r>
          </a:p>
          <a:p>
            <a:pPr algn="ctr"/>
            <a:endParaRPr lang="en-GB" sz="1500">
              <a:latin typeface="Arial" panose="020B0604020202020204" pitchFamily="34" charset="0"/>
              <a:cs typeface="Arial" panose="020B0604020202020204" pitchFamily="34" charset="0"/>
            </a:endParaRPr>
          </a:p>
          <a:p>
            <a:pPr>
              <a:buNone/>
            </a:pPr>
            <a:r>
              <a:rPr lang="en-GB" sz="1500">
                <a:latin typeface="Arial" panose="020B0604020202020204" pitchFamily="34" charset="0"/>
                <a:cs typeface="Arial" panose="020B0604020202020204" pitchFamily="34" charset="0"/>
              </a:rPr>
              <a:t>By the afternoon, the </a:t>
            </a:r>
            <a:r>
              <a:rPr lang="en-GB" sz="1500" b="1">
                <a:latin typeface="Arial" panose="020B0604020202020204" pitchFamily="34" charset="0"/>
                <a:cs typeface="Arial" panose="020B0604020202020204" pitchFamily="34" charset="0"/>
              </a:rPr>
              <a:t>temperature in the borough is now 32 C</a:t>
            </a:r>
            <a:r>
              <a:rPr lang="en-GB" sz="1500">
                <a:latin typeface="Arial" panose="020B0604020202020204" pitchFamily="34" charset="0"/>
                <a:cs typeface="Arial" panose="020B0604020202020204" pitchFamily="34" charset="0"/>
              </a:rPr>
              <a:t> and  the </a:t>
            </a:r>
            <a:r>
              <a:rPr lang="en-GB" sz="1500" b="1">
                <a:latin typeface="Arial" panose="020B0604020202020204" pitchFamily="34" charset="0"/>
                <a:cs typeface="Arial" panose="020B0604020202020204" pitchFamily="34" charset="0"/>
              </a:rPr>
              <a:t>sinkhole has expanded significantly</a:t>
            </a:r>
            <a:r>
              <a:rPr lang="en-GB" sz="1500">
                <a:latin typeface="Arial" panose="020B0604020202020204" pitchFamily="34" charset="0"/>
                <a:cs typeface="Arial" panose="020B0604020202020204" pitchFamily="34" charset="0"/>
              </a:rPr>
              <a:t>, with further ground movement affecting several nearby homes and businesses. </a:t>
            </a:r>
          </a:p>
          <a:p>
            <a:pPr>
              <a:buNone/>
            </a:pPr>
            <a:endParaRPr lang="en-GB" sz="1500">
              <a:latin typeface="Arial" panose="020B0604020202020204" pitchFamily="34" charset="0"/>
              <a:cs typeface="Arial" panose="020B0604020202020204" pitchFamily="34" charset="0"/>
            </a:endParaRPr>
          </a:p>
          <a:p>
            <a:pPr algn="ctr">
              <a:buNone/>
            </a:pPr>
            <a:r>
              <a:rPr lang="en-GB" sz="1500" b="1" u="sng">
                <a:latin typeface="Arial" panose="020B0604020202020204" pitchFamily="34" charset="0"/>
                <a:cs typeface="Arial" panose="020B0604020202020204" pitchFamily="34" charset="0"/>
              </a:rPr>
              <a:t>Over the course of 7 days:</a:t>
            </a:r>
          </a:p>
          <a:p>
            <a:pPr>
              <a:buNone/>
            </a:pPr>
            <a:endParaRPr lang="en-GB" sz="1500">
              <a:latin typeface="Arial" panose="020B0604020202020204" pitchFamily="34" charset="0"/>
              <a:cs typeface="Arial" panose="020B0604020202020204" pitchFamily="34" charset="0"/>
            </a:endParaRPr>
          </a:p>
          <a:p>
            <a:pPr>
              <a:buNone/>
            </a:pPr>
            <a:r>
              <a:rPr lang="en-GB" sz="1500" b="1">
                <a:latin typeface="Arial" panose="020B0604020202020204" pitchFamily="34" charset="0"/>
                <a:cs typeface="Arial" panose="020B0604020202020204" pitchFamily="34" charset="0"/>
              </a:rPr>
              <a:t>A gas explosion: </a:t>
            </a:r>
            <a:r>
              <a:rPr lang="en-GB" sz="1500">
                <a:latin typeface="Arial" panose="020B0604020202020204" pitchFamily="34" charset="0"/>
                <a:cs typeface="Arial" panose="020B0604020202020204" pitchFamily="34" charset="0"/>
              </a:rPr>
              <a:t>The explosion occurs near a local school and a busy pub; fortunately, there are no casualties, as surrounding properties had already been evacuated.</a:t>
            </a:r>
          </a:p>
          <a:p>
            <a:pPr>
              <a:buNone/>
            </a:pPr>
            <a:endParaRPr lang="en-GB" sz="1500">
              <a:latin typeface="Arial" panose="020B0604020202020204" pitchFamily="34" charset="0"/>
              <a:cs typeface="Arial" panose="020B0604020202020204" pitchFamily="34" charset="0"/>
            </a:endParaRPr>
          </a:p>
          <a:p>
            <a:r>
              <a:rPr lang="en-GB" sz="1500" b="1">
                <a:latin typeface="Arial" panose="020B0604020202020204" pitchFamily="34" charset="0"/>
                <a:cs typeface="Arial" panose="020B0604020202020204" pitchFamily="34" charset="0"/>
              </a:rPr>
              <a:t>More disruption and heat exhaustion: </a:t>
            </a:r>
            <a:r>
              <a:rPr lang="en-GB" sz="1500">
                <a:latin typeface="Arial" panose="020B0604020202020204" pitchFamily="34" charset="0"/>
                <a:cs typeface="Arial" panose="020B0604020202020204" pitchFamily="34" charset="0"/>
              </a:rPr>
              <a:t>Many homes and roads are flooded. There are major travel delays, and about 25,000 people have no water, internet, or power. Because the extreme heat continues, many residents can’t get drinking water, cook, wash, use the toilet, make calls, stay cool, or charge important devices.</a:t>
            </a:r>
          </a:p>
          <a:p>
            <a:endParaRPr lang="en-GB" sz="1500">
              <a:latin typeface="Arial" panose="020B0604020202020204" pitchFamily="34" charset="0"/>
              <a:cs typeface="Arial" panose="020B0604020202020204" pitchFamily="34" charset="0"/>
            </a:endParaRPr>
          </a:p>
          <a:p>
            <a:pPr>
              <a:buNone/>
            </a:pPr>
            <a:r>
              <a:rPr lang="en-GB" sz="1500" b="1">
                <a:latin typeface="Arial" panose="020B0604020202020204" pitchFamily="34" charset="0"/>
                <a:cs typeface="Arial" panose="020B0604020202020204" pitchFamily="34" charset="0"/>
              </a:rPr>
              <a:t>Evacuation and water distributions: </a:t>
            </a:r>
            <a:r>
              <a:rPr lang="en-GB" sz="1500">
                <a:latin typeface="Arial" panose="020B0604020202020204" pitchFamily="34" charset="0"/>
                <a:cs typeface="Arial" panose="020B0604020202020204" pitchFamily="34" charset="0"/>
              </a:rPr>
              <a:t> The council starts distributing at different places and moving people and businesses out of the danger zone. They set up a rest centre to offer shelter, information, and support. But because there are so many emergencies happening at once, the council and emergency responders are struggling to hand out water quickly. They ask local community groups and organisations for some help with this.</a:t>
            </a:r>
          </a:p>
        </p:txBody>
      </p:sp>
      <p:sp>
        <p:nvSpPr>
          <p:cNvPr id="2" name="Rectangle 1">
            <a:extLst>
              <a:ext uri="{FF2B5EF4-FFF2-40B4-BE49-F238E27FC236}">
                <a16:creationId xmlns:a16="http://schemas.microsoft.com/office/drawing/2014/main" id="{4B2A8A29-D24B-3926-D97A-955BD0BFCE07}"/>
              </a:ext>
            </a:extLst>
          </p:cNvPr>
          <p:cNvSpPr/>
          <p:nvPr/>
        </p:nvSpPr>
        <p:spPr>
          <a:xfrm rot="5340000">
            <a:off x="1609127" y="-161584"/>
            <a:ext cx="90000" cy="190336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BC61806-43AF-3D3B-3514-CC49A9978E7E}"/>
              </a:ext>
            </a:extLst>
          </p:cNvPr>
          <p:cNvSpPr txBox="1"/>
          <p:nvPr/>
        </p:nvSpPr>
        <p:spPr>
          <a:xfrm>
            <a:off x="470377" y="312164"/>
            <a:ext cx="11139031" cy="584775"/>
          </a:xfrm>
          <a:prstGeom prst="rect">
            <a:avLst/>
          </a:prstGeom>
          <a:noFill/>
        </p:spPr>
        <p:txBody>
          <a:bodyPr wrap="square" rtlCol="0">
            <a:spAutoFit/>
          </a:bodyPr>
          <a:lstStyle/>
          <a:p>
            <a:pPr marL="12700" marR="0" lvl="0" indent="-12700" algn="l" defTabSz="1219140" rtl="0" eaLnBrk="1" fontAlgn="auto" latinLnBrk="0" hangingPunct="1">
              <a:lnSpc>
                <a:spcPct val="100000"/>
              </a:lnSpc>
              <a:spcBef>
                <a:spcPts val="0"/>
              </a:spcBef>
              <a:spcAft>
                <a:spcPts val="0"/>
              </a:spcAft>
              <a:buClrTx/>
              <a:buSzTx/>
              <a:buFontTx/>
              <a:buNone/>
              <a:tabLst>
                <a:tab pos="1894323" algn="l"/>
              </a:tabLst>
              <a:defRPr/>
            </a:pPr>
            <a:r>
              <a:rPr kumimoji="0" lang="en-US" sz="3200" b="1" i="0" u="none" strike="noStrike" kern="1200" cap="none" spc="0" normalizeH="0" baseline="0" noProof="0" dirty="0">
                <a:ln>
                  <a:noFill/>
                </a:ln>
                <a:solidFill>
                  <a:srgbClr val="1D1B1D"/>
                </a:solidFill>
                <a:effectLst/>
                <a:uLnTx/>
                <a:uFillTx/>
                <a:latin typeface="Arial" panose="020B0604020202020204" pitchFamily="34" charset="0"/>
                <a:ea typeface="+mn-ea"/>
                <a:cs typeface="Arial" panose="020B0604020202020204" pitchFamily="34" charset="0"/>
              </a:rPr>
              <a:t> Response Phase | During the emergency</a:t>
            </a:r>
            <a:endParaRPr kumimoji="0" lang="en-US" sz="3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96958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8E7AB-5586-364E-9DEA-B5E45C2193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A7C454D-AD2D-C780-AEFB-C83820843381}"/>
              </a:ext>
            </a:extLst>
          </p:cNvPr>
          <p:cNvSpPr txBox="1"/>
          <p:nvPr/>
        </p:nvSpPr>
        <p:spPr>
          <a:xfrm>
            <a:off x="116773" y="1270368"/>
            <a:ext cx="11768447" cy="646331"/>
          </a:xfrm>
          <a:prstGeom prst="rect">
            <a:avLst/>
          </a:prstGeom>
          <a:noFill/>
        </p:spPr>
        <p:txBody>
          <a:bodyPr wrap="square">
            <a:spAutoFit/>
          </a:bodyPr>
          <a:lstStyle/>
          <a:p>
            <a:pPr algn="ctr"/>
            <a:r>
              <a:rPr lang="en-GB" sz="1800" b="1" i="1" u="none" strike="noStrike" baseline="0" dirty="0">
                <a:latin typeface="Helvetica" panose="020B0604020202020204" pitchFamily="34" charset="0"/>
              </a:rPr>
              <a:t>Directions: </a:t>
            </a:r>
            <a:r>
              <a:rPr lang="en-GB" sz="1800" b="0" i="1" u="none" strike="noStrike" baseline="0" dirty="0">
                <a:latin typeface="Helvetica" panose="020B0604020202020204" pitchFamily="34" charset="0"/>
              </a:rPr>
              <a:t>Work together in your group to brainstorm actionable solutions that effectively address the challenge(s) presented while also fostering community engagement and empowerment.</a:t>
            </a:r>
          </a:p>
        </p:txBody>
      </p:sp>
      <p:sp>
        <p:nvSpPr>
          <p:cNvPr id="3" name="Rectangle 2">
            <a:extLst>
              <a:ext uri="{FF2B5EF4-FFF2-40B4-BE49-F238E27FC236}">
                <a16:creationId xmlns:a16="http://schemas.microsoft.com/office/drawing/2014/main" id="{570FFC94-3849-4AE6-F2CD-001EA3B0E62D}"/>
              </a:ext>
            </a:extLst>
          </p:cNvPr>
          <p:cNvSpPr/>
          <p:nvPr/>
        </p:nvSpPr>
        <p:spPr>
          <a:xfrm rot="5340000">
            <a:off x="1609127" y="-161584"/>
            <a:ext cx="90000" cy="190336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837D7FA-4FEA-CF01-6394-926CD41BD576}"/>
              </a:ext>
            </a:extLst>
          </p:cNvPr>
          <p:cNvSpPr txBox="1"/>
          <p:nvPr/>
        </p:nvSpPr>
        <p:spPr>
          <a:xfrm>
            <a:off x="581629" y="321806"/>
            <a:ext cx="11572271" cy="584775"/>
          </a:xfrm>
          <a:prstGeom prst="rect">
            <a:avLst/>
          </a:prstGeom>
          <a:noFill/>
        </p:spPr>
        <p:txBody>
          <a:bodyPr wrap="square" rtlCol="0">
            <a:spAutoFit/>
          </a:bodyPr>
          <a:lstStyle/>
          <a:p>
            <a:pPr marL="12700" marR="0" lvl="0" indent="-12700" algn="l" defTabSz="1219140" rtl="0" eaLnBrk="1" fontAlgn="auto" latinLnBrk="0" hangingPunct="1">
              <a:lnSpc>
                <a:spcPct val="100000"/>
              </a:lnSpc>
              <a:spcBef>
                <a:spcPts val="0"/>
              </a:spcBef>
              <a:spcAft>
                <a:spcPts val="0"/>
              </a:spcAft>
              <a:buClrTx/>
              <a:buSzTx/>
              <a:buFontTx/>
              <a:buNone/>
              <a:tabLst>
                <a:tab pos="1894323" algn="l"/>
              </a:tabLst>
              <a:defRPr/>
            </a:pPr>
            <a:r>
              <a:rPr kumimoji="0" lang="en-US" sz="3200" b="1" i="0" u="none" strike="noStrike" kern="1200" cap="none" spc="0" normalizeH="0" baseline="0" noProof="0">
                <a:ln>
                  <a:noFill/>
                </a:ln>
                <a:solidFill>
                  <a:srgbClr val="1D1B1D"/>
                </a:solidFill>
                <a:effectLst/>
                <a:uLnTx/>
                <a:uFillTx/>
                <a:latin typeface="Arial" panose="020B0604020202020204" pitchFamily="34" charset="0"/>
                <a:ea typeface="+mn-ea"/>
                <a:cs typeface="Arial" panose="020B0604020202020204" pitchFamily="34" charset="0"/>
              </a:rPr>
              <a:t>Response | Discussion Questions</a:t>
            </a:r>
            <a:endParaRPr kumimoji="0" lang="en-US" sz="3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F24CF6BC-2D2E-3D93-324C-096E78FD0A64}"/>
              </a:ext>
            </a:extLst>
          </p:cNvPr>
          <p:cNvSpPr txBox="1"/>
          <p:nvPr/>
        </p:nvSpPr>
        <p:spPr>
          <a:xfrm>
            <a:off x="893135" y="2280486"/>
            <a:ext cx="10334846" cy="3416320"/>
          </a:xfrm>
          <a:prstGeom prst="rect">
            <a:avLst/>
          </a:prstGeom>
          <a:noFill/>
        </p:spPr>
        <p:txBody>
          <a:bodyPr wrap="square">
            <a:spAutoFit/>
          </a:bodyPr>
          <a:lstStyle/>
          <a:p>
            <a:r>
              <a:rPr lang="en-GB" sz="2200" dirty="0">
                <a:latin typeface="Arial" panose="020B0604020202020204" pitchFamily="34" charset="0"/>
                <a:cs typeface="Arial" panose="020B0604020202020204" pitchFamily="34" charset="0"/>
              </a:rPr>
              <a:t>The questions below focus on how your organisation/group could be involved in the response at this stage.</a:t>
            </a:r>
          </a:p>
          <a:p>
            <a:endParaRPr lang="en-GB" sz="2200" dirty="0">
              <a:latin typeface="Arial" panose="020B0604020202020204" pitchFamily="34" charset="0"/>
              <a:cs typeface="Arial" panose="020B0604020202020204" pitchFamily="34" charset="0"/>
            </a:endParaRPr>
          </a:p>
          <a:p>
            <a:r>
              <a:rPr lang="en-GB" sz="2200" b="1">
                <a:latin typeface="Arial" panose="020B0604020202020204" pitchFamily="34" charset="0"/>
                <a:cs typeface="Arial" panose="020B0604020202020204" pitchFamily="34" charset="0"/>
              </a:rPr>
              <a:t>1. </a:t>
            </a:r>
            <a:r>
              <a:rPr lang="en-GB" sz="2200" dirty="0">
                <a:latin typeface="Arial"/>
                <a:cs typeface="Arial"/>
              </a:rPr>
              <a:t>What are your most urgent concerns in this situation?</a:t>
            </a:r>
            <a:endParaRPr lang="en-GB" sz="2200">
              <a:latin typeface="Arial"/>
              <a:cs typeface="Arial"/>
            </a:endParaRPr>
          </a:p>
          <a:p>
            <a:endParaRPr lang="en-GB" sz="2200" dirty="0">
              <a:latin typeface="Arial"/>
              <a:cs typeface="Arial"/>
            </a:endParaRPr>
          </a:p>
          <a:p>
            <a:pPr marL="457200" indent="-457200">
              <a:buAutoNum type="arabicPeriod"/>
            </a:pPr>
            <a:endParaRPr lang="en-GB" sz="2200" dirty="0">
              <a:latin typeface="Arial" panose="020B0604020202020204" pitchFamily="34" charset="0"/>
              <a:cs typeface="Arial" panose="020B0604020202020204" pitchFamily="34" charset="0"/>
            </a:endParaRPr>
          </a:p>
          <a:p>
            <a:pPr marL="457200" indent="-457200">
              <a:buAutoNum type="arabicPeriod"/>
            </a:pPr>
            <a:endParaRPr lang="en-GB" sz="2200" dirty="0">
              <a:latin typeface="Arial" panose="020B0604020202020204" pitchFamily="34" charset="0"/>
              <a:cs typeface="Arial" panose="020B0604020202020204" pitchFamily="34" charset="0"/>
            </a:endParaRPr>
          </a:p>
          <a:p>
            <a:r>
              <a:rPr lang="en-GB" sz="2200" b="1">
                <a:latin typeface="Arial"/>
                <a:cs typeface="Arial"/>
              </a:rPr>
              <a:t>2. </a:t>
            </a:r>
            <a:r>
              <a:rPr lang="en-GB" sz="2200" dirty="0">
                <a:latin typeface="Arial"/>
                <a:cs typeface="Arial"/>
              </a:rPr>
              <a:t>What immediate actions could your organisation/group take to support people, both within your team (staff, volunteers) and across the wider community? </a:t>
            </a:r>
            <a:endParaRPr lang="en-GB" sz="1800" dirty="0">
              <a:latin typeface="Arial"/>
              <a:cs typeface="Arial"/>
            </a:endParaRPr>
          </a:p>
          <a:p>
            <a:endParaRPr lang="en-GB" sz="1800" b="1" dirty="0">
              <a:latin typeface="Arial"/>
              <a:cs typeface="Arial"/>
            </a:endParaRPr>
          </a:p>
        </p:txBody>
      </p:sp>
    </p:spTree>
    <p:extLst>
      <p:ext uri="{BB962C8B-B14F-4D97-AF65-F5344CB8AC3E}">
        <p14:creationId xmlns:p14="http://schemas.microsoft.com/office/powerpoint/2010/main" val="3333096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52D18-B2E7-3364-9EC1-2E1E24C2175E}"/>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89A802ED-3785-FBE3-A2B0-16C93C57DFDC}"/>
              </a:ext>
            </a:extLst>
          </p:cNvPr>
          <p:cNvSpPr txBox="1"/>
          <p:nvPr/>
        </p:nvSpPr>
        <p:spPr>
          <a:xfrm>
            <a:off x="263781" y="1815574"/>
            <a:ext cx="5497305" cy="4047262"/>
          </a:xfrm>
          <a:prstGeom prst="rect">
            <a:avLst/>
          </a:prstGeom>
          <a:noFill/>
          <a:ln w="19050">
            <a:solidFill>
              <a:schemeClr val="tx1"/>
            </a:solidFill>
          </a:ln>
        </p:spPr>
        <p:txBody>
          <a:bodyPr wrap="square" lIns="91440" tIns="45720" rIns="91440" bIns="45720" anchor="t">
            <a:spAutoFit/>
          </a:bodyPr>
          <a:lstStyle/>
          <a:p>
            <a:r>
              <a:rPr lang="en-GB" sz="1400" b="1">
                <a:latin typeface="Arial" panose="020B0604020202020204" pitchFamily="34" charset="0"/>
                <a:cs typeface="Arial" panose="020B0604020202020204" pitchFamily="34" charset="0"/>
              </a:rPr>
              <a:t>Question 1: What are your most urgent concerns in this situation?</a:t>
            </a:r>
          </a:p>
          <a:p>
            <a:endParaRPr lang="en-GB" sz="1400" b="1">
              <a:solidFill>
                <a:srgbClr val="FF0000"/>
              </a:solidFill>
              <a:latin typeface="Arial" panose="020B0604020202020204" pitchFamily="34" charset="0"/>
              <a:cs typeface="Arial" panose="020B0604020202020204" pitchFamily="34" charset="0"/>
            </a:endParaRPr>
          </a:p>
          <a:p>
            <a:r>
              <a:rPr lang="en-GB" sz="1400" b="1">
                <a:latin typeface="Arial" panose="020B0604020202020204" pitchFamily="34" charset="0"/>
                <a:cs typeface="Arial" panose="020B0604020202020204" pitchFamily="34" charset="0"/>
              </a:rPr>
              <a:t>Objective:</a:t>
            </a:r>
            <a:r>
              <a:rPr lang="en-GB" sz="1400">
                <a:latin typeface="Arial" panose="020B0604020202020204" pitchFamily="34" charset="0"/>
                <a:cs typeface="Arial" panose="020B0604020202020204" pitchFamily="34" charset="0"/>
              </a:rPr>
              <a:t>  Support the group to identify and focus on the most urgent risks.</a:t>
            </a:r>
          </a:p>
          <a:p>
            <a:endParaRPr lang="en-GB" sz="1400">
              <a:latin typeface="Arial" panose="020B0604020202020204" pitchFamily="34" charset="0"/>
              <a:cs typeface="Arial" panose="020B0604020202020204" pitchFamily="34" charset="0"/>
            </a:endParaRPr>
          </a:p>
          <a:p>
            <a:pPr>
              <a:spcAft>
                <a:spcPts val="600"/>
              </a:spcAft>
            </a:pPr>
            <a:r>
              <a:rPr lang="en-GB" sz="1400" b="1">
                <a:latin typeface="Arial" panose="020B0604020202020204" pitchFamily="34" charset="0"/>
                <a:cs typeface="Arial" panose="020B0604020202020204" pitchFamily="34" charset="0"/>
              </a:rPr>
              <a:t>Further Prompts:</a:t>
            </a:r>
          </a:p>
          <a:p>
            <a:pPr marL="285750" indent="-285750">
              <a:buFont typeface="Arial"/>
              <a:buChar char="•"/>
            </a:pPr>
            <a:r>
              <a:rPr lang="en-GB" sz="1400">
                <a:latin typeface="Arial" panose="020B0604020202020204" pitchFamily="34" charset="0"/>
                <a:ea typeface="+mn-lt"/>
                <a:cs typeface="Arial" panose="020B0604020202020204" pitchFamily="34" charset="0"/>
              </a:rPr>
              <a:t>Think about 7 days of major disruption. Which homes or people are immediately unsafe or without water, electricity, ability to cook, clean, make call, charge devices, stay cool and who may need urgent welfare support?</a:t>
            </a:r>
          </a:p>
          <a:p>
            <a:pPr marL="285750" indent="-285750">
              <a:buFont typeface="Arial"/>
              <a:buChar char="•"/>
            </a:pPr>
            <a:r>
              <a:rPr lang="en-GB" sz="1400">
                <a:latin typeface="Arial" panose="020B0604020202020204" pitchFamily="34" charset="0"/>
                <a:ea typeface="+mn-lt"/>
                <a:cs typeface="Arial" panose="020B0604020202020204" pitchFamily="34" charset="0"/>
              </a:rPr>
              <a:t>If there are water distribution stations, what would work or not work?</a:t>
            </a:r>
          </a:p>
          <a:p>
            <a:pPr marL="285750" indent="-285750">
              <a:buFont typeface="Arial"/>
              <a:buChar char="•"/>
            </a:pPr>
            <a:r>
              <a:rPr lang="en-GB" sz="1400">
                <a:latin typeface="Arial" panose="020B0604020202020204" pitchFamily="34" charset="0"/>
                <a:ea typeface="+mn-lt"/>
                <a:cs typeface="Arial" panose="020B0604020202020204" pitchFamily="34" charset="0"/>
              </a:rPr>
              <a:t>The explosion would have been scary, who and how might people be impacted?</a:t>
            </a:r>
          </a:p>
          <a:p>
            <a:pPr marL="285750" indent="-285750">
              <a:buFont typeface="Arial"/>
              <a:buChar char="•"/>
            </a:pPr>
            <a:r>
              <a:rPr lang="en-GB" sz="1400">
                <a:latin typeface="Arial" panose="020B0604020202020204" pitchFamily="34" charset="0"/>
                <a:ea typeface="+mn-lt"/>
                <a:cs typeface="Arial" panose="020B0604020202020204" pitchFamily="34" charset="0"/>
              </a:rPr>
              <a:t>What risks arise from a potential or ongoing evacuation, including displaced residents, access routes, or people refusing to leave?</a:t>
            </a:r>
          </a:p>
        </p:txBody>
      </p:sp>
      <p:sp>
        <p:nvSpPr>
          <p:cNvPr id="3" name="TextBox 2">
            <a:extLst>
              <a:ext uri="{FF2B5EF4-FFF2-40B4-BE49-F238E27FC236}">
                <a16:creationId xmlns:a16="http://schemas.microsoft.com/office/drawing/2014/main" id="{246463EE-778B-1DBE-4ADC-921111731718}"/>
              </a:ext>
            </a:extLst>
          </p:cNvPr>
          <p:cNvSpPr txBox="1"/>
          <p:nvPr/>
        </p:nvSpPr>
        <p:spPr>
          <a:xfrm>
            <a:off x="5874064" y="1814381"/>
            <a:ext cx="6054155" cy="3908762"/>
          </a:xfrm>
          <a:prstGeom prst="rect">
            <a:avLst/>
          </a:prstGeom>
          <a:noFill/>
          <a:ln w="19050">
            <a:solidFill>
              <a:schemeClr val="tx1"/>
            </a:solidFill>
          </a:ln>
        </p:spPr>
        <p:txBody>
          <a:bodyPr wrap="square" lIns="91440" tIns="45720" rIns="91440" bIns="45720" anchor="t">
            <a:spAutoFit/>
          </a:bodyPr>
          <a:lstStyle/>
          <a:p>
            <a:r>
              <a:rPr lang="en-GB" sz="1400" b="1">
                <a:latin typeface="Arial" panose="020B0604020202020204" pitchFamily="34" charset="0"/>
                <a:cs typeface="Arial" panose="020B0604020202020204" pitchFamily="34" charset="0"/>
              </a:rPr>
              <a:t>Question 2: What immediate actions could your organisation/group take to support people, both within your team (staff, volunteers) and across the wider community?</a:t>
            </a:r>
          </a:p>
          <a:p>
            <a:endParaRPr lang="en-GB" sz="1400" b="1">
              <a:latin typeface="Arial" panose="020B0604020202020204" pitchFamily="34" charset="0"/>
              <a:cs typeface="Arial" panose="020B0604020202020204" pitchFamily="34" charset="0"/>
            </a:endParaRPr>
          </a:p>
          <a:p>
            <a:r>
              <a:rPr lang="en-GB" sz="1400" b="1">
                <a:latin typeface="Arial" panose="020B0604020202020204" pitchFamily="34" charset="0"/>
                <a:cs typeface="Arial" panose="020B0604020202020204" pitchFamily="34" charset="0"/>
              </a:rPr>
              <a:t>Objective: </a:t>
            </a:r>
            <a:r>
              <a:rPr lang="en-GB" sz="1400">
                <a:latin typeface="Arial" panose="020B0604020202020204" pitchFamily="34" charset="0"/>
                <a:cs typeface="Arial" panose="020B0604020202020204" pitchFamily="34" charset="0"/>
              </a:rPr>
              <a:t>Support the group to identify practical, safe actions their group can take right now.</a:t>
            </a:r>
          </a:p>
          <a:p>
            <a:endParaRPr lang="en-GB" sz="1400">
              <a:latin typeface="Arial" panose="020B0604020202020204" pitchFamily="34" charset="0"/>
              <a:cs typeface="Arial" panose="020B0604020202020204" pitchFamily="34" charset="0"/>
            </a:endParaRPr>
          </a:p>
          <a:p>
            <a:pPr>
              <a:spcAft>
                <a:spcPts val="600"/>
              </a:spcAft>
            </a:pPr>
            <a:r>
              <a:rPr lang="en-GB" sz="1400" b="1">
                <a:latin typeface="Arial" panose="020B0604020202020204" pitchFamily="34" charset="0"/>
                <a:cs typeface="Arial" panose="020B0604020202020204" pitchFamily="34" charset="0"/>
              </a:rPr>
              <a:t>Further Prompts:</a:t>
            </a:r>
            <a:r>
              <a:rPr lang="en-GB" sz="1400">
                <a:latin typeface="Arial" panose="020B0604020202020204" pitchFamily="34" charset="0"/>
                <a:cs typeface="Arial" panose="020B0604020202020204" pitchFamily="34" charset="0"/>
              </a:rPr>
              <a:t> </a:t>
            </a:r>
            <a:endParaRPr lang="en-GB" sz="1400">
              <a:latin typeface="Arial" panose="020B0604020202020204" pitchFamily="34" charset="0"/>
              <a:ea typeface="+mn-lt"/>
              <a:cs typeface="Arial" panose="020B0604020202020204" pitchFamily="34" charset="0"/>
            </a:endParaRPr>
          </a:p>
          <a:p>
            <a:pPr marL="285750" indent="-285750">
              <a:spcAft>
                <a:spcPts val="600"/>
              </a:spcAft>
              <a:buFont typeface="Arial" panose="020B0604020202020204" pitchFamily="34" charset="0"/>
              <a:buChar char="•"/>
            </a:pPr>
            <a:r>
              <a:rPr lang="en-GB" sz="1400">
                <a:latin typeface="Arial" panose="020B0604020202020204" pitchFamily="34" charset="0"/>
                <a:ea typeface="+mn-lt"/>
                <a:cs typeface="Arial" panose="020B0604020202020204" pitchFamily="34" charset="0"/>
              </a:rPr>
              <a:t>What quick actions could you take using the people, spaces, or networks you already have?</a:t>
            </a:r>
          </a:p>
          <a:p>
            <a:pPr marL="285750" indent="-285750">
              <a:buFont typeface="Arial" panose="020B0604020202020204" pitchFamily="34" charset="0"/>
              <a:buChar char="•"/>
            </a:pPr>
            <a:r>
              <a:rPr lang="en-GB" sz="1400">
                <a:latin typeface="Arial" panose="020B0604020202020204" pitchFamily="34" charset="0"/>
                <a:ea typeface="+mn-lt"/>
                <a:cs typeface="Arial" panose="020B0604020202020204" pitchFamily="34" charset="0"/>
              </a:rPr>
              <a:t>How will you support your staff and volunteers, including safety briefings, wellbeing support, or managing workload pressures?</a:t>
            </a:r>
            <a:endParaRPr lang="en-GB" sz="1400">
              <a:latin typeface="Arial" panose="020B0604020202020204" pitchFamily="34" charset="0"/>
              <a:ea typeface="Calibri"/>
              <a:cs typeface="Arial" panose="020B0604020202020204" pitchFamily="34" charset="0"/>
            </a:endParaRPr>
          </a:p>
          <a:p>
            <a:pPr marL="285750" indent="-285750">
              <a:buFont typeface="Arial" panose="020B0604020202020204" pitchFamily="34" charset="0"/>
              <a:buChar char="•"/>
            </a:pPr>
            <a:r>
              <a:rPr lang="en-GB" sz="1400">
                <a:latin typeface="Arial" panose="020B0604020202020204" pitchFamily="34" charset="0"/>
                <a:ea typeface="+mn-lt"/>
                <a:cs typeface="Arial" panose="020B0604020202020204" pitchFamily="34" charset="0"/>
              </a:rPr>
              <a:t>Who could you work with immediately to increase support, e.g. local authorities, faith groups, or other community organisations?</a:t>
            </a:r>
          </a:p>
          <a:p>
            <a:pPr marL="285750" indent="-285750">
              <a:buFont typeface="Arial" panose="020B0604020202020204" pitchFamily="34" charset="0"/>
              <a:buChar char="•"/>
            </a:pPr>
            <a:r>
              <a:rPr lang="en-GB" sz="1400">
                <a:latin typeface="Arial" panose="020B0604020202020204" pitchFamily="34" charset="0"/>
                <a:ea typeface="+mn-lt"/>
                <a:cs typeface="Arial" panose="020B0604020202020204" pitchFamily="34" charset="0"/>
              </a:rPr>
              <a:t>How would you work together?</a:t>
            </a:r>
          </a:p>
          <a:p>
            <a:pPr marL="285750" indent="-285750">
              <a:buFont typeface="Arial" panose="020B0604020202020204" pitchFamily="34" charset="0"/>
              <a:buChar char="•"/>
            </a:pPr>
            <a:r>
              <a:rPr lang="en-GB" sz="1400">
                <a:latin typeface="Arial" panose="020B0604020202020204" pitchFamily="34" charset="0"/>
                <a:ea typeface="+mn-lt"/>
                <a:cs typeface="Arial" panose="020B0604020202020204" pitchFamily="34" charset="0"/>
              </a:rPr>
              <a:t>If asked to support with water distribution, how could you or the community support?</a:t>
            </a:r>
          </a:p>
        </p:txBody>
      </p:sp>
      <p:sp>
        <p:nvSpPr>
          <p:cNvPr id="6" name="TextBox 5">
            <a:extLst>
              <a:ext uri="{FF2B5EF4-FFF2-40B4-BE49-F238E27FC236}">
                <a16:creationId xmlns:a16="http://schemas.microsoft.com/office/drawing/2014/main" id="{5FAAC851-DD89-12FD-6F3A-0D4C5A4402D9}"/>
              </a:ext>
            </a:extLst>
          </p:cNvPr>
          <p:cNvSpPr txBox="1"/>
          <p:nvPr/>
        </p:nvSpPr>
        <p:spPr>
          <a:xfrm>
            <a:off x="406285" y="1076910"/>
            <a:ext cx="10153983" cy="707886"/>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Support the group to discuss each question in turn, using the further prompts to encourage conversation and deepen understanding where helpful:</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AF8E4120-1481-ECC3-E152-13721F81EB65}"/>
              </a:ext>
            </a:extLst>
          </p:cNvPr>
          <p:cNvSpPr txBox="1"/>
          <p:nvPr/>
        </p:nvSpPr>
        <p:spPr>
          <a:xfrm>
            <a:off x="406285" y="5862836"/>
            <a:ext cx="9981299" cy="738664"/>
          </a:xfrm>
          <a:prstGeom prst="rect">
            <a:avLst/>
          </a:prstGeom>
          <a:noFill/>
        </p:spPr>
        <p:txBody>
          <a:bodyPr wrap="square" lIns="91440" tIns="45720" rIns="91440" bIns="45720" rtlCol="0" anchor="t">
            <a:spAutoFit/>
          </a:bodyPr>
          <a:lstStyle/>
          <a:p>
            <a:r>
              <a:rPr lang="en-GB" sz="1400" b="1">
                <a:latin typeface="Arial" panose="020B0604020202020204" pitchFamily="34" charset="0"/>
                <a:cs typeface="Arial" panose="020B0604020202020204" pitchFamily="34" charset="0"/>
              </a:rPr>
              <a:t>Likely Touch Points</a:t>
            </a:r>
            <a:r>
              <a:rPr lang="en-GB" sz="1400">
                <a:latin typeface="Arial" panose="020B0604020202020204" pitchFamily="34" charset="0"/>
                <a:cs typeface="Arial" panose="020B0604020202020204" pitchFamily="34" charset="0"/>
              </a:rPr>
              <a:t>:</a:t>
            </a:r>
            <a:r>
              <a:rPr lang="en-GB" sz="1400">
                <a:latin typeface="Arial" panose="020B0604020202020204" pitchFamily="34" charset="0"/>
                <a:ea typeface="+mn-lt"/>
                <a:cs typeface="Arial" panose="020B0604020202020204" pitchFamily="34" charset="0"/>
              </a:rPr>
              <a:t> Assessing impact on homes, families, individuals and businesses</a:t>
            </a:r>
            <a:r>
              <a:rPr lang="en-GB" sz="1400">
                <a:latin typeface="Arial" panose="020B0604020202020204" pitchFamily="34" charset="0"/>
                <a:cs typeface="Arial" panose="020B0604020202020204" pitchFamily="34" charset="0"/>
              </a:rPr>
              <a:t>, </a:t>
            </a:r>
            <a:r>
              <a:rPr lang="en-GB" sz="1400">
                <a:latin typeface="Arial" panose="020B0604020202020204" pitchFamily="34" charset="0"/>
                <a:ea typeface="+mn-lt"/>
                <a:cs typeface="Arial" panose="020B0604020202020204" pitchFamily="34" charset="0"/>
              </a:rPr>
              <a:t>supporting safe evacuation of residents and business, road closures, access routes, and safe transport arrangements, water access, electricity access, basic needs, community friction, what can young people do to help?</a:t>
            </a:r>
          </a:p>
        </p:txBody>
      </p:sp>
      <p:sp>
        <p:nvSpPr>
          <p:cNvPr id="2" name="Rectangle 1">
            <a:extLst>
              <a:ext uri="{FF2B5EF4-FFF2-40B4-BE49-F238E27FC236}">
                <a16:creationId xmlns:a16="http://schemas.microsoft.com/office/drawing/2014/main" id="{B02D25FD-726E-3B52-EF55-9FAFEDA461F3}"/>
              </a:ext>
            </a:extLst>
          </p:cNvPr>
          <p:cNvSpPr/>
          <p:nvPr/>
        </p:nvSpPr>
        <p:spPr>
          <a:xfrm rot="5340000">
            <a:off x="1609127" y="-161584"/>
            <a:ext cx="90000" cy="190336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523CFC0-E367-39A1-3CD4-7B08BAD490BA}"/>
              </a:ext>
            </a:extLst>
          </p:cNvPr>
          <p:cNvSpPr txBox="1"/>
          <p:nvPr/>
        </p:nvSpPr>
        <p:spPr>
          <a:xfrm>
            <a:off x="578327" y="307407"/>
            <a:ext cx="11572271"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Response | Facilitator Notes and Prompts</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8641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704295" y="1455473"/>
            <a:ext cx="1188132" cy="32412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8448" tIns="28448" rIns="28448" bIns="28448" numCol="1" spcCol="16002" rtlCol="0" anchor="ctr">
            <a:spAutoFit/>
          </a:bodyPr>
          <a:lstStyle/>
          <a:p>
            <a:pPr algn="ctr" defTabSz="462268" hangingPunct="0"/>
            <a:endParaRPr lang="en-GB" sz="1733">
              <a:solidFill>
                <a:srgbClr val="FFFFFF"/>
              </a:solidFill>
              <a:sym typeface="Helvetica Light"/>
            </a:endParaRPr>
          </a:p>
        </p:txBody>
      </p:sp>
      <p:sp>
        <p:nvSpPr>
          <p:cNvPr id="13" name="Rectangle 12"/>
          <p:cNvSpPr/>
          <p:nvPr/>
        </p:nvSpPr>
        <p:spPr>
          <a:xfrm>
            <a:off x="2352426" y="4314687"/>
            <a:ext cx="1511327" cy="32412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8448" tIns="28448" rIns="28448" bIns="28448" numCol="1" spcCol="16002" rtlCol="0" anchor="ctr">
            <a:spAutoFit/>
          </a:bodyPr>
          <a:lstStyle/>
          <a:p>
            <a:pPr algn="ctr" defTabSz="462268" hangingPunct="0"/>
            <a:endParaRPr lang="en-GB" sz="1733">
              <a:solidFill>
                <a:srgbClr val="FFFFFF"/>
              </a:solidFill>
              <a:sym typeface="Helvetica Light"/>
            </a:endParaRPr>
          </a:p>
        </p:txBody>
      </p:sp>
      <p:pic>
        <p:nvPicPr>
          <p:cNvPr id="7" name="Picture 6">
            <a:extLst>
              <a:ext uri="{FF2B5EF4-FFF2-40B4-BE49-F238E27FC236}">
                <a16:creationId xmlns:a16="http://schemas.microsoft.com/office/drawing/2014/main" id="{0E919300-87EA-7C4F-B50E-110F172B977B}"/>
              </a:ext>
            </a:extLst>
          </p:cNvPr>
          <p:cNvPicPr>
            <a:picLocks noChangeAspect="1"/>
          </p:cNvPicPr>
          <p:nvPr/>
        </p:nvPicPr>
        <p:blipFill rotWithShape="1">
          <a:blip r:embed="rId3"/>
          <a:srcRect l="19047" t="26582" r="26610" b="25032"/>
          <a:stretch/>
        </p:blipFill>
        <p:spPr>
          <a:xfrm>
            <a:off x="0" y="0"/>
            <a:ext cx="12192000" cy="6873776"/>
          </a:xfrm>
          <a:prstGeom prst="rect">
            <a:avLst/>
          </a:prstGeom>
        </p:spPr>
      </p:pic>
      <p:sp>
        <p:nvSpPr>
          <p:cNvPr id="2" name="TextBox 1"/>
          <p:cNvSpPr txBox="1"/>
          <p:nvPr/>
        </p:nvSpPr>
        <p:spPr>
          <a:xfrm>
            <a:off x="2468988" y="2737469"/>
            <a:ext cx="7254024" cy="995209"/>
          </a:xfrm>
          <a:prstGeom prst="rect">
            <a:avLst/>
          </a:prstGeom>
          <a:solidFill>
            <a:schemeClr val="bg1"/>
          </a:solidFill>
        </p:spPr>
        <p:txBody>
          <a:bodyPr wrap="square" rtlCol="0">
            <a:spAutoFit/>
          </a:bodyPr>
          <a:lstStyle/>
          <a:p>
            <a:pPr algn="ctr"/>
            <a:r>
              <a:rPr lang="en-GB" sz="5867" dirty="0">
                <a:latin typeface="Arial" panose="020B0604020202020204" pitchFamily="34" charset="0"/>
                <a:cs typeface="Arial" panose="020B0604020202020204" pitchFamily="34" charset="0"/>
              </a:rPr>
              <a:t>BREAK</a:t>
            </a:r>
          </a:p>
        </p:txBody>
      </p:sp>
    </p:spTree>
    <p:extLst>
      <p:ext uri="{BB962C8B-B14F-4D97-AF65-F5344CB8AC3E}">
        <p14:creationId xmlns:p14="http://schemas.microsoft.com/office/powerpoint/2010/main" val="194809797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1A90D-6F7D-34ED-3956-4487FB0CCB2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7FDD999-7798-D86D-C8A3-0DAD7324D471}"/>
              </a:ext>
            </a:extLst>
          </p:cNvPr>
          <p:cNvSpPr/>
          <p:nvPr/>
        </p:nvSpPr>
        <p:spPr>
          <a:xfrm rot="5340000">
            <a:off x="4643387" y="668167"/>
            <a:ext cx="223119" cy="3753131"/>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Box 6">
            <a:extLst>
              <a:ext uri="{FF2B5EF4-FFF2-40B4-BE49-F238E27FC236}">
                <a16:creationId xmlns:a16="http://schemas.microsoft.com/office/drawing/2014/main" id="{FE390761-1C06-5CD4-EA52-205A03F24847}"/>
              </a:ext>
            </a:extLst>
          </p:cNvPr>
          <p:cNvSpPr txBox="1"/>
          <p:nvPr/>
        </p:nvSpPr>
        <p:spPr>
          <a:xfrm>
            <a:off x="-147366" y="1532484"/>
            <a:ext cx="12486731" cy="3457870"/>
          </a:xfrm>
          <a:prstGeom prst="rect">
            <a:avLst/>
          </a:prstGeom>
          <a:noFill/>
        </p:spPr>
        <p:txBody>
          <a:bodyPr wrap="square" lIns="91440" tIns="45720" rIns="91440" bIns="4572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7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Recovery Phase</a:t>
            </a:r>
          </a:p>
          <a:p>
            <a:pPr algn="ctr">
              <a:defRPr/>
            </a:pPr>
            <a:endParaRPr lang="en-GB" sz="2000" i="1" dirty="0">
              <a:solidFill>
                <a:srgbClr val="FF0000"/>
              </a:solidFill>
              <a:latin typeface="Arial"/>
              <a:cs typeface="Arial"/>
            </a:endParaRPr>
          </a:p>
          <a:p>
            <a:pPr marL="0" marR="0" lvl="0" indent="0" algn="ctr" defTabSz="914400">
              <a:lnSpc>
                <a:spcPct val="100000"/>
              </a:lnSpc>
              <a:spcBef>
                <a:spcPts val="0"/>
              </a:spcBef>
              <a:spcAft>
                <a:spcPts val="0"/>
              </a:spcAft>
              <a:buClrTx/>
              <a:buSzTx/>
              <a:buFontTx/>
              <a:buNone/>
              <a:tabLst/>
              <a:defRPr/>
            </a:pPr>
            <a:r>
              <a:rPr kumimoji="0" lang="en-GB" sz="6600" b="0" i="1" u="none" strike="noStrike" kern="1200" cap="none" spc="0" normalizeH="0" baseline="0" noProof="0" dirty="0">
                <a:ln>
                  <a:noFill/>
                </a:ln>
                <a:solidFill>
                  <a:srgbClr val="FF0000"/>
                </a:solidFill>
                <a:effectLst/>
                <a:uLnTx/>
                <a:uFillTx/>
                <a:latin typeface="Arial"/>
                <a:cs typeface="Arial"/>
              </a:rPr>
              <a:t>“Picking Up the Pieces and Healing”</a:t>
            </a:r>
            <a:endParaRPr lang="en-GB" sz="6600" b="1" i="0" u="none" strike="noStrike" kern="1200" cap="none" spc="0" normalizeH="0" baseline="0" noProof="0" dirty="0">
              <a:ln>
                <a:noFill/>
              </a:ln>
              <a:solidFill>
                <a:prstClr val="black"/>
              </a:solidFill>
              <a:effectLst/>
              <a:uLnTx/>
              <a:uFillTx/>
              <a:latin typeface="Arial"/>
              <a:cs typeface="Arial"/>
            </a:endParaRPr>
          </a:p>
        </p:txBody>
      </p:sp>
      <p:pic>
        <p:nvPicPr>
          <p:cNvPr id="10" name="Picture 9">
            <a:extLst>
              <a:ext uri="{FF2B5EF4-FFF2-40B4-BE49-F238E27FC236}">
                <a16:creationId xmlns:a16="http://schemas.microsoft.com/office/drawing/2014/main" id="{C7306F71-BFF7-1048-DF8F-09D7323AEE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1777512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AC81B-504A-290C-BD5F-29C1D387DF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9C09A8-22A5-9893-6172-19382775E138}"/>
              </a:ext>
            </a:extLst>
          </p:cNvPr>
          <p:cNvSpPr>
            <a:spLocks noGrp="1"/>
          </p:cNvSpPr>
          <p:nvPr>
            <p:ph sz="half" idx="2"/>
          </p:nvPr>
        </p:nvSpPr>
        <p:spPr>
          <a:xfrm>
            <a:off x="621506" y="1426966"/>
            <a:ext cx="11118849" cy="4674856"/>
          </a:xfrm>
        </p:spPr>
        <p:txBody>
          <a:bodyPr lIns="91440" tIns="45720" rIns="91440" bIns="45720" anchor="t"/>
          <a:lstStyle/>
          <a:p>
            <a:pPr marL="0" indent="0" defTabSz="914400">
              <a:spcBef>
                <a:spcPts val="0"/>
              </a:spcBef>
              <a:buClrTx/>
              <a:buNone/>
              <a:defRPr/>
            </a:pPr>
            <a:r>
              <a:rPr lang="en-GB" b="1" dirty="0">
                <a:solidFill>
                  <a:srgbClr val="000000"/>
                </a:solidFill>
                <a:latin typeface="Arial"/>
                <a:cs typeface="Arial"/>
              </a:rPr>
              <a:t>In this session, we will explore a fictional emergency scenario, exploring themes related to Water Main Collapse during a record heatwave</a:t>
            </a:r>
            <a:endParaRPr lang="en-GB" b="1" dirty="0">
              <a:solidFill>
                <a:srgbClr val="000000"/>
              </a:solidFill>
              <a:latin typeface="Arial" panose="020B0604020202020204" pitchFamily="34" charset="0"/>
              <a:cs typeface="Arial" panose="020B0604020202020204" pitchFamily="34" charset="0"/>
            </a:endParaRPr>
          </a:p>
          <a:p>
            <a:pPr marL="0" lvl="0" indent="0" defTabSz="914400">
              <a:spcBef>
                <a:spcPts val="0"/>
              </a:spcBef>
              <a:buClrTx/>
              <a:buNone/>
              <a:defRPr/>
            </a:pPr>
            <a:endParaRPr lang="en-GB" b="1" dirty="0">
              <a:solidFill>
                <a:srgbClr val="000000"/>
              </a:solidFill>
              <a:latin typeface="Arial" panose="020B0604020202020204" pitchFamily="34" charset="0"/>
              <a:cs typeface="Arial" panose="020B0604020202020204" pitchFamily="34" charset="0"/>
            </a:endParaRPr>
          </a:p>
          <a:p>
            <a:pPr marL="0" lvl="0" indent="0" defTabSz="914400">
              <a:spcBef>
                <a:spcPts val="600"/>
              </a:spcBef>
              <a:spcAft>
                <a:spcPts val="600"/>
              </a:spcAft>
              <a:buClrTx/>
              <a:buNone/>
              <a:defRPr/>
            </a:pPr>
            <a:r>
              <a:rPr lang="en-GB" b="1" dirty="0">
                <a:solidFill>
                  <a:srgbClr val="000000"/>
                </a:solidFill>
                <a:latin typeface="Arial" panose="020B0604020202020204" pitchFamily="34" charset="0"/>
                <a:cs typeface="Arial" panose="020B0604020202020204" pitchFamily="34" charset="0"/>
              </a:rPr>
              <a:t>This session will support you to:</a:t>
            </a:r>
          </a:p>
          <a:p>
            <a:pPr marL="285750" indent="-285750">
              <a:spcBef>
                <a:spcPts val="600"/>
              </a:spcBef>
              <a:spcAft>
                <a:spcPts val="600"/>
              </a:spcAft>
              <a:buFont typeface="Arial" panose="020B0604020202020204" pitchFamily="34" charset="0"/>
              <a:buChar char="•"/>
              <a:defRPr/>
            </a:pPr>
            <a:r>
              <a:rPr lang="en-GB" b="1" dirty="0">
                <a:solidFill>
                  <a:srgbClr val="000000"/>
                </a:solidFill>
                <a:latin typeface="Arial"/>
                <a:cs typeface="Arial"/>
              </a:rPr>
              <a:t>Prepare: </a:t>
            </a:r>
            <a:r>
              <a:rPr lang="en-GB" dirty="0">
                <a:solidFill>
                  <a:srgbClr val="000000"/>
                </a:solidFill>
                <a:latin typeface="Arial"/>
                <a:cs typeface="Arial"/>
              </a:rPr>
              <a:t>Identify ways to ready your organisation and community in the case of a Water Main Collapse during a record heatwave incident</a:t>
            </a:r>
          </a:p>
          <a:p>
            <a:pPr marL="285750" indent="-285750">
              <a:spcBef>
                <a:spcPts val="600"/>
              </a:spcBef>
              <a:spcAft>
                <a:spcPts val="600"/>
              </a:spcAft>
              <a:buFont typeface="Arial" panose="020B0604020202020204" pitchFamily="34" charset="0"/>
              <a:buChar char="•"/>
              <a:defRPr/>
            </a:pPr>
            <a:r>
              <a:rPr lang="en-GB" b="1" dirty="0">
                <a:solidFill>
                  <a:srgbClr val="000000"/>
                </a:solidFill>
                <a:latin typeface="Arial"/>
                <a:cs typeface="Arial"/>
              </a:rPr>
              <a:t>Respond</a:t>
            </a:r>
            <a:r>
              <a:rPr lang="en-GB" dirty="0">
                <a:solidFill>
                  <a:srgbClr val="000000"/>
                </a:solidFill>
                <a:latin typeface="Arial"/>
                <a:cs typeface="Arial"/>
              </a:rPr>
              <a:t>: Plan for how you would communicate, coordinate and support people during a Water Main Collapse during a record heatwave incident</a:t>
            </a:r>
          </a:p>
          <a:p>
            <a:pPr marL="285750" indent="-285750">
              <a:spcBef>
                <a:spcPts val="600"/>
              </a:spcBef>
              <a:spcAft>
                <a:spcPts val="600"/>
              </a:spcAft>
              <a:buFont typeface="Arial" panose="020B0604020202020204" pitchFamily="34" charset="0"/>
              <a:buChar char="•"/>
              <a:defRPr/>
            </a:pPr>
            <a:r>
              <a:rPr lang="en-GB" b="1" dirty="0">
                <a:solidFill>
                  <a:srgbClr val="000000"/>
                </a:solidFill>
                <a:latin typeface="Arial"/>
                <a:cs typeface="Arial"/>
              </a:rPr>
              <a:t>Recover</a:t>
            </a:r>
            <a:r>
              <a:rPr lang="en-GB" dirty="0">
                <a:solidFill>
                  <a:srgbClr val="000000"/>
                </a:solidFill>
                <a:latin typeface="Arial"/>
                <a:cs typeface="Arial"/>
              </a:rPr>
              <a:t>: Explore how you would help restore confidence and trust, and support people to return to normal after a Water Main Collapse during a record heatwave incident</a:t>
            </a:r>
          </a:p>
          <a:p>
            <a:pPr marL="285750" lvl="0" indent="-285750" defTabSz="914400">
              <a:spcBef>
                <a:spcPts val="600"/>
              </a:spcBef>
              <a:spcAft>
                <a:spcPts val="600"/>
              </a:spcAft>
              <a:buChar char="•"/>
              <a:defRPr/>
            </a:pPr>
            <a:endParaRPr lang="en-GB" dirty="0">
              <a:solidFill>
                <a:srgbClr val="000000"/>
              </a:solidFill>
              <a:latin typeface="Arial" panose="020B0604020202020204" pitchFamily="34" charset="0"/>
              <a:cs typeface="Arial" panose="020B0604020202020204" pitchFamily="34" charset="0"/>
            </a:endParaRPr>
          </a:p>
          <a:p>
            <a:pPr marL="0" indent="0" defTabSz="914400">
              <a:spcBef>
                <a:spcPts val="0"/>
              </a:spcBef>
              <a:buClrTx/>
              <a:buNone/>
              <a:defRPr/>
            </a:pPr>
            <a:endParaRPr lang="en-GB" dirty="0">
              <a:solidFill>
                <a:srgbClr val="000000"/>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7DF9C3DD-E7DE-0935-9405-2091E8F99440}"/>
              </a:ext>
            </a:extLst>
          </p:cNvPr>
          <p:cNvSpPr/>
          <p:nvPr/>
        </p:nvSpPr>
        <p:spPr>
          <a:xfrm rot="5340000">
            <a:off x="1666698" y="302564"/>
            <a:ext cx="144000" cy="1730267"/>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TextBox 3">
            <a:extLst>
              <a:ext uri="{FF2B5EF4-FFF2-40B4-BE49-F238E27FC236}">
                <a16:creationId xmlns:a16="http://schemas.microsoft.com/office/drawing/2014/main" id="{103DA32B-B183-5697-4188-EDD8797F633F}"/>
              </a:ext>
            </a:extLst>
          </p:cNvPr>
          <p:cNvSpPr txBox="1"/>
          <p:nvPr/>
        </p:nvSpPr>
        <p:spPr>
          <a:xfrm>
            <a:off x="755576" y="665418"/>
            <a:ext cx="8420508" cy="584775"/>
          </a:xfrm>
          <a:prstGeom prst="rect">
            <a:avLst/>
          </a:prstGeom>
          <a:noFill/>
        </p:spPr>
        <p:txBody>
          <a:bodyPr wrap="square" rtlCol="0">
            <a:spAutoFit/>
          </a:bodyPr>
          <a:lstStyle/>
          <a:p>
            <a:pPr marL="9525" indent="-9525">
              <a:tabLst>
                <a:tab pos="1420813" algn="l"/>
              </a:tabLst>
            </a:pPr>
            <a:r>
              <a:rPr lang="en-US" sz="3200" b="1">
                <a:latin typeface="Arial" panose="020B0604020202020204" pitchFamily="34" charset="0"/>
                <a:cs typeface="Arial" panose="020B0604020202020204" pitchFamily="34" charset="0"/>
              </a:rPr>
              <a:t>Welcome and Introduction</a:t>
            </a:r>
          </a:p>
        </p:txBody>
      </p:sp>
    </p:spTree>
    <p:extLst>
      <p:ext uri="{BB962C8B-B14F-4D97-AF65-F5344CB8AC3E}">
        <p14:creationId xmlns:p14="http://schemas.microsoft.com/office/powerpoint/2010/main" val="301191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F531C-59AE-A81A-71FE-04EC1D1272D6}"/>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5721C8ED-B109-93E4-A556-71B2D17B49DA}"/>
              </a:ext>
            </a:extLst>
          </p:cNvPr>
          <p:cNvSpPr txBox="1"/>
          <p:nvPr/>
        </p:nvSpPr>
        <p:spPr>
          <a:xfrm rot="10800000" flipV="1">
            <a:off x="257068" y="1113204"/>
            <a:ext cx="11677863" cy="5578450"/>
          </a:xfrm>
          <a:prstGeom prst="rect">
            <a:avLst/>
          </a:prstGeom>
          <a:solidFill>
            <a:schemeClr val="bg1"/>
          </a:solidFill>
          <a:ln w="34925">
            <a:solidFill>
              <a:srgbClr val="C00000"/>
            </a:solidFill>
            <a:prstDash val="lgDash"/>
          </a:ln>
        </p:spPr>
        <p:txBody>
          <a:bodyPr wrap="square" rtlCol="0">
            <a:spAutoFit/>
          </a:bodyPr>
          <a:lstStyle/>
          <a:p>
            <a:r>
              <a:rPr lang="en-GB" sz="1550" dirty="0">
                <a:latin typeface="Arial" panose="020B0604020202020204" pitchFamily="34" charset="0"/>
                <a:cs typeface="Arial" panose="020B0604020202020204" pitchFamily="34" charset="0"/>
              </a:rPr>
              <a:t>Over the following months, the focus shifts from emergency stabilisation to long‑term restoration and community recovery. </a:t>
            </a:r>
            <a:endParaRPr lang="en-GB" sz="1550" b="1" dirty="0">
              <a:solidFill>
                <a:srgbClr val="000000"/>
              </a:solidFill>
              <a:latin typeface="Arial" panose="020B0604020202020204" pitchFamily="34" charset="0"/>
              <a:cs typeface="Arial" panose="020B0604020202020204" pitchFamily="34" charset="0"/>
            </a:endParaRPr>
          </a:p>
          <a:p>
            <a:endParaRPr lang="en-GB" sz="1550" b="1" dirty="0">
              <a:solidFill>
                <a:srgbClr val="000000"/>
              </a:solidFill>
              <a:latin typeface="Arial" panose="020B0604020202020204" pitchFamily="34" charset="0"/>
              <a:cs typeface="Arial" panose="020B0604020202020204" pitchFamily="34" charset="0"/>
            </a:endParaRPr>
          </a:p>
          <a:p>
            <a:pPr lvl="0" algn="ctr">
              <a:defRPr/>
            </a:pPr>
            <a:r>
              <a:rPr lang="en-GB" sz="1550" b="1" u="sng" dirty="0">
                <a:solidFill>
                  <a:srgbClr val="000000"/>
                </a:solidFill>
                <a:latin typeface="Arial" panose="020B0604020202020204" pitchFamily="34" charset="0"/>
                <a:cs typeface="Arial" panose="020B0604020202020204" pitchFamily="34" charset="0"/>
              </a:rPr>
              <a:t>The second week</a:t>
            </a:r>
          </a:p>
          <a:p>
            <a:pPr lvl="0">
              <a:defRPr/>
            </a:pPr>
            <a:r>
              <a:rPr lang="en-GB" sz="1550" b="1" dirty="0">
                <a:solidFill>
                  <a:srgbClr val="000000"/>
                </a:solidFill>
                <a:latin typeface="Arial" panose="020B0604020202020204" pitchFamily="34" charset="0"/>
                <a:cs typeface="Arial" panose="020B0604020202020204" pitchFamily="34" charset="0"/>
              </a:rPr>
              <a:t>Ongoing struggles and limited access: </a:t>
            </a:r>
            <a:r>
              <a:rPr lang="en-GB" sz="1550" dirty="0">
                <a:solidFill>
                  <a:srgbClr val="000000"/>
                </a:solidFill>
                <a:latin typeface="Arial" panose="020B0604020202020204" pitchFamily="34" charset="0"/>
                <a:cs typeface="Arial" panose="020B0604020202020204" pitchFamily="34" charset="0"/>
              </a:rPr>
              <a:t>By Day 8, the floodwaters are under control, the heatwave has ended, and temporary power is back on. However, disruption is still severe. More than 10,000 residents are without water and have limited access to food and essential services. Road repairs will take an estimated 6–8 months, and the damaged water line has cut off key routes. Local residents and businesses are already reporting serious financial pressure.</a:t>
            </a:r>
          </a:p>
          <a:p>
            <a:pPr lvl="0">
              <a:defRPr/>
            </a:pPr>
            <a:endParaRPr lang="en-GB" sz="1550" dirty="0">
              <a:solidFill>
                <a:srgbClr val="000000"/>
              </a:solidFill>
              <a:latin typeface="Arial" panose="020B0604020202020204" pitchFamily="34" charset="0"/>
              <a:cs typeface="Arial" panose="020B0604020202020204" pitchFamily="34" charset="0"/>
            </a:endParaRPr>
          </a:p>
          <a:p>
            <a:pPr lvl="0">
              <a:defRPr/>
            </a:pPr>
            <a:r>
              <a:rPr lang="en-GB" sz="1550" b="1" dirty="0">
                <a:solidFill>
                  <a:srgbClr val="000000"/>
                </a:solidFill>
                <a:latin typeface="Arial" panose="020B0604020202020204" pitchFamily="34" charset="0"/>
                <a:cs typeface="Arial" panose="020B0604020202020204" pitchFamily="34" charset="0"/>
              </a:rPr>
              <a:t>Public health messaging and pressure on services</a:t>
            </a:r>
            <a:r>
              <a:rPr lang="en-GB" sz="1550" dirty="0">
                <a:solidFill>
                  <a:srgbClr val="000000"/>
                </a:solidFill>
                <a:latin typeface="Arial" panose="020B0604020202020204" pitchFamily="34" charset="0"/>
                <a:cs typeface="Arial" panose="020B0604020202020204" pitchFamily="34" charset="0"/>
              </a:rPr>
              <a:t>: Public health teams report a rise in gastrointestinal/stomach illness, linked to people using stored or untreated water during the outage. Stress in the community is growing, and both the council and local organisations are under increasing pressure to meet people’s needs.</a:t>
            </a:r>
          </a:p>
          <a:p>
            <a:pPr lvl="0">
              <a:defRPr/>
            </a:pPr>
            <a:endParaRPr lang="en-GB" sz="1550" b="1" dirty="0">
              <a:solidFill>
                <a:srgbClr val="000000"/>
              </a:solidFill>
              <a:latin typeface="Arial" panose="020B0604020202020204" pitchFamily="34" charset="0"/>
              <a:cs typeface="Arial" panose="020B0604020202020204" pitchFamily="34" charset="0"/>
            </a:endParaRPr>
          </a:p>
          <a:p>
            <a:pPr lvl="0" algn="ctr">
              <a:defRPr/>
            </a:pPr>
            <a:r>
              <a:rPr lang="en-GB" sz="1550" b="1" u="sng" dirty="0">
                <a:solidFill>
                  <a:srgbClr val="000000"/>
                </a:solidFill>
                <a:latin typeface="Arial" panose="020B0604020202020204" pitchFamily="34" charset="0"/>
                <a:cs typeface="Arial" panose="020B0604020202020204" pitchFamily="34" charset="0"/>
              </a:rPr>
              <a:t>1 year later </a:t>
            </a:r>
            <a:endParaRPr lang="en-GB" sz="1550" dirty="0">
              <a:solidFill>
                <a:srgbClr val="000000"/>
              </a:solidFill>
              <a:latin typeface="Arial" panose="020B0604020202020204" pitchFamily="34" charset="0"/>
              <a:cs typeface="Arial" panose="020B0604020202020204" pitchFamily="34" charset="0"/>
            </a:endParaRPr>
          </a:p>
          <a:p>
            <a:pPr>
              <a:defRPr/>
            </a:pPr>
            <a:r>
              <a:rPr lang="en-GB" sz="1550" dirty="0">
                <a:solidFill>
                  <a:srgbClr val="000000"/>
                </a:solidFill>
                <a:latin typeface="Arial" panose="020B0604020202020204" pitchFamily="34" charset="0"/>
                <a:cs typeface="Arial" panose="020B0604020202020204" pitchFamily="34" charset="0"/>
              </a:rPr>
              <a:t>A year later, the borough has mostly found its footing again. The crisis pushed everyone to work together in new ways, building stronger partnerships and putting more focus on helping communities prepare for future challenges.</a:t>
            </a:r>
          </a:p>
          <a:p>
            <a:pPr>
              <a:defRPr/>
            </a:pPr>
            <a:endParaRPr lang="en-GB" sz="1550" b="1" dirty="0">
              <a:solidFill>
                <a:srgbClr val="000000"/>
              </a:solidFill>
              <a:latin typeface="Arial" panose="020B0604020202020204" pitchFamily="34" charset="0"/>
              <a:cs typeface="Arial" panose="020B0604020202020204" pitchFamily="34" charset="0"/>
            </a:endParaRPr>
          </a:p>
          <a:p>
            <a:pPr>
              <a:defRPr/>
            </a:pPr>
            <a:r>
              <a:rPr lang="en-GB" sz="1550" b="1" dirty="0">
                <a:solidFill>
                  <a:srgbClr val="000000"/>
                </a:solidFill>
                <a:latin typeface="Arial" panose="020B0604020202020204" pitchFamily="34" charset="0"/>
                <a:cs typeface="Arial" panose="020B0604020202020204" pitchFamily="34" charset="0"/>
              </a:rPr>
              <a:t>The struggles continues: </a:t>
            </a:r>
            <a:r>
              <a:rPr lang="en-GB" sz="1550" dirty="0">
                <a:solidFill>
                  <a:srgbClr val="000000"/>
                </a:solidFill>
                <a:latin typeface="Arial" panose="020B0604020202020204" pitchFamily="34" charset="0"/>
                <a:cs typeface="Arial" panose="020B0604020202020204" pitchFamily="34" charset="0"/>
              </a:rPr>
              <a:t>Major road and utility repairs have taken time due to the scale of underground damage, and the main route remains partly closed, continuing to affect travel. Businesses and affected community members are still struggling financially and are pushing the council to introduce a recovery package. </a:t>
            </a:r>
          </a:p>
          <a:p>
            <a:pPr>
              <a:defRPr/>
            </a:pPr>
            <a:endParaRPr lang="en-GB" sz="1550" dirty="0">
              <a:solidFill>
                <a:srgbClr val="000000"/>
              </a:solidFill>
              <a:latin typeface="Arial" panose="020B0604020202020204" pitchFamily="34" charset="0"/>
              <a:cs typeface="Arial" panose="020B0604020202020204" pitchFamily="34" charset="0"/>
            </a:endParaRPr>
          </a:p>
          <a:p>
            <a:pPr>
              <a:defRPr/>
            </a:pPr>
            <a:r>
              <a:rPr lang="en-GB" sz="1550" b="1" dirty="0">
                <a:solidFill>
                  <a:srgbClr val="000000"/>
                </a:solidFill>
                <a:latin typeface="Arial" panose="020B0604020202020204" pitchFamily="34" charset="0"/>
                <a:cs typeface="Arial" panose="020B0604020202020204" pitchFamily="34" charset="0"/>
              </a:rPr>
              <a:t>What did we learn and how can we do better: </a:t>
            </a:r>
            <a:r>
              <a:rPr lang="en-GB" sz="1550" dirty="0">
                <a:solidFill>
                  <a:srgbClr val="000000"/>
                </a:solidFill>
                <a:latin typeface="Arial" panose="020B0604020202020204" pitchFamily="34" charset="0"/>
                <a:cs typeface="Arial" panose="020B0604020202020204" pitchFamily="34" charset="0"/>
              </a:rPr>
              <a:t>Several community and voluntary sector organisations want to carry out a lessons‑learned process but are unsure where to begin. Key themes emerging include, improving information‑sharing, voluntary responders, strengthening heatwave and flooding preparedness clearer, more accessible community messaging. </a:t>
            </a:r>
          </a:p>
        </p:txBody>
      </p:sp>
      <p:sp>
        <p:nvSpPr>
          <p:cNvPr id="2" name="Rectangle 1">
            <a:extLst>
              <a:ext uri="{FF2B5EF4-FFF2-40B4-BE49-F238E27FC236}">
                <a16:creationId xmlns:a16="http://schemas.microsoft.com/office/drawing/2014/main" id="{63F6E811-1BF9-5AF4-E896-03DBE7E5DFAA}"/>
              </a:ext>
            </a:extLst>
          </p:cNvPr>
          <p:cNvSpPr/>
          <p:nvPr/>
        </p:nvSpPr>
        <p:spPr>
          <a:xfrm rot="5340000">
            <a:off x="1553120" y="-104543"/>
            <a:ext cx="90000" cy="1795797"/>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D1E7013-D2C2-1504-4C13-D29166817DFE}"/>
              </a:ext>
            </a:extLst>
          </p:cNvPr>
          <p:cNvSpPr txBox="1"/>
          <p:nvPr/>
        </p:nvSpPr>
        <p:spPr>
          <a:xfrm>
            <a:off x="470377" y="310817"/>
            <a:ext cx="10170483" cy="584775"/>
          </a:xfrm>
          <a:prstGeom prst="rect">
            <a:avLst/>
          </a:prstGeom>
          <a:noFill/>
        </p:spPr>
        <p:txBody>
          <a:bodyPr wrap="square" rtlCol="0">
            <a:spAutoFit/>
          </a:bodyPr>
          <a:lstStyle/>
          <a:p>
            <a:pPr marL="12700" lvl="0" indent="-12700" defTabSz="1219140">
              <a:tabLst>
                <a:tab pos="1894323" algn="l"/>
              </a:tabLst>
              <a:defRPr/>
            </a:pPr>
            <a:r>
              <a:rPr kumimoji="0" lang="en-US" sz="3200" b="1" i="0" u="none" strike="noStrike" kern="1200" cap="none" spc="0" normalizeH="0" baseline="0" noProof="0" dirty="0">
                <a:ln>
                  <a:noFill/>
                </a:ln>
                <a:solidFill>
                  <a:srgbClr val="1D1B1D"/>
                </a:solidFill>
                <a:effectLst/>
                <a:uLnTx/>
                <a:uFillTx/>
                <a:latin typeface="Arial" panose="020B0604020202020204" pitchFamily="34" charset="0"/>
                <a:ea typeface="+mn-ea"/>
                <a:cs typeface="Arial" panose="020B0604020202020204" pitchFamily="34" charset="0"/>
              </a:rPr>
              <a:t> </a:t>
            </a:r>
            <a:r>
              <a:rPr lang="en-US" sz="3200" b="1" dirty="0">
                <a:solidFill>
                  <a:srgbClr val="1D1B1D"/>
                </a:solidFill>
                <a:latin typeface="Arial" panose="020B0604020202020204" pitchFamily="34" charset="0"/>
                <a:cs typeface="Arial" panose="020B0604020202020204" pitchFamily="34" charset="0"/>
              </a:rPr>
              <a:t>Recovery Phase | </a:t>
            </a:r>
            <a:r>
              <a:rPr kumimoji="0" lang="en-US" sz="3200" b="1" i="0" u="none" strike="noStrike" kern="1200" cap="none" spc="0" normalizeH="0" baseline="0" noProof="0" dirty="0">
                <a:ln>
                  <a:noFill/>
                </a:ln>
                <a:solidFill>
                  <a:srgbClr val="1D1B1D"/>
                </a:solidFill>
                <a:effectLst/>
                <a:uLnTx/>
                <a:uFillTx/>
                <a:latin typeface="Arial" panose="020B0604020202020204" pitchFamily="34" charset="0"/>
                <a:ea typeface="+mn-ea"/>
                <a:cs typeface="Arial" panose="020B0604020202020204" pitchFamily="34" charset="0"/>
              </a:rPr>
              <a:t>After emergency</a:t>
            </a:r>
            <a:endParaRPr kumimoji="0" lang="en-US" sz="3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85350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67CB1-EFEF-30A3-CA26-CADEA788C70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7AE7096-CC0A-683E-C36D-BFA98486ABD0}"/>
              </a:ext>
            </a:extLst>
          </p:cNvPr>
          <p:cNvSpPr txBox="1"/>
          <p:nvPr/>
        </p:nvSpPr>
        <p:spPr>
          <a:xfrm>
            <a:off x="116773" y="1270368"/>
            <a:ext cx="11768447" cy="646331"/>
          </a:xfrm>
          <a:prstGeom prst="rect">
            <a:avLst/>
          </a:prstGeom>
          <a:noFill/>
        </p:spPr>
        <p:txBody>
          <a:bodyPr wrap="square">
            <a:spAutoFit/>
          </a:bodyPr>
          <a:lstStyle/>
          <a:p>
            <a:pPr algn="ctr"/>
            <a:r>
              <a:rPr lang="en-GB" sz="1800" b="1" i="1" u="none" strike="noStrike" baseline="0">
                <a:latin typeface="Helvetica" panose="020B0604020202020204" pitchFamily="34" charset="0"/>
              </a:rPr>
              <a:t>Directions: </a:t>
            </a:r>
            <a:r>
              <a:rPr lang="en-GB" sz="1800" b="0" i="1" u="none" strike="noStrike" baseline="0">
                <a:latin typeface="Helvetica" panose="020B0604020202020204" pitchFamily="34" charset="0"/>
              </a:rPr>
              <a:t>Work together in your group to brainstorm actionable solutions that effectively address the challenge(s) presented while also fostering community engagement and empowerment.</a:t>
            </a:r>
          </a:p>
        </p:txBody>
      </p:sp>
      <p:sp>
        <p:nvSpPr>
          <p:cNvPr id="3" name="Rectangle 2">
            <a:extLst>
              <a:ext uri="{FF2B5EF4-FFF2-40B4-BE49-F238E27FC236}">
                <a16:creationId xmlns:a16="http://schemas.microsoft.com/office/drawing/2014/main" id="{66104453-B126-8AAA-D8EA-12F670901169}"/>
              </a:ext>
            </a:extLst>
          </p:cNvPr>
          <p:cNvSpPr/>
          <p:nvPr/>
        </p:nvSpPr>
        <p:spPr>
          <a:xfrm rot="5340000">
            <a:off x="1436783" y="-123003"/>
            <a:ext cx="90000" cy="180455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4362D84-E188-61E4-961F-825894CEE640}"/>
              </a:ext>
            </a:extLst>
          </p:cNvPr>
          <p:cNvSpPr txBox="1"/>
          <p:nvPr/>
        </p:nvSpPr>
        <p:spPr>
          <a:xfrm>
            <a:off x="459004" y="284235"/>
            <a:ext cx="11432900" cy="584775"/>
          </a:xfrm>
          <a:prstGeom prst="rect">
            <a:avLst/>
          </a:prstGeom>
          <a:noFill/>
        </p:spPr>
        <p:txBody>
          <a:bodyPr wrap="square" lIns="91440" tIns="45720" rIns="91440" bIns="45720" rtlCol="0" anchor="t">
            <a:spAutoFit/>
          </a:bodyPr>
          <a:lstStyle/>
          <a:p>
            <a:pPr marL="12700" indent="-12700" defTabSz="1219140">
              <a:tabLst>
                <a:tab pos="1894323" algn="l"/>
              </a:tabLst>
            </a:pPr>
            <a:r>
              <a:rPr lang="en-US" sz="3200" b="1" dirty="0">
                <a:solidFill>
                  <a:srgbClr val="1D1B1D"/>
                </a:solidFill>
                <a:latin typeface="Arial"/>
                <a:cs typeface="Arial"/>
              </a:rPr>
              <a:t>Recovery | Discussion Questions</a:t>
            </a:r>
            <a:endParaRPr lang="en-US" sz="3200" b="1" dirty="0">
              <a:solidFill>
                <a:srgbClr val="FF0000"/>
              </a:solidFill>
              <a:latin typeface="Arial"/>
              <a:cs typeface="Arial"/>
            </a:endParaRPr>
          </a:p>
        </p:txBody>
      </p:sp>
      <p:sp>
        <p:nvSpPr>
          <p:cNvPr id="9" name="TextBox 8">
            <a:extLst>
              <a:ext uri="{FF2B5EF4-FFF2-40B4-BE49-F238E27FC236}">
                <a16:creationId xmlns:a16="http://schemas.microsoft.com/office/drawing/2014/main" id="{35918230-C38C-7DB6-A935-AEF280DDF159}"/>
              </a:ext>
            </a:extLst>
          </p:cNvPr>
          <p:cNvSpPr txBox="1"/>
          <p:nvPr/>
        </p:nvSpPr>
        <p:spPr>
          <a:xfrm>
            <a:off x="578859" y="2318057"/>
            <a:ext cx="11432899" cy="3477875"/>
          </a:xfrm>
          <a:prstGeom prst="rect">
            <a:avLst/>
          </a:prstGeom>
          <a:noFill/>
        </p:spPr>
        <p:txBody>
          <a:bodyPr wrap="square">
            <a:spAutoFit/>
          </a:bodyPr>
          <a:lstStyle/>
          <a:p>
            <a:r>
              <a:rPr lang="en-GB" sz="2000" b="1">
                <a:latin typeface="Arial"/>
                <a:cs typeface="Arial"/>
              </a:rPr>
              <a:t>1. Short-term/urgent priorities (first weeks) –</a:t>
            </a:r>
            <a:r>
              <a:rPr lang="en-GB" sz="2000">
                <a:latin typeface="Arial"/>
                <a:cs typeface="Arial"/>
              </a:rPr>
              <a:t> What are the 3 most important things your organisation will focus on to help the community recover in the short-term, and how will you work with other local partners?</a:t>
            </a:r>
          </a:p>
          <a:p>
            <a:endParaRPr lang="en-GB" sz="2000">
              <a:latin typeface="Arial" panose="020B0604020202020204" pitchFamily="34" charset="0"/>
              <a:cs typeface="Arial" panose="020B0604020202020204" pitchFamily="34" charset="0"/>
            </a:endParaRPr>
          </a:p>
          <a:p>
            <a:endParaRPr lang="en-GB" sz="2000">
              <a:latin typeface="Arial" panose="020B0604020202020204" pitchFamily="34" charset="0"/>
              <a:cs typeface="Arial" panose="020B0604020202020204" pitchFamily="34" charset="0"/>
            </a:endParaRPr>
          </a:p>
          <a:p>
            <a:r>
              <a:rPr lang="en-GB" sz="2000" b="1">
                <a:latin typeface="Arial"/>
                <a:cs typeface="Arial"/>
              </a:rPr>
              <a:t>2. Long-term plans (1 year and beyond) – </a:t>
            </a:r>
            <a:r>
              <a:rPr lang="en-GB" sz="2000">
                <a:latin typeface="Arial"/>
                <a:cs typeface="Arial"/>
              </a:rPr>
              <a:t>What could you do to help the community recover a year or more after the incident?</a:t>
            </a:r>
          </a:p>
          <a:p>
            <a:endParaRPr lang="en-GB" sz="2000" b="1">
              <a:latin typeface="Arial" panose="020B0604020202020204" pitchFamily="34" charset="0"/>
              <a:cs typeface="Arial" panose="020B0604020202020204" pitchFamily="34" charset="0"/>
            </a:endParaRPr>
          </a:p>
          <a:p>
            <a:endParaRPr lang="en-GB" sz="2000" b="1">
              <a:latin typeface="Arial" panose="020B0604020202020204" pitchFamily="34" charset="0"/>
              <a:cs typeface="Arial" panose="020B0604020202020204" pitchFamily="34" charset="0"/>
            </a:endParaRPr>
          </a:p>
          <a:p>
            <a:r>
              <a:rPr lang="en-GB" sz="2000" b="1">
                <a:latin typeface="Arial"/>
                <a:cs typeface="Arial"/>
              </a:rPr>
              <a:t>3. What skills, knowledge, and resources </a:t>
            </a:r>
            <a:r>
              <a:rPr lang="en-GB" sz="2000">
                <a:latin typeface="Arial"/>
                <a:cs typeface="Arial"/>
              </a:rPr>
              <a:t>does your organisation/group need to support the community and your own recovery, and where might you access or</a:t>
            </a:r>
            <a:r>
              <a:rPr lang="en-GB" sz="2000" i="1">
                <a:latin typeface="Arial"/>
                <a:cs typeface="Arial"/>
              </a:rPr>
              <a:t> </a:t>
            </a:r>
            <a:r>
              <a:rPr lang="en-GB" sz="2000">
                <a:latin typeface="Arial"/>
                <a:cs typeface="Arial"/>
              </a:rPr>
              <a:t>partner to build these? </a:t>
            </a:r>
          </a:p>
        </p:txBody>
      </p:sp>
      <p:pic>
        <p:nvPicPr>
          <p:cNvPr id="10" name="Picture 9">
            <a:extLst>
              <a:ext uri="{FF2B5EF4-FFF2-40B4-BE49-F238E27FC236}">
                <a16:creationId xmlns:a16="http://schemas.microsoft.com/office/drawing/2014/main" id="{25B8B382-1E8D-9F6D-ADFC-E5957D0E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41763595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28FC7-A0BD-EA1D-ADC3-FDD758666CFD}"/>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7995CF6D-9CD0-1A30-FFB8-BAB50BCF934E}"/>
              </a:ext>
            </a:extLst>
          </p:cNvPr>
          <p:cNvSpPr txBox="1"/>
          <p:nvPr/>
        </p:nvSpPr>
        <p:spPr>
          <a:xfrm>
            <a:off x="546410" y="1125003"/>
            <a:ext cx="10153983" cy="707886"/>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Support the group to discuss each question in turn, using the further prompts to encourage conversation and deepen understanding where helpful:</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8B1D9F9-C972-CEEC-476E-9BC2DE7AD204}"/>
              </a:ext>
            </a:extLst>
          </p:cNvPr>
          <p:cNvSpPr txBox="1"/>
          <p:nvPr/>
        </p:nvSpPr>
        <p:spPr>
          <a:xfrm>
            <a:off x="416676" y="2024300"/>
            <a:ext cx="3904838" cy="3684613"/>
          </a:xfrm>
          <a:prstGeom prst="rect">
            <a:avLst/>
          </a:prstGeom>
          <a:noFill/>
          <a:ln w="19050">
            <a:solidFill>
              <a:schemeClr val="tx1"/>
            </a:solidFill>
          </a:ln>
        </p:spPr>
        <p:txBody>
          <a:bodyPr wrap="square" lIns="91440" tIns="45720" rIns="91440" bIns="45720" anchor="t">
            <a:spAutoFit/>
          </a:bodyPr>
          <a:lstStyle/>
          <a:p>
            <a:r>
              <a:rPr lang="en-GB" sz="1400" b="1" dirty="0">
                <a:latin typeface="Arial"/>
                <a:cs typeface="Arial"/>
              </a:rPr>
              <a:t>Question 1: What are the 3 most important things your organisation will focus on to help the community recover in the short-term, and how will you work with other local partners?</a:t>
            </a:r>
          </a:p>
          <a:p>
            <a:endParaRPr lang="en-GB" sz="1200" b="1" dirty="0">
              <a:latin typeface="Arial" panose="020B0604020202020204" pitchFamily="34" charset="0"/>
              <a:cs typeface="Arial" panose="020B0604020202020204" pitchFamily="34" charset="0"/>
            </a:endParaRPr>
          </a:p>
          <a:p>
            <a:r>
              <a:rPr lang="en-GB" sz="1200" b="1" dirty="0">
                <a:latin typeface="Arial"/>
                <a:cs typeface="Arial"/>
              </a:rPr>
              <a:t>Objective:</a:t>
            </a:r>
            <a:r>
              <a:rPr lang="en-GB" sz="1200" dirty="0">
                <a:latin typeface="Arial"/>
                <a:cs typeface="Arial"/>
              </a:rPr>
              <a:t> Support the group to identify specific actions that prioritise short-term needs</a:t>
            </a:r>
          </a:p>
          <a:p>
            <a:endParaRPr lang="en-GB" sz="1200" dirty="0">
              <a:latin typeface="Arial" panose="020B0604020202020204" pitchFamily="34" charset="0"/>
              <a:cs typeface="Arial" panose="020B0604020202020204" pitchFamily="34" charset="0"/>
            </a:endParaRPr>
          </a:p>
          <a:p>
            <a:pPr>
              <a:spcAft>
                <a:spcPts val="600"/>
              </a:spcAft>
            </a:pPr>
            <a:r>
              <a:rPr lang="en-GB" sz="1200" b="1" dirty="0">
                <a:latin typeface="Arial"/>
                <a:cs typeface="Arial"/>
              </a:rPr>
              <a:t>Further Prompts:</a:t>
            </a:r>
            <a:r>
              <a:rPr lang="en-GB" sz="1200" dirty="0">
                <a:latin typeface="Arial"/>
                <a:cs typeface="Arial"/>
              </a:rPr>
              <a:t> </a:t>
            </a:r>
            <a:r>
              <a:rPr lang="en-GB" sz="1200" i="1" dirty="0">
                <a:latin typeface="Arial"/>
                <a:cs typeface="Arial"/>
              </a:rPr>
              <a:t> </a:t>
            </a:r>
            <a:endParaRPr lang="en-GB" sz="1200" dirty="0">
              <a:latin typeface="Arial"/>
              <a:cs typeface="Arial"/>
            </a:endParaRPr>
          </a:p>
          <a:p>
            <a:pPr marL="285750" indent="-285750">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What are the immediate, short-term needs and priorities?</a:t>
            </a:r>
          </a:p>
          <a:p>
            <a:pPr marL="285750" indent="-285750">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What projects and programmes could be beneficial for creating an immediate sense of safety and support?</a:t>
            </a:r>
          </a:p>
          <a:p>
            <a:pPr marL="285750" indent="-285750">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How will you safeguard the wellbeing of your team at this time?</a:t>
            </a:r>
          </a:p>
        </p:txBody>
      </p:sp>
      <p:sp>
        <p:nvSpPr>
          <p:cNvPr id="5" name="TextBox 4">
            <a:extLst>
              <a:ext uri="{FF2B5EF4-FFF2-40B4-BE49-F238E27FC236}">
                <a16:creationId xmlns:a16="http://schemas.microsoft.com/office/drawing/2014/main" id="{A044A3A7-A64B-02F0-5549-BB3FF4842F43}"/>
              </a:ext>
            </a:extLst>
          </p:cNvPr>
          <p:cNvSpPr txBox="1"/>
          <p:nvPr/>
        </p:nvSpPr>
        <p:spPr>
          <a:xfrm>
            <a:off x="4477240" y="2024300"/>
            <a:ext cx="3237520" cy="3708708"/>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2: What could you do to help the community recover a year or more after the incident?</a:t>
            </a:r>
          </a:p>
          <a:p>
            <a:endParaRPr lang="en-GB" sz="1200" b="1">
              <a:latin typeface="Arial" panose="020B0604020202020204" pitchFamily="34" charset="0"/>
              <a:cs typeface="Arial" panose="020B0604020202020204" pitchFamily="34" charset="0"/>
            </a:endParaRPr>
          </a:p>
          <a:p>
            <a:r>
              <a:rPr lang="en-GB" sz="1200" b="1">
                <a:latin typeface="Arial"/>
                <a:cs typeface="Arial"/>
              </a:rPr>
              <a:t>Objective:</a:t>
            </a:r>
            <a:r>
              <a:rPr lang="en-GB" sz="1200">
                <a:latin typeface="Arial"/>
                <a:cs typeface="Arial"/>
              </a:rPr>
              <a:t> Support the group to identify specific actions that prioritise longer-term community building and resilience</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are the long-term needs and priorities for the community?</a:t>
            </a:r>
          </a:p>
          <a:p>
            <a:pPr marL="285750" indent="-285750">
              <a:spcAft>
                <a:spcPts val="600"/>
              </a:spcAft>
              <a:buFont typeface="Arial" panose="020B0604020202020204" pitchFamily="34" charset="0"/>
              <a:buChar char="•"/>
            </a:pPr>
            <a:r>
              <a:rPr lang="en-GB" sz="1200">
                <a:latin typeface="Arial"/>
                <a:cs typeface="Arial"/>
              </a:rPr>
              <a:t>Would a meeting to discuss lessons learned be useful and how could this be organised?</a:t>
            </a:r>
          </a:p>
          <a:p>
            <a:pPr marL="285750" indent="-285750">
              <a:spcAft>
                <a:spcPts val="600"/>
              </a:spcAft>
              <a:buFont typeface="Arial" panose="020B0604020202020204" pitchFamily="34" charset="0"/>
              <a:buChar char="•"/>
            </a:pPr>
            <a:r>
              <a:rPr lang="en-GB" sz="1200">
                <a:latin typeface="Arial"/>
                <a:cs typeface="Arial"/>
              </a:rPr>
              <a:t>Who may still be struggling?</a:t>
            </a:r>
          </a:p>
          <a:p>
            <a:pPr marL="285750" indent="-285750">
              <a:spcAft>
                <a:spcPts val="600"/>
              </a:spcAft>
              <a:buFont typeface="Arial" panose="020B0604020202020204" pitchFamily="34" charset="0"/>
              <a:buChar char="•"/>
            </a:pPr>
            <a:r>
              <a:rPr lang="en-GB" sz="1200">
                <a:latin typeface="Arial"/>
                <a:cs typeface="Arial"/>
              </a:rPr>
              <a:t>How can partners work together?</a:t>
            </a:r>
          </a:p>
          <a:p>
            <a:pPr marL="285750" indent="-285750">
              <a:spcAft>
                <a:spcPts val="600"/>
              </a:spcAft>
              <a:buFont typeface="Arial" panose="020B0604020202020204" pitchFamily="34" charset="0"/>
              <a:buChar char="•"/>
            </a:pPr>
            <a:endParaRPr lang="en-GB" sz="80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1510A4E-8A37-274F-82C5-256083D9846F}"/>
              </a:ext>
            </a:extLst>
          </p:cNvPr>
          <p:cNvSpPr txBox="1"/>
          <p:nvPr/>
        </p:nvSpPr>
        <p:spPr>
          <a:xfrm>
            <a:off x="7870486" y="2024300"/>
            <a:ext cx="3932366" cy="3693319"/>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3: What skills, knowledge, and resources does your organisation/group need to support the community and your own recovery, and where might you access or partner to build these? </a:t>
            </a:r>
          </a:p>
          <a:p>
            <a:endParaRPr lang="en-GB" sz="1200" b="1">
              <a:latin typeface="Arial" panose="020B0604020202020204" pitchFamily="34" charset="0"/>
              <a:cs typeface="Arial" panose="020B0604020202020204" pitchFamily="34" charset="0"/>
            </a:endParaRPr>
          </a:p>
          <a:p>
            <a:r>
              <a:rPr lang="en-GB" sz="1200" b="1">
                <a:latin typeface="Arial" panose="020B0604020202020204" pitchFamily="34" charset="0"/>
                <a:cs typeface="Arial" panose="020B0604020202020204" pitchFamily="34" charset="0"/>
              </a:rPr>
              <a:t>Objective:</a:t>
            </a:r>
            <a:r>
              <a:rPr lang="en-GB" sz="1200">
                <a:latin typeface="Arial" panose="020B0604020202020204" pitchFamily="34" charset="0"/>
                <a:cs typeface="Arial" panose="020B0604020202020204" pitchFamily="34" charset="0"/>
              </a:rPr>
              <a:t> Support the group to understand the importance of collaboration, including for skills-building</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training and upskilling would help your team feel able to contribute to recovery?</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How will you work with other local partners at this time?</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How could you strengthen links between partners in the community?</a:t>
            </a:r>
          </a:p>
          <a:p>
            <a:pPr marL="285750" indent="-285750">
              <a:spcAft>
                <a:spcPts val="600"/>
              </a:spcAft>
              <a:buFont typeface="Arial" panose="020B0604020202020204" pitchFamily="34" charset="0"/>
              <a:buChar char="•"/>
            </a:pPr>
            <a:endParaRPr lang="en-GB" sz="80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EAD0247-1BD5-D63A-48D1-84F1AE8626D4}"/>
              </a:ext>
            </a:extLst>
          </p:cNvPr>
          <p:cNvSpPr txBox="1"/>
          <p:nvPr/>
        </p:nvSpPr>
        <p:spPr>
          <a:xfrm>
            <a:off x="512291" y="5876231"/>
            <a:ext cx="9610117" cy="738664"/>
          </a:xfrm>
          <a:prstGeom prst="rect">
            <a:avLst/>
          </a:prstGeom>
          <a:noFill/>
        </p:spPr>
        <p:txBody>
          <a:bodyPr wrap="square" lIns="91440" tIns="45720" rIns="91440" bIns="45720" rtlCol="0" anchor="t">
            <a:spAutoFit/>
          </a:bodyPr>
          <a:lstStyle/>
          <a:p>
            <a:r>
              <a:rPr lang="en-GB" sz="1400" b="1">
                <a:latin typeface="Arial" panose="020B0604020202020204" pitchFamily="34" charset="0"/>
                <a:cs typeface="Arial" panose="020B0604020202020204" pitchFamily="34" charset="0"/>
              </a:rPr>
              <a:t>Likely touchpoints</a:t>
            </a:r>
            <a:r>
              <a:rPr lang="en-GB" sz="1400">
                <a:latin typeface="Arial" panose="020B0604020202020204" pitchFamily="34" charset="0"/>
                <a:cs typeface="Arial" panose="020B0604020202020204" pitchFamily="34" charset="0"/>
              </a:rPr>
              <a:t>: </a:t>
            </a:r>
            <a:r>
              <a:rPr lang="en-GB" sz="1400">
                <a:latin typeface="Arial" panose="020B0604020202020204" pitchFamily="34" charset="0"/>
                <a:ea typeface="+mn-lt"/>
                <a:cs typeface="Arial" panose="020B0604020202020204" pitchFamily="34" charset="0"/>
              </a:rPr>
              <a:t>Business and household recovery and economic support, clear public communication and reassurance, capturing learning strengthening future preparedness, building connections, building skills and knowledge and confidence</a:t>
            </a:r>
            <a:endParaRPr lang="en-GB" sz="1400">
              <a:highlight>
                <a:srgbClr val="FFFF00"/>
              </a:highlight>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47086D12-2EAD-9C02-D3F2-80412FD5690B}"/>
              </a:ext>
            </a:extLst>
          </p:cNvPr>
          <p:cNvSpPr/>
          <p:nvPr/>
        </p:nvSpPr>
        <p:spPr>
          <a:xfrm rot="5340000">
            <a:off x="1521283" y="-90339"/>
            <a:ext cx="90000" cy="180455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E5EAFE4-0ECD-7C62-72E3-633A69F168AE}"/>
              </a:ext>
            </a:extLst>
          </p:cNvPr>
          <p:cNvSpPr txBox="1"/>
          <p:nvPr/>
        </p:nvSpPr>
        <p:spPr>
          <a:xfrm>
            <a:off x="546410" y="344756"/>
            <a:ext cx="11645590"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Recovery | Facilitator Notes and Prompts</a:t>
            </a:r>
            <a:endParaRPr lang="en-US" sz="3200" b="1" dirty="0">
              <a:solidFill>
                <a:srgbClr val="FF0000"/>
              </a:solidFill>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AE75D51E-A1B8-F058-484F-05F61FFFC1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7" y="5862836"/>
            <a:ext cx="1758361" cy="940300"/>
          </a:xfrm>
          <a:prstGeom prst="rect">
            <a:avLst/>
          </a:prstGeom>
        </p:spPr>
      </p:pic>
    </p:spTree>
    <p:extLst>
      <p:ext uri="{BB962C8B-B14F-4D97-AF65-F5344CB8AC3E}">
        <p14:creationId xmlns:p14="http://schemas.microsoft.com/office/powerpoint/2010/main" val="41760753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D9886-0F45-212F-DA28-208F3D0B38C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0BD8FE5-E6FF-4B27-480F-77375DA4A64D}"/>
              </a:ext>
            </a:extLst>
          </p:cNvPr>
          <p:cNvSpPr/>
          <p:nvPr/>
        </p:nvSpPr>
        <p:spPr>
          <a:xfrm rot="5340000">
            <a:off x="3965906" y="1563986"/>
            <a:ext cx="167812" cy="4028126"/>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TextBox 3">
            <a:extLst>
              <a:ext uri="{FF2B5EF4-FFF2-40B4-BE49-F238E27FC236}">
                <a16:creationId xmlns:a16="http://schemas.microsoft.com/office/drawing/2014/main" id="{68829804-03AA-1B1B-CE71-AAE2BD6290FF}"/>
              </a:ext>
            </a:extLst>
          </p:cNvPr>
          <p:cNvSpPr txBox="1"/>
          <p:nvPr/>
        </p:nvSpPr>
        <p:spPr>
          <a:xfrm>
            <a:off x="1554480" y="2641828"/>
            <a:ext cx="8949690" cy="2145203"/>
          </a:xfrm>
          <a:prstGeom prst="rect">
            <a:avLst/>
          </a:prstGeom>
          <a:noFill/>
        </p:spPr>
        <p:txBody>
          <a:bodyPr wrap="square">
            <a:spAutoFit/>
          </a:bodyPr>
          <a:lstStyle/>
          <a:p>
            <a:pPr algn="ctr"/>
            <a:r>
              <a:rPr lang="en-GB" sz="6670" b="1" dirty="0">
                <a:latin typeface="Arial" panose="020B0604020202020204" pitchFamily="34" charset="0"/>
                <a:cs typeface="Arial" panose="020B0604020202020204" pitchFamily="34" charset="0"/>
              </a:rPr>
              <a:t>Well Done | </a:t>
            </a:r>
            <a:r>
              <a:rPr lang="en-GB" sz="6670" dirty="0">
                <a:solidFill>
                  <a:srgbClr val="FF0000"/>
                </a:solidFill>
                <a:latin typeface="Arial" panose="020B0604020202020204" pitchFamily="34" charset="0"/>
                <a:cs typeface="Arial" panose="020B0604020202020204" pitchFamily="34" charset="0"/>
              </a:rPr>
              <a:t>Exercise is Complete</a:t>
            </a:r>
          </a:p>
        </p:txBody>
      </p:sp>
    </p:spTree>
    <p:extLst>
      <p:ext uri="{BB962C8B-B14F-4D97-AF65-F5344CB8AC3E}">
        <p14:creationId xmlns:p14="http://schemas.microsoft.com/office/powerpoint/2010/main" val="37086896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E2A24"/>
        </a:solidFill>
        <a:effectLst/>
      </p:bgPr>
    </p:bg>
    <p:spTree>
      <p:nvGrpSpPr>
        <p:cNvPr id="1" name=""/>
        <p:cNvGrpSpPr/>
        <p:nvPr/>
      </p:nvGrpSpPr>
      <p:grpSpPr>
        <a:xfrm>
          <a:off x="0" y="0"/>
          <a:ext cx="0" cy="0"/>
          <a:chOff x="0" y="0"/>
          <a:chExt cx="0" cy="0"/>
        </a:xfrm>
      </p:grpSpPr>
      <p:sp>
        <p:nvSpPr>
          <p:cNvPr id="4" name="Rectangle 3"/>
          <p:cNvSpPr/>
          <p:nvPr/>
        </p:nvSpPr>
        <p:spPr>
          <a:xfrm>
            <a:off x="15776" y="0"/>
            <a:ext cx="12176224" cy="6858000"/>
          </a:xfrm>
          <a:prstGeom prst="rect">
            <a:avLst/>
          </a:prstGeom>
          <a:solidFill>
            <a:srgbClr val="EE2A24"/>
          </a:solidFill>
          <a:ln w="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endParaRPr lang="en-GB" sz="3200"/>
          </a:p>
        </p:txBody>
      </p:sp>
      <p:sp>
        <p:nvSpPr>
          <p:cNvPr id="5" name="TextBox 4">
            <a:extLst>
              <a:ext uri="{FF2B5EF4-FFF2-40B4-BE49-F238E27FC236}">
                <a16:creationId xmlns:a16="http://schemas.microsoft.com/office/drawing/2014/main" id="{48004973-641F-8D4A-9566-4C9FEE4BD386}"/>
              </a:ext>
            </a:extLst>
          </p:cNvPr>
          <p:cNvSpPr txBox="1"/>
          <p:nvPr/>
        </p:nvSpPr>
        <p:spPr>
          <a:xfrm>
            <a:off x="385005" y="2491838"/>
            <a:ext cx="11443686" cy="1569660"/>
          </a:xfrm>
          <a:prstGeom prst="rect">
            <a:avLst/>
          </a:prstGeom>
          <a:noFill/>
        </p:spPr>
        <p:txBody>
          <a:bodyPr wrap="square" lIns="91440" tIns="45720" rIns="91440" bIns="45720" rtlCol="0" anchor="t">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2700" indent="-12700"/>
            <a:r>
              <a:rPr lang="en-US" sz="9600" b="1">
                <a:solidFill>
                  <a:schemeClr val="bg1"/>
                </a:solidFill>
                <a:latin typeface="Arial"/>
                <a:cs typeface="Arial"/>
              </a:rPr>
              <a:t>Debrief and reflect</a:t>
            </a:r>
            <a:endParaRPr lang="en-US"/>
          </a:p>
        </p:txBody>
      </p:sp>
    </p:spTree>
    <p:extLst>
      <p:ext uri="{BB962C8B-B14F-4D97-AF65-F5344CB8AC3E}">
        <p14:creationId xmlns:p14="http://schemas.microsoft.com/office/powerpoint/2010/main" val="39977436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1222A-9C79-51F8-2897-6495648CEB12}"/>
            </a:ext>
          </a:extLst>
        </p:cNvPr>
        <p:cNvGrpSpPr/>
        <p:nvPr/>
      </p:nvGrpSpPr>
      <p:grpSpPr>
        <a:xfrm>
          <a:off x="0" y="0"/>
          <a:ext cx="0" cy="0"/>
          <a:chOff x="0" y="0"/>
          <a:chExt cx="0" cy="0"/>
        </a:xfrm>
      </p:grpSpPr>
      <p:sp>
        <p:nvSpPr>
          <p:cNvPr id="3" name="Content Placeholder 1">
            <a:extLst>
              <a:ext uri="{FF2B5EF4-FFF2-40B4-BE49-F238E27FC236}">
                <a16:creationId xmlns:a16="http://schemas.microsoft.com/office/drawing/2014/main" id="{8FDC60D1-D437-C2EA-FC99-691561F73539}"/>
              </a:ext>
            </a:extLst>
          </p:cNvPr>
          <p:cNvSpPr txBox="1">
            <a:spLocks/>
          </p:cNvSpPr>
          <p:nvPr/>
        </p:nvSpPr>
        <p:spPr>
          <a:xfrm>
            <a:off x="470377" y="2252395"/>
            <a:ext cx="11482669" cy="3866333"/>
          </a:xfrm>
          <a:prstGeom prst="rect">
            <a:avLst/>
          </a:prstGeom>
        </p:spPr>
        <p:txBody>
          <a:bodyPr vert="horz" lIns="91440" tIns="45720" rIns="91440" bIns="45720" rtlCol="0" anchor="ctr">
            <a:noAutofit/>
          </a:bodyPr>
          <a:lst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a:lstStyle>
          <a:p>
            <a:pPr marL="0" marR="0" lvl="0" indent="0" algn="l" defTabSz="609630" rtl="0" eaLnBrk="1" fontAlgn="auto" latinLnBrk="0" hangingPunct="1">
              <a:lnSpc>
                <a:spcPct val="100000"/>
              </a:lnSpc>
              <a:spcBef>
                <a:spcPct val="20000"/>
              </a:spcBef>
              <a:spcAft>
                <a:spcPts val="0"/>
              </a:spcAft>
              <a:buClrTx/>
              <a:buSzTx/>
              <a:buFont typeface="Arial" pitchFamily="34" charset="0"/>
              <a:buNone/>
              <a:tabLst/>
              <a:defRPr/>
            </a:pPr>
            <a:r>
              <a:rPr kumimoji="0" lang="en-GB" sz="2800" b="1"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For today’s exercise please answer the following questions:</a:t>
            </a: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worked well?</a:t>
            </a: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didn’t work, and what gaps did you notice?</a:t>
            </a: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could be improved next time? Think about improvements would strengthen future exercises or your groups/organisation’s preparedness</a:t>
            </a: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is your most valuable takeaway from today’s exercise, and what new ideas, actions, or recommendations should be carried forward?</a:t>
            </a: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228600" marR="0" lvl="0" indent="-228600" algn="l" defTabSz="609630" rtl="0" eaLnBrk="1" fontAlgn="auto" latinLnBrk="0" hangingPunct="1">
              <a:lnSpc>
                <a:spcPct val="100000"/>
              </a:lnSpc>
              <a:spcBef>
                <a:spcPct val="20000"/>
              </a:spcBef>
              <a:spcAft>
                <a:spcPts val="0"/>
              </a:spcAft>
              <a:buClrTx/>
              <a:buSzTx/>
              <a:buFont typeface="Arial" pitchFamily="34" charset="0"/>
              <a:buNone/>
              <a:tabLst/>
              <a:defRPr/>
            </a:pPr>
            <a:endParaRPr kumimoji="0" lang="en-GB" sz="2400" b="0" i="0" u="none" strike="noStrike" kern="1200" cap="none" spc="0" normalizeH="0" baseline="0" noProof="0">
              <a:ln>
                <a:noFill/>
              </a:ln>
              <a:solidFill>
                <a:prstClr val="black"/>
              </a:solidFill>
              <a:effectLst/>
              <a:uLnTx/>
              <a:uFillTx/>
              <a:latin typeface="Arial"/>
              <a:ea typeface="+mn-ea"/>
              <a:cs typeface="Segoe UI"/>
            </a:endParaRPr>
          </a:p>
        </p:txBody>
      </p:sp>
      <p:sp>
        <p:nvSpPr>
          <p:cNvPr id="4" name="Rectangle 3">
            <a:extLst>
              <a:ext uri="{FF2B5EF4-FFF2-40B4-BE49-F238E27FC236}">
                <a16:creationId xmlns:a16="http://schemas.microsoft.com/office/drawing/2014/main" id="{157640AA-2032-94CC-6D5F-F1995C7C3F7F}"/>
              </a:ext>
            </a:extLst>
          </p:cNvPr>
          <p:cNvSpPr/>
          <p:nvPr/>
        </p:nvSpPr>
        <p:spPr>
          <a:xfrm rot="5340000">
            <a:off x="1243318" y="98351"/>
            <a:ext cx="90000" cy="1396197"/>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6" name="TextBox 5">
            <a:extLst>
              <a:ext uri="{FF2B5EF4-FFF2-40B4-BE49-F238E27FC236}">
                <a16:creationId xmlns:a16="http://schemas.microsoft.com/office/drawing/2014/main" id="{B380B1FB-3EC3-E078-A831-DA55F96F0044}"/>
              </a:ext>
            </a:extLst>
          </p:cNvPr>
          <p:cNvSpPr txBox="1"/>
          <p:nvPr/>
        </p:nvSpPr>
        <p:spPr>
          <a:xfrm>
            <a:off x="470377" y="326761"/>
            <a:ext cx="10170483" cy="584775"/>
          </a:xfrm>
          <a:prstGeom prst="rect">
            <a:avLst/>
          </a:prstGeom>
          <a:noFill/>
        </p:spPr>
        <p:txBody>
          <a:bodyPr wrap="square" rtlCol="0">
            <a:spAutoFit/>
          </a:bodyPr>
          <a:lstStyle/>
          <a:p>
            <a:pPr marL="12700" marR="0" lvl="0" indent="-12700" algn="l" defTabSz="1219140" rtl="0" eaLnBrk="1" fontAlgn="auto" latinLnBrk="0" hangingPunct="1">
              <a:lnSpc>
                <a:spcPct val="100000"/>
              </a:lnSpc>
              <a:spcBef>
                <a:spcPts val="0"/>
              </a:spcBef>
              <a:spcAft>
                <a:spcPts val="0"/>
              </a:spcAft>
              <a:buClrTx/>
              <a:buSzTx/>
              <a:buFontTx/>
              <a:buNone/>
              <a:tabLst>
                <a:tab pos="1894323" algn="l"/>
              </a:tabLst>
              <a:defRPr/>
            </a:pPr>
            <a:r>
              <a:rPr kumimoji="0" lang="en-GB" sz="3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Debrief and reflect</a:t>
            </a:r>
          </a:p>
        </p:txBody>
      </p:sp>
    </p:spTree>
    <p:extLst>
      <p:ext uri="{BB962C8B-B14F-4D97-AF65-F5344CB8AC3E}">
        <p14:creationId xmlns:p14="http://schemas.microsoft.com/office/powerpoint/2010/main" val="984007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8636684-F7D9-9B25-DF01-C090CF908775}"/>
              </a:ext>
            </a:extLst>
          </p:cNvPr>
          <p:cNvSpPr/>
          <p:nvPr/>
        </p:nvSpPr>
        <p:spPr>
          <a:xfrm rot="5340000">
            <a:off x="1713907" y="348957"/>
            <a:ext cx="144000" cy="1635834"/>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Title 1">
            <a:extLst>
              <a:ext uri="{FF2B5EF4-FFF2-40B4-BE49-F238E27FC236}">
                <a16:creationId xmlns:a16="http://schemas.microsoft.com/office/drawing/2014/main" id="{BE4B38B7-7489-965A-E13A-12766D4C9C16}"/>
              </a:ext>
            </a:extLst>
          </p:cNvPr>
          <p:cNvSpPr>
            <a:spLocks noGrp="1"/>
          </p:cNvSpPr>
          <p:nvPr>
            <p:ph type="title"/>
          </p:nvPr>
        </p:nvSpPr>
        <p:spPr>
          <a:xfrm>
            <a:off x="846480" y="665418"/>
            <a:ext cx="4608013" cy="753567"/>
          </a:xfrm>
        </p:spPr>
        <p:txBody>
          <a:bodyPr lIns="91440" tIns="45720" rIns="91440" bIns="45720" anchor="t"/>
          <a:lstStyle/>
          <a:p>
            <a:pPr algn="l"/>
            <a:r>
              <a:rPr lang="en-GB" sz="3200" dirty="0"/>
              <a:t>Exercise Purpose</a:t>
            </a:r>
            <a:endParaRPr lang="en-US" sz="3200" dirty="0"/>
          </a:p>
        </p:txBody>
      </p:sp>
      <p:sp>
        <p:nvSpPr>
          <p:cNvPr id="7" name="Content Placeholder 6">
            <a:extLst>
              <a:ext uri="{FF2B5EF4-FFF2-40B4-BE49-F238E27FC236}">
                <a16:creationId xmlns:a16="http://schemas.microsoft.com/office/drawing/2014/main" id="{2F4BDD8C-A448-DEF5-25FE-DF8000660B92}"/>
              </a:ext>
            </a:extLst>
          </p:cNvPr>
          <p:cNvSpPr>
            <a:spLocks noGrp="1"/>
          </p:cNvSpPr>
          <p:nvPr>
            <p:ph sz="half" idx="2"/>
          </p:nvPr>
        </p:nvSpPr>
        <p:spPr>
          <a:xfrm>
            <a:off x="555172" y="1668330"/>
            <a:ext cx="11399520" cy="4424825"/>
          </a:xfrm>
        </p:spPr>
        <p:txBody>
          <a:bodyPr/>
          <a:lstStyle/>
          <a:p>
            <a:pPr marL="0" indent="0">
              <a:buNone/>
            </a:pPr>
            <a:r>
              <a:rPr lang="en-GB">
                <a:latin typeface="Arial" panose="020B0604020202020204" pitchFamily="34" charset="0"/>
                <a:cs typeface="Arial" panose="020B0604020202020204" pitchFamily="34" charset="0"/>
              </a:rPr>
              <a:t>This exercise helps voluntary and community organisations/groups prepare for emergencies by discussing practical ideas, spotting what works and what needs improvement. By exploring a realistic scenario, a key infrastructure collapse during a heatwave, participants will learn how to work together and better support their communities.</a:t>
            </a:r>
          </a:p>
        </p:txBody>
      </p:sp>
    </p:spTree>
    <p:extLst>
      <p:ext uri="{BB962C8B-B14F-4D97-AF65-F5344CB8AC3E}">
        <p14:creationId xmlns:p14="http://schemas.microsoft.com/office/powerpoint/2010/main" val="2125581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62C46A-B7F7-B725-88A8-190040B3FEAA}"/>
              </a:ext>
            </a:extLst>
          </p:cNvPr>
          <p:cNvSpPr>
            <a:spLocks noGrp="1"/>
          </p:cNvSpPr>
          <p:nvPr>
            <p:ph sz="half" idx="2"/>
          </p:nvPr>
        </p:nvSpPr>
        <p:spPr>
          <a:xfrm>
            <a:off x="477221" y="1545928"/>
            <a:ext cx="11237557" cy="4413452"/>
          </a:xfrm>
        </p:spPr>
        <p:txBody>
          <a:bodyPr lIns="91440" tIns="45720" rIns="91440" bIns="45720" anchor="t"/>
          <a:lstStyle/>
          <a:p>
            <a:pPr marL="380365" indent="-380365">
              <a:spcBef>
                <a:spcPts val="20"/>
              </a:spcBef>
              <a:buChar char="•"/>
            </a:pPr>
            <a:r>
              <a:rPr lang="en-GB" sz="2200" b="1" dirty="0">
                <a:latin typeface="Arial"/>
                <a:ea typeface="Calibri"/>
                <a:cs typeface="Arial"/>
              </a:rPr>
              <a:t>Check </a:t>
            </a:r>
            <a:r>
              <a:rPr lang="en-GB" sz="2200" b="1" dirty="0">
                <a:latin typeface="Arial"/>
                <a:ea typeface="+mn-lt"/>
                <a:cs typeface="Arial"/>
              </a:rPr>
              <a:t>preparedness:</a:t>
            </a:r>
            <a:r>
              <a:rPr lang="en-GB" sz="2200" dirty="0">
                <a:latin typeface="Arial"/>
                <a:ea typeface="+mn-lt"/>
                <a:cs typeface="Arial"/>
              </a:rPr>
              <a:t> Notice early signs of risk and think about what your organisation/group might need to strengthen before an emergency happens.</a:t>
            </a:r>
          </a:p>
          <a:p>
            <a:pPr marL="380365" indent="-380365">
              <a:spcBef>
                <a:spcPts val="20"/>
              </a:spcBef>
              <a:buChar char="•"/>
            </a:pPr>
            <a:endParaRPr lang="en-GB" sz="2200" dirty="0">
              <a:latin typeface="Arial"/>
              <a:ea typeface="+mn-lt"/>
              <a:cs typeface="Arial"/>
            </a:endParaRPr>
          </a:p>
          <a:p>
            <a:pPr marL="380365" indent="-380365">
              <a:spcBef>
                <a:spcPts val="20"/>
              </a:spcBef>
              <a:buChar char="•"/>
            </a:pPr>
            <a:r>
              <a:rPr lang="en-GB" sz="2200" b="1" dirty="0">
                <a:latin typeface="Arial"/>
                <a:cs typeface="Arial"/>
              </a:rPr>
              <a:t>Practise </a:t>
            </a:r>
            <a:r>
              <a:rPr lang="en-GB" sz="2200" b="1" dirty="0">
                <a:latin typeface="Arial"/>
                <a:ea typeface="+mn-lt"/>
                <a:cs typeface="Arial"/>
              </a:rPr>
              <a:t>responding:</a:t>
            </a:r>
            <a:r>
              <a:rPr lang="en-GB" sz="2200" dirty="0">
                <a:latin typeface="Arial"/>
                <a:ea typeface="+mn-lt"/>
                <a:cs typeface="Arial"/>
              </a:rPr>
              <a:t> Explore how organisations communicate and support people during evacuation, flooding, heatwave conditions, and disruption.</a:t>
            </a:r>
          </a:p>
          <a:p>
            <a:pPr marL="380365" indent="-380365">
              <a:spcBef>
                <a:spcPts val="20"/>
              </a:spcBef>
              <a:buChar char="•"/>
            </a:pPr>
            <a:endParaRPr lang="en-GB" sz="2200" dirty="0">
              <a:latin typeface="Arial"/>
              <a:ea typeface="Calibri"/>
              <a:cs typeface="Arial"/>
            </a:endParaRPr>
          </a:p>
          <a:p>
            <a:pPr marL="380365" indent="-380365">
              <a:spcBef>
                <a:spcPts val="20"/>
              </a:spcBef>
              <a:buChar char="•"/>
            </a:pPr>
            <a:r>
              <a:rPr lang="en-GB" sz="2200" b="1" dirty="0">
                <a:latin typeface="Arial"/>
                <a:cs typeface="Arial"/>
              </a:rPr>
              <a:t>Work better with partners</a:t>
            </a:r>
            <a:r>
              <a:rPr lang="en-GB" sz="2200" dirty="0">
                <a:latin typeface="Arial"/>
                <a:cs typeface="Arial"/>
              </a:rPr>
              <a:t>: Strengthen collaboration with emergency responders and community groups, organisation and volunteers.</a:t>
            </a:r>
          </a:p>
          <a:p>
            <a:pPr marL="380365" indent="-380365">
              <a:spcBef>
                <a:spcPts val="20"/>
              </a:spcBef>
              <a:buChar char="•"/>
            </a:pPr>
            <a:endParaRPr lang="en-GB" sz="2200" dirty="0">
              <a:latin typeface="Arial"/>
              <a:cs typeface="Arial"/>
            </a:endParaRPr>
          </a:p>
          <a:p>
            <a:pPr marL="380365" indent="-380365">
              <a:spcBef>
                <a:spcPts val="20"/>
              </a:spcBef>
              <a:buChar char="•"/>
            </a:pPr>
            <a:r>
              <a:rPr lang="en-GB" sz="2200" b="1" dirty="0">
                <a:latin typeface="Arial"/>
                <a:cs typeface="Arial"/>
              </a:rPr>
              <a:t>Plan for recovery:</a:t>
            </a:r>
            <a:r>
              <a:rPr lang="en-GB" sz="2200" dirty="0">
                <a:latin typeface="Arial"/>
                <a:cs typeface="Arial"/>
              </a:rPr>
              <a:t> Discuss </a:t>
            </a:r>
            <a:r>
              <a:rPr lang="en-GB" sz="2200" dirty="0">
                <a:latin typeface="Arial"/>
                <a:ea typeface="+mn-lt"/>
                <a:cs typeface="Arial"/>
              </a:rPr>
              <a:t>how to help residents and businesses recover after long disruption.</a:t>
            </a:r>
          </a:p>
          <a:p>
            <a:pPr marL="380365" indent="-380365">
              <a:spcBef>
                <a:spcPts val="20"/>
              </a:spcBef>
              <a:buChar char="•"/>
            </a:pPr>
            <a:endParaRPr lang="en-GB" sz="2200" dirty="0">
              <a:latin typeface="Arial"/>
              <a:ea typeface="Calibri"/>
              <a:cs typeface="Arial"/>
            </a:endParaRPr>
          </a:p>
          <a:p>
            <a:pPr marL="380365" indent="-380365">
              <a:spcBef>
                <a:spcPts val="20"/>
              </a:spcBef>
              <a:buChar char="•"/>
            </a:pPr>
            <a:r>
              <a:rPr lang="en-GB" sz="2200" b="1" dirty="0">
                <a:latin typeface="Arial"/>
                <a:cs typeface="Arial"/>
              </a:rPr>
              <a:t>Build team capability:</a:t>
            </a:r>
            <a:r>
              <a:rPr lang="en-GB" sz="2200" dirty="0">
                <a:latin typeface="Arial"/>
                <a:cs typeface="Arial"/>
              </a:rPr>
              <a:t> </a:t>
            </a:r>
            <a:r>
              <a:rPr lang="en-GB" sz="2200" dirty="0">
                <a:latin typeface="Arial"/>
                <a:ea typeface="Calibri"/>
                <a:cs typeface="Arial"/>
              </a:rPr>
              <a:t>Increase</a:t>
            </a:r>
            <a:r>
              <a:rPr lang="en-GB" sz="2200" dirty="0">
                <a:latin typeface="Arial"/>
                <a:ea typeface="+mn-lt"/>
                <a:cs typeface="Arial"/>
              </a:rPr>
              <a:t> confidence to take part in or lead future exercises.</a:t>
            </a:r>
          </a:p>
          <a:p>
            <a:pPr marL="380365" indent="-380365">
              <a:buChar char="•"/>
            </a:pPr>
            <a:endParaRPr lang="en-GB" dirty="0">
              <a:latin typeface="Arial"/>
              <a:ea typeface="Calibri"/>
              <a:cs typeface="Arial"/>
            </a:endParaRPr>
          </a:p>
          <a:p>
            <a:pPr marL="380365" indent="-380365">
              <a:buChar char="•"/>
            </a:pPr>
            <a:endParaRPr lang="en-GB" dirty="0">
              <a:latin typeface="Arial"/>
              <a:ea typeface="Calibri"/>
              <a:cs typeface="Arial"/>
            </a:endParaRPr>
          </a:p>
          <a:p>
            <a:pPr marL="380365" indent="-380365">
              <a:buChar char="•"/>
            </a:pPr>
            <a:endParaRPr lang="en-GB" dirty="0">
              <a:ea typeface="Calibri"/>
              <a:cs typeface="Calibri"/>
            </a:endParaRPr>
          </a:p>
        </p:txBody>
      </p:sp>
      <p:sp>
        <p:nvSpPr>
          <p:cNvPr id="27" name="Rectangle 26">
            <a:extLst>
              <a:ext uri="{FF2B5EF4-FFF2-40B4-BE49-F238E27FC236}">
                <a16:creationId xmlns:a16="http://schemas.microsoft.com/office/drawing/2014/main" id="{2F1F7F3F-3BD5-1869-24D4-74DBD0338E4E}"/>
              </a:ext>
            </a:extLst>
          </p:cNvPr>
          <p:cNvSpPr/>
          <p:nvPr/>
        </p:nvSpPr>
        <p:spPr>
          <a:xfrm rot="5340000">
            <a:off x="1713907" y="348957"/>
            <a:ext cx="144000" cy="1635834"/>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8" name="Title 1">
            <a:extLst>
              <a:ext uri="{FF2B5EF4-FFF2-40B4-BE49-F238E27FC236}">
                <a16:creationId xmlns:a16="http://schemas.microsoft.com/office/drawing/2014/main" id="{1694177E-AB1C-25DA-0E05-2EC100B334FD}"/>
              </a:ext>
            </a:extLst>
          </p:cNvPr>
          <p:cNvSpPr>
            <a:spLocks noGrp="1"/>
          </p:cNvSpPr>
          <p:nvPr>
            <p:ph type="title"/>
          </p:nvPr>
        </p:nvSpPr>
        <p:spPr>
          <a:xfrm>
            <a:off x="851862" y="682164"/>
            <a:ext cx="5881804" cy="753567"/>
          </a:xfrm>
        </p:spPr>
        <p:txBody>
          <a:bodyPr lIns="91440" tIns="45720" rIns="91440" bIns="45720" anchor="t"/>
          <a:lstStyle/>
          <a:p>
            <a:pPr algn="l"/>
            <a:r>
              <a:rPr lang="en-GB" sz="3200" dirty="0"/>
              <a:t>Exercise Objectives</a:t>
            </a:r>
            <a:endParaRPr lang="en-US" sz="3200" dirty="0"/>
          </a:p>
        </p:txBody>
      </p:sp>
    </p:spTree>
    <p:extLst>
      <p:ext uri="{BB962C8B-B14F-4D97-AF65-F5344CB8AC3E}">
        <p14:creationId xmlns:p14="http://schemas.microsoft.com/office/powerpoint/2010/main" val="2588118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7E546-73B6-B0AB-2E08-67A746FBBF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F3B14C-8DD5-186F-E2F0-15A412BD2C7A}"/>
              </a:ext>
            </a:extLst>
          </p:cNvPr>
          <p:cNvSpPr>
            <a:spLocks noGrp="1"/>
          </p:cNvSpPr>
          <p:nvPr>
            <p:ph sz="half" idx="2"/>
          </p:nvPr>
        </p:nvSpPr>
        <p:spPr>
          <a:xfrm>
            <a:off x="612019" y="1681227"/>
            <a:ext cx="11237557" cy="4413452"/>
          </a:xfrm>
        </p:spPr>
        <p:txBody>
          <a:bodyPr lIns="91440" tIns="45720" rIns="91440" bIns="45720" anchor="t"/>
          <a:lstStyle/>
          <a:p>
            <a:pPr marL="0" indent="0">
              <a:buNone/>
            </a:pPr>
            <a:r>
              <a:rPr lang="en-GB" b="1" dirty="0">
                <a:latin typeface="Arial"/>
                <a:ea typeface="Calibri"/>
                <a:cs typeface="Arial"/>
              </a:rPr>
              <a:t>By the end of the exercise, participants will:</a:t>
            </a:r>
          </a:p>
          <a:p>
            <a:pPr marL="380365" indent="-380365">
              <a:lnSpc>
                <a:spcPct val="150000"/>
              </a:lnSpc>
              <a:buChar char="•"/>
            </a:pPr>
            <a:r>
              <a:rPr lang="en-GB" dirty="0">
                <a:latin typeface="Arial"/>
                <a:ea typeface="Calibri"/>
                <a:cs typeface="Arial"/>
              </a:rPr>
              <a:t>Build stronger relationships with partners</a:t>
            </a:r>
          </a:p>
          <a:p>
            <a:pPr marL="380365" indent="-380365">
              <a:lnSpc>
                <a:spcPct val="150000"/>
              </a:lnSpc>
              <a:buChar char="•"/>
            </a:pPr>
            <a:r>
              <a:rPr lang="en-GB" dirty="0">
                <a:latin typeface="Arial"/>
                <a:ea typeface="Calibri"/>
                <a:cs typeface="Arial"/>
              </a:rPr>
              <a:t>Improve preparedness skills and knowledge</a:t>
            </a:r>
          </a:p>
          <a:p>
            <a:pPr marL="380365" indent="-380365">
              <a:lnSpc>
                <a:spcPct val="150000"/>
              </a:lnSpc>
              <a:buChar char="•"/>
            </a:pPr>
            <a:r>
              <a:rPr lang="en-GB" dirty="0">
                <a:latin typeface="Arial"/>
                <a:ea typeface="Calibri"/>
                <a:cs typeface="Arial"/>
              </a:rPr>
              <a:t>Understand how some groups are affected more than others</a:t>
            </a:r>
          </a:p>
          <a:p>
            <a:pPr marL="380365" indent="-380365">
              <a:lnSpc>
                <a:spcPct val="150000"/>
              </a:lnSpc>
              <a:buChar char="•"/>
            </a:pPr>
            <a:r>
              <a:rPr lang="en-GB" dirty="0">
                <a:latin typeface="Arial"/>
                <a:ea typeface="Calibri"/>
                <a:cs typeface="Arial"/>
              </a:rPr>
              <a:t>Feel confident running similar exercises in their own communities</a:t>
            </a:r>
          </a:p>
          <a:p>
            <a:pPr marL="380365" indent="-380365">
              <a:buChar char="•"/>
            </a:pPr>
            <a:endParaRPr lang="en-GB" dirty="0">
              <a:latin typeface="Arial"/>
              <a:ea typeface="Calibri"/>
              <a:cs typeface="Arial"/>
            </a:endParaRPr>
          </a:p>
          <a:p>
            <a:pPr marL="380365" indent="-380365">
              <a:buChar char="•"/>
            </a:pPr>
            <a:endParaRPr lang="en-GB" dirty="0">
              <a:ea typeface="Calibri"/>
              <a:cs typeface="Calibri"/>
            </a:endParaRPr>
          </a:p>
        </p:txBody>
      </p:sp>
      <p:sp>
        <p:nvSpPr>
          <p:cNvPr id="7" name="Rectangle 6">
            <a:extLst>
              <a:ext uri="{FF2B5EF4-FFF2-40B4-BE49-F238E27FC236}">
                <a16:creationId xmlns:a16="http://schemas.microsoft.com/office/drawing/2014/main" id="{7664F4D4-CA97-C60E-87D7-1158BC8CC82D}"/>
              </a:ext>
            </a:extLst>
          </p:cNvPr>
          <p:cNvSpPr/>
          <p:nvPr/>
        </p:nvSpPr>
        <p:spPr>
          <a:xfrm rot="5340000">
            <a:off x="1727426" y="335200"/>
            <a:ext cx="144000" cy="1662876"/>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Title 1">
            <a:extLst>
              <a:ext uri="{FF2B5EF4-FFF2-40B4-BE49-F238E27FC236}">
                <a16:creationId xmlns:a16="http://schemas.microsoft.com/office/drawing/2014/main" id="{815C6EE5-E5CB-2726-4EDE-6B50F8E6E03A}"/>
              </a:ext>
            </a:extLst>
          </p:cNvPr>
          <p:cNvSpPr>
            <a:spLocks noGrp="1"/>
          </p:cNvSpPr>
          <p:nvPr>
            <p:ph type="title"/>
          </p:nvPr>
        </p:nvSpPr>
        <p:spPr>
          <a:xfrm>
            <a:off x="845904" y="665844"/>
            <a:ext cx="5881804" cy="753567"/>
          </a:xfrm>
        </p:spPr>
        <p:txBody>
          <a:bodyPr lIns="91440" tIns="45720" rIns="91440" bIns="45720" anchor="t"/>
          <a:lstStyle/>
          <a:p>
            <a:pPr algn="l"/>
            <a:r>
              <a:rPr lang="en-GB" sz="3200" dirty="0"/>
              <a:t>Learning Outcomes</a:t>
            </a:r>
            <a:endParaRPr lang="en-US" sz="3200" dirty="0"/>
          </a:p>
        </p:txBody>
      </p:sp>
    </p:spTree>
    <p:extLst>
      <p:ext uri="{BB962C8B-B14F-4D97-AF65-F5344CB8AC3E}">
        <p14:creationId xmlns:p14="http://schemas.microsoft.com/office/powerpoint/2010/main" val="3970880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4A3AB0-CD20-E68D-5990-6662E581D85B}"/>
              </a:ext>
            </a:extLst>
          </p:cNvPr>
          <p:cNvSpPr>
            <a:spLocks noGrp="1"/>
          </p:cNvSpPr>
          <p:nvPr>
            <p:ph sz="half" idx="2"/>
          </p:nvPr>
        </p:nvSpPr>
        <p:spPr/>
        <p:txBody>
          <a:bodyPr lIns="91440" tIns="45720" rIns="91440" bIns="45720" anchor="t"/>
          <a:lstStyle/>
          <a:p>
            <a:pPr marL="380365" indent="-380365">
              <a:lnSpc>
                <a:spcPct val="150000"/>
              </a:lnSpc>
              <a:buChar char="•"/>
            </a:pPr>
            <a:r>
              <a:rPr lang="en-GB">
                <a:latin typeface="Arial" panose="020B0604020202020204" pitchFamily="34" charset="0"/>
                <a:cs typeface="Arial" panose="020B0604020202020204" pitchFamily="34" charset="0"/>
              </a:rPr>
              <a:t>This exercise can feel </a:t>
            </a:r>
            <a:r>
              <a:rPr lang="en-GB" b="1">
                <a:latin typeface="Arial" panose="020B0604020202020204" pitchFamily="34" charset="0"/>
                <a:cs typeface="Arial" panose="020B0604020202020204" pitchFamily="34" charset="0"/>
              </a:rPr>
              <a:t>sensitive</a:t>
            </a:r>
            <a:r>
              <a:rPr lang="en-GB">
                <a:latin typeface="Arial" panose="020B0604020202020204" pitchFamily="34" charset="0"/>
                <a:cs typeface="Arial" panose="020B0604020202020204" pitchFamily="34" charset="0"/>
              </a:rPr>
              <a:t>; emotional reactions are normal</a:t>
            </a:r>
            <a:endParaRPr lang="en-US">
              <a:ea typeface="Calibri"/>
              <a:cs typeface="Calibri"/>
            </a:endParaRPr>
          </a:p>
          <a:p>
            <a:pPr marL="380365" indent="-380365">
              <a:lnSpc>
                <a:spcPct val="150000"/>
              </a:lnSpc>
              <a:buChar char="•"/>
            </a:pPr>
            <a:r>
              <a:rPr lang="en-GB">
                <a:latin typeface="Arial" panose="020B0604020202020204" pitchFamily="34" charset="0"/>
                <a:cs typeface="Arial" panose="020B0604020202020204" pitchFamily="34" charset="0"/>
              </a:rPr>
              <a:t>Participate only in ways </a:t>
            </a:r>
            <a:r>
              <a:rPr lang="en-GB" b="1">
                <a:latin typeface="Arial" panose="020B0604020202020204" pitchFamily="34" charset="0"/>
                <a:cs typeface="Arial" panose="020B0604020202020204" pitchFamily="34" charset="0"/>
              </a:rPr>
              <a:t>that feel safe for you</a:t>
            </a:r>
            <a:r>
              <a:rPr lang="en-GB">
                <a:latin typeface="Arial" panose="020B0604020202020204" pitchFamily="34" charset="0"/>
                <a:cs typeface="Arial" panose="020B0604020202020204" pitchFamily="34" charset="0"/>
              </a:rPr>
              <a:t>. Feel free to step away or take a break at any time</a:t>
            </a:r>
          </a:p>
          <a:p>
            <a:pPr marL="380365" indent="-380365">
              <a:lnSpc>
                <a:spcPct val="150000"/>
              </a:lnSpc>
              <a:buChar char="•"/>
            </a:pPr>
            <a:r>
              <a:rPr lang="en-GB">
                <a:latin typeface="Arial" panose="020B0604020202020204" pitchFamily="34" charset="0"/>
                <a:cs typeface="Arial" panose="020B0604020202020204" pitchFamily="34" charset="0"/>
              </a:rPr>
              <a:t>Stay focused on the </a:t>
            </a:r>
            <a:r>
              <a:rPr lang="en-GB" b="1">
                <a:latin typeface="Arial" panose="020B0604020202020204" pitchFamily="34" charset="0"/>
                <a:cs typeface="Arial" panose="020B0604020202020204" pitchFamily="34" charset="0"/>
              </a:rPr>
              <a:t>fictional scenario </a:t>
            </a:r>
            <a:r>
              <a:rPr lang="en-GB">
                <a:latin typeface="Arial" panose="020B0604020202020204" pitchFamily="34" charset="0"/>
                <a:cs typeface="Arial" panose="020B0604020202020204" pitchFamily="34" charset="0"/>
              </a:rPr>
              <a:t>and aim for </a:t>
            </a:r>
            <a:r>
              <a:rPr lang="en-GB" b="1">
                <a:latin typeface="Arial" panose="020B0604020202020204" pitchFamily="34" charset="0"/>
                <a:cs typeface="Arial" panose="020B0604020202020204" pitchFamily="34" charset="0"/>
              </a:rPr>
              <a:t>solutions</a:t>
            </a:r>
          </a:p>
          <a:p>
            <a:pPr marL="380365" indent="-380365">
              <a:lnSpc>
                <a:spcPct val="150000"/>
              </a:lnSpc>
              <a:buChar char="•"/>
            </a:pPr>
            <a:r>
              <a:rPr lang="en-GB">
                <a:latin typeface="Arial" panose="020B0604020202020204" pitchFamily="34" charset="0"/>
                <a:cs typeface="Arial" panose="020B0604020202020204" pitchFamily="34" charset="0"/>
              </a:rPr>
              <a:t>Keep it constructive and focused on </a:t>
            </a:r>
            <a:r>
              <a:rPr lang="en-GB" b="1">
                <a:latin typeface="Arial" panose="020B0604020202020204" pitchFamily="34" charset="0"/>
                <a:cs typeface="Arial" panose="020B0604020202020204" pitchFamily="34" charset="0"/>
              </a:rPr>
              <a:t>shared learning</a:t>
            </a:r>
          </a:p>
          <a:p>
            <a:pPr marL="380365" indent="-380365">
              <a:lnSpc>
                <a:spcPct val="150000"/>
              </a:lnSpc>
              <a:buChar char="•"/>
            </a:pPr>
            <a:r>
              <a:rPr lang="en-GB">
                <a:latin typeface="Arial" panose="020B0604020202020204" pitchFamily="34" charset="0"/>
                <a:cs typeface="Arial" panose="020B0604020202020204" pitchFamily="34" charset="0"/>
              </a:rPr>
              <a:t>Make </a:t>
            </a:r>
            <a:r>
              <a:rPr lang="en-GB" b="1">
                <a:latin typeface="Arial" panose="020B0604020202020204" pitchFamily="34" charset="0"/>
                <a:cs typeface="Arial" panose="020B0604020202020204" pitchFamily="34" charset="0"/>
              </a:rPr>
              <a:t>space for everyone </a:t>
            </a:r>
            <a:r>
              <a:rPr lang="en-GB">
                <a:latin typeface="Arial" panose="020B0604020202020204" pitchFamily="34" charset="0"/>
                <a:cs typeface="Arial" panose="020B0604020202020204" pitchFamily="34" charset="0"/>
              </a:rPr>
              <a:t>to contribute if they wish</a:t>
            </a:r>
          </a:p>
          <a:p>
            <a:pPr marL="380365" indent="-380365">
              <a:lnSpc>
                <a:spcPct val="150000"/>
              </a:lnSpc>
              <a:buChar char="•"/>
            </a:pPr>
            <a:r>
              <a:rPr lang="en-GB">
                <a:latin typeface="Arial" panose="020B0604020202020204" pitchFamily="34" charset="0"/>
                <a:cs typeface="Arial" panose="020B0604020202020204" pitchFamily="34" charset="0"/>
              </a:rPr>
              <a:t>Wellbeing resources are available if needed</a:t>
            </a:r>
          </a:p>
        </p:txBody>
      </p:sp>
      <p:sp>
        <p:nvSpPr>
          <p:cNvPr id="5" name="Rectangle 4">
            <a:extLst>
              <a:ext uri="{FF2B5EF4-FFF2-40B4-BE49-F238E27FC236}">
                <a16:creationId xmlns:a16="http://schemas.microsoft.com/office/drawing/2014/main" id="{879E82D6-1C52-C432-E544-312A25CDFBD7}"/>
              </a:ext>
            </a:extLst>
          </p:cNvPr>
          <p:cNvSpPr/>
          <p:nvPr/>
        </p:nvSpPr>
        <p:spPr>
          <a:xfrm rot="5340000">
            <a:off x="1813985" y="254611"/>
            <a:ext cx="144000" cy="1836021"/>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Title 1">
            <a:extLst>
              <a:ext uri="{FF2B5EF4-FFF2-40B4-BE49-F238E27FC236}">
                <a16:creationId xmlns:a16="http://schemas.microsoft.com/office/drawing/2014/main" id="{8489D53E-E69F-D3EE-D20C-E694794605F5}"/>
              </a:ext>
            </a:extLst>
          </p:cNvPr>
          <p:cNvSpPr>
            <a:spLocks noGrp="1"/>
          </p:cNvSpPr>
          <p:nvPr>
            <p:ph type="title"/>
          </p:nvPr>
        </p:nvSpPr>
        <p:spPr>
          <a:xfrm>
            <a:off x="823261" y="673600"/>
            <a:ext cx="7517718" cy="753567"/>
          </a:xfrm>
        </p:spPr>
        <p:txBody>
          <a:bodyPr/>
          <a:lstStyle/>
          <a:p>
            <a:pPr algn="l"/>
            <a:r>
              <a:rPr lang="en-GB" sz="3200"/>
              <a:t>Wellbeing and Participation</a:t>
            </a:r>
          </a:p>
        </p:txBody>
      </p:sp>
    </p:spTree>
    <p:extLst>
      <p:ext uri="{BB962C8B-B14F-4D97-AF65-F5344CB8AC3E}">
        <p14:creationId xmlns:p14="http://schemas.microsoft.com/office/powerpoint/2010/main" val="4002390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AB302-E55B-DA25-8BE6-0E45291E9790}"/>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E4381CDD-8F97-73A9-DB30-D5EE67477261}"/>
              </a:ext>
            </a:extLst>
          </p:cNvPr>
          <p:cNvSpPr/>
          <p:nvPr/>
        </p:nvSpPr>
        <p:spPr>
          <a:xfrm rot="5340000">
            <a:off x="1570077" y="502814"/>
            <a:ext cx="144000" cy="1348130"/>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2" name="Title 1">
            <a:extLst>
              <a:ext uri="{FF2B5EF4-FFF2-40B4-BE49-F238E27FC236}">
                <a16:creationId xmlns:a16="http://schemas.microsoft.com/office/drawing/2014/main" id="{1A625015-C808-01F7-8CEA-A8E1CCDE4CAC}"/>
              </a:ext>
            </a:extLst>
          </p:cNvPr>
          <p:cNvSpPr>
            <a:spLocks noGrp="1"/>
          </p:cNvSpPr>
          <p:nvPr>
            <p:ph type="title"/>
          </p:nvPr>
        </p:nvSpPr>
        <p:spPr>
          <a:xfrm>
            <a:off x="850547" y="684569"/>
            <a:ext cx="7517718" cy="753567"/>
          </a:xfrm>
        </p:spPr>
        <p:txBody>
          <a:bodyPr/>
          <a:lstStyle/>
          <a:p>
            <a:pPr algn="l"/>
            <a:r>
              <a:rPr lang="en-GB" sz="3200"/>
              <a:t>Format and Directions</a:t>
            </a:r>
          </a:p>
        </p:txBody>
      </p:sp>
      <p:sp>
        <p:nvSpPr>
          <p:cNvPr id="3" name="Content Placeholder 2">
            <a:extLst>
              <a:ext uri="{FF2B5EF4-FFF2-40B4-BE49-F238E27FC236}">
                <a16:creationId xmlns:a16="http://schemas.microsoft.com/office/drawing/2014/main" id="{597DE12B-5C64-5BB2-E09B-3F0EEC3E7DBA}"/>
              </a:ext>
            </a:extLst>
          </p:cNvPr>
          <p:cNvSpPr>
            <a:spLocks noGrp="1"/>
          </p:cNvSpPr>
          <p:nvPr>
            <p:ph sz="half" idx="2"/>
          </p:nvPr>
        </p:nvSpPr>
        <p:spPr>
          <a:xfrm>
            <a:off x="334818" y="1609874"/>
            <a:ext cx="6504894" cy="4843870"/>
          </a:xfrm>
        </p:spPr>
        <p:style>
          <a:lnRef idx="2">
            <a:schemeClr val="dk1"/>
          </a:lnRef>
          <a:fillRef idx="1">
            <a:schemeClr val="lt1"/>
          </a:fillRef>
          <a:effectRef idx="0">
            <a:schemeClr val="dk1"/>
          </a:effectRef>
          <a:fontRef idx="minor">
            <a:schemeClr val="dk1"/>
          </a:fontRef>
        </p:style>
        <p:txBody>
          <a:bodyPr lIns="91440" tIns="45720" rIns="91440" bIns="45720" anchor="t"/>
          <a:lstStyle/>
          <a:p>
            <a:pPr marL="0" indent="0">
              <a:spcBef>
                <a:spcPts val="20"/>
              </a:spcBef>
              <a:buNone/>
            </a:pPr>
            <a:r>
              <a:rPr lang="en-GB" sz="2200">
                <a:latin typeface="Arial"/>
                <a:cs typeface="Arial"/>
              </a:rPr>
              <a:t>We will soon move into small groups. Each group will have a facilitator to guide the discussion.</a:t>
            </a:r>
          </a:p>
          <a:p>
            <a:pPr marL="0" indent="0">
              <a:spcBef>
                <a:spcPts val="20"/>
              </a:spcBef>
              <a:buNone/>
            </a:pPr>
            <a:endParaRPr lang="en-GB" sz="2200">
              <a:latin typeface="Arial"/>
              <a:cs typeface="Arial"/>
            </a:endParaRPr>
          </a:p>
          <a:p>
            <a:pPr marL="0" indent="0">
              <a:buNone/>
            </a:pPr>
            <a:r>
              <a:rPr lang="en-GB" sz="2200" b="1">
                <a:latin typeface="Arial"/>
                <a:cs typeface="Arial"/>
              </a:rPr>
              <a:t>The exercise has three phases:</a:t>
            </a:r>
            <a:br>
              <a:rPr lang="en-GB" sz="2200">
                <a:latin typeface="Arial"/>
                <a:cs typeface="Arial"/>
              </a:rPr>
            </a:br>
            <a:r>
              <a:rPr lang="en-GB" sz="2200">
                <a:latin typeface="Arial"/>
                <a:cs typeface="Arial"/>
              </a:rPr>
              <a:t>1. Prepare (before the emergency)</a:t>
            </a:r>
            <a:br>
              <a:rPr lang="en-GB" sz="2200">
                <a:latin typeface="Arial"/>
                <a:cs typeface="Arial"/>
              </a:rPr>
            </a:br>
            <a:r>
              <a:rPr lang="en-GB" sz="2200">
                <a:latin typeface="Arial"/>
                <a:cs typeface="Arial"/>
              </a:rPr>
              <a:t>2. Respond (during the emergency)</a:t>
            </a:r>
            <a:br>
              <a:rPr lang="en-GB" sz="2200">
                <a:latin typeface="Arial"/>
                <a:cs typeface="Arial"/>
              </a:rPr>
            </a:br>
            <a:r>
              <a:rPr lang="en-GB" sz="2200">
                <a:latin typeface="Arial"/>
                <a:cs typeface="Arial"/>
              </a:rPr>
              <a:t>3. Recover (after the emergency)</a:t>
            </a:r>
          </a:p>
          <a:p>
            <a:pPr marL="0" indent="0">
              <a:buNone/>
            </a:pPr>
            <a:endParaRPr lang="en-GB" sz="2200">
              <a:latin typeface="Arial"/>
              <a:cs typeface="Arial"/>
            </a:endParaRPr>
          </a:p>
          <a:p>
            <a:pPr marL="0" indent="0">
              <a:spcBef>
                <a:spcPts val="20"/>
              </a:spcBef>
              <a:buNone/>
            </a:pPr>
            <a:r>
              <a:rPr lang="en-GB" sz="2200">
                <a:latin typeface="Arial"/>
                <a:cs typeface="Arial"/>
              </a:rPr>
              <a:t>In every phase you will receive:</a:t>
            </a:r>
            <a:endParaRPr lang="en-GB">
              <a:ea typeface="Calibri"/>
              <a:cs typeface="Calibri"/>
            </a:endParaRPr>
          </a:p>
          <a:p>
            <a:pPr marL="457200" indent="-457200">
              <a:buChar char="•"/>
            </a:pPr>
            <a:r>
              <a:rPr lang="en-GB" sz="2200">
                <a:latin typeface="Arial"/>
                <a:cs typeface="Arial"/>
              </a:rPr>
              <a:t>New information about the scenario</a:t>
            </a:r>
            <a:endParaRPr lang="en-GB">
              <a:latin typeface="Calibri"/>
              <a:ea typeface="Calibri"/>
              <a:cs typeface="Calibri"/>
            </a:endParaRPr>
          </a:p>
          <a:p>
            <a:pPr marL="457200" indent="-457200">
              <a:buChar char="•"/>
            </a:pPr>
            <a:r>
              <a:rPr lang="en-GB" sz="2200">
                <a:latin typeface="Arial"/>
                <a:cs typeface="Arial"/>
              </a:rPr>
              <a:t>Questions to discuss with your group</a:t>
            </a:r>
          </a:p>
          <a:p>
            <a:pPr marL="0" indent="0">
              <a:buNone/>
            </a:pPr>
            <a:r>
              <a:rPr lang="en-GB" sz="2200" b="1">
                <a:latin typeface="Arial"/>
                <a:cs typeface="Arial"/>
              </a:rPr>
              <a:t>After each phase:</a:t>
            </a:r>
            <a:r>
              <a:rPr lang="en-GB" sz="2200">
                <a:latin typeface="Arial"/>
                <a:cs typeface="Arial"/>
              </a:rPr>
              <a:t> Return to the main room to share key points</a:t>
            </a:r>
            <a:endParaRPr lang="en-GB"/>
          </a:p>
          <a:p>
            <a:pPr marL="0" indent="0">
              <a:spcBef>
                <a:spcPts val="20"/>
              </a:spcBef>
              <a:buNone/>
            </a:pPr>
            <a:endParaRPr lang="en-GB" sz="2200">
              <a:latin typeface="Arial"/>
              <a:cs typeface="Arial"/>
            </a:endParaRPr>
          </a:p>
          <a:p>
            <a:pPr marL="342900" indent="-342900">
              <a:buFont typeface="Arial,Sans-Serif"/>
              <a:buChar char="•"/>
            </a:pPr>
            <a:endParaRPr lang="en-GB" sz="2200">
              <a:latin typeface="Arial"/>
              <a:ea typeface="Calibri"/>
              <a:cs typeface="Arial"/>
            </a:endParaRPr>
          </a:p>
          <a:p>
            <a:pPr marL="0" indent="0">
              <a:buNone/>
            </a:pPr>
            <a:endParaRPr lang="en-GB" sz="2200">
              <a:latin typeface="Arial"/>
              <a:ea typeface="Calibri"/>
              <a:cs typeface="Arial"/>
            </a:endParaRPr>
          </a:p>
          <a:p>
            <a:pPr marL="380365" indent="-380365">
              <a:buNone/>
            </a:pPr>
            <a:endParaRPr lang="en-GB" sz="2200">
              <a:latin typeface="Arial"/>
              <a:ea typeface="Calibri"/>
              <a:cs typeface="Arial"/>
            </a:endParaRPr>
          </a:p>
        </p:txBody>
      </p:sp>
      <p:sp>
        <p:nvSpPr>
          <p:cNvPr id="4" name="TextBox 3">
            <a:extLst>
              <a:ext uri="{FF2B5EF4-FFF2-40B4-BE49-F238E27FC236}">
                <a16:creationId xmlns:a16="http://schemas.microsoft.com/office/drawing/2014/main" id="{F47BF9E0-995A-4710-DBAD-4FB065A949C1}"/>
              </a:ext>
            </a:extLst>
          </p:cNvPr>
          <p:cNvSpPr txBox="1"/>
          <p:nvPr/>
        </p:nvSpPr>
        <p:spPr>
          <a:xfrm>
            <a:off x="7095745" y="2505363"/>
            <a:ext cx="4761438" cy="2739211"/>
          </a:xfrm>
          <a:prstGeom prst="rect">
            <a:avLst/>
          </a:prstGeom>
          <a:ln>
            <a:prstDash val="dash"/>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0" i="0" u="none" strike="noStrike" kern="1200" cap="none" spc="0" normalizeH="0" baseline="0" noProof="0">
                <a:ln>
                  <a:noFill/>
                </a:ln>
                <a:solidFill>
                  <a:srgbClr val="000000"/>
                </a:solidFill>
                <a:effectLst/>
                <a:uLnTx/>
                <a:uFillTx/>
                <a:latin typeface="Arial"/>
                <a:ea typeface="Segoe UI"/>
                <a:cs typeface="Segoe UI"/>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Arial"/>
                <a:ea typeface="Segoe UI"/>
                <a:cs typeface="Segoe UI"/>
              </a:rPr>
              <a:t>Practical </a:t>
            </a:r>
            <a:r>
              <a:rPr kumimoji="0" lang="en-GB" sz="2200" b="1" i="0" u="none" strike="noStrike" kern="1200" cap="none" spc="0" normalizeH="0" baseline="0" noProof="0">
                <a:ln>
                  <a:noFill/>
                </a:ln>
                <a:solidFill>
                  <a:srgbClr val="000000"/>
                </a:solidFill>
                <a:effectLst/>
                <a:uLnTx/>
                <a:uFillTx/>
                <a:latin typeface="Arial"/>
                <a:ea typeface="Segoe UI"/>
                <a:cs typeface="Segoe UI"/>
                <a:hlinkClick r:id="rId2"/>
              </a:rPr>
              <a:t>Notes:</a:t>
            </a:r>
            <a:r>
              <a:rPr kumimoji="0" lang="en-GB" sz="2200" b="0" i="0" u="none" strike="noStrike" kern="1200" cap="none" spc="0" normalizeH="0" baseline="0" noProof="0">
                <a:ln>
                  <a:noFill/>
                </a:ln>
                <a:solidFill>
                  <a:srgbClr val="000000"/>
                </a:solidFill>
                <a:effectLst/>
                <a:uLnTx/>
                <a:uFillTx/>
                <a:latin typeface="Arial"/>
                <a:ea typeface="Segoe UI"/>
                <a:cs typeface="Segoe UI"/>
                <a:hlinkClick r:id="rId2"/>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a:ln>
                <a:noFill/>
              </a:ln>
              <a:solidFill>
                <a:srgbClr val="000000"/>
              </a:solidFill>
              <a:effectLst/>
              <a:uLnTx/>
              <a:uFillTx/>
              <a:latin typeface="Arial"/>
              <a:ea typeface="Arial"/>
              <a:cs typeface="Segoe UI"/>
            </a:endParaRPr>
          </a:p>
          <a:p>
            <a:pPr marL="342900" marR="0" lvl="0" indent="-342900" algn="l" defTabSz="914400" rtl="0" eaLnBrk="1" fontAlgn="auto" latinLnBrk="0" hangingPunct="1">
              <a:lnSpc>
                <a:spcPct val="100000"/>
              </a:lnSpc>
              <a:spcBef>
                <a:spcPts val="0"/>
              </a:spcBef>
              <a:spcAft>
                <a:spcPts val="0"/>
              </a:spcAft>
              <a:buClrTx/>
              <a:buSzTx/>
              <a:buFont typeface="Arial,Sans-Serif"/>
              <a:buChar char="•"/>
              <a:tabLst/>
              <a:defRPr/>
            </a:pPr>
            <a:r>
              <a:rPr kumimoji="0" lang="en-GB" sz="2200" b="0" i="0" u="none" strike="noStrike" kern="1200" cap="none" spc="0" normalizeH="0" baseline="0" noProof="0">
                <a:ln>
                  <a:noFill/>
                </a:ln>
                <a:solidFill>
                  <a:srgbClr val="000000"/>
                </a:solidFill>
                <a:effectLst/>
                <a:uLnTx/>
                <a:uFillTx/>
                <a:latin typeface="Arial"/>
                <a:ea typeface="Arial"/>
                <a:cs typeface="Arial"/>
              </a:rPr>
              <a:t>Short break between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Arial"/>
                <a:ea typeface="Arial"/>
                <a:cs typeface="Arial"/>
              </a:rPr>
              <a:t>Respond </a:t>
            </a:r>
            <a:r>
              <a:rPr kumimoji="0" lang="en-GB" sz="2200" b="0" i="0" u="none" strike="noStrike" kern="1200" cap="none" spc="0" normalizeH="0" baseline="0" noProof="0">
                <a:ln>
                  <a:noFill/>
                </a:ln>
                <a:solidFill>
                  <a:srgbClr val="000000"/>
                </a:solidFill>
                <a:effectLst/>
                <a:uLnTx/>
                <a:uFillTx/>
                <a:latin typeface="Arial"/>
                <a:ea typeface="Arial"/>
                <a:cs typeface="Arial"/>
              </a:rPr>
              <a:t>→ </a:t>
            </a:r>
            <a:r>
              <a:rPr kumimoji="0" lang="en-GB" sz="2200" b="1" i="0" u="none" strike="noStrike" kern="1200" cap="none" spc="0" normalizeH="0" baseline="0" noProof="0">
                <a:ln>
                  <a:noFill/>
                </a:ln>
                <a:solidFill>
                  <a:srgbClr val="000000"/>
                </a:solidFill>
                <a:effectLst/>
                <a:uLnTx/>
                <a:uFillTx/>
                <a:latin typeface="Arial"/>
                <a:ea typeface="Arial"/>
                <a:cs typeface="Arial"/>
              </a:rPr>
              <a:t>Recover</a:t>
            </a:r>
            <a:r>
              <a:rPr kumimoji="0" lang="en-GB" sz="2200" b="0" i="0" u="none" strike="noStrike" kern="1200" cap="none" spc="0" normalizeH="0" baseline="0" noProof="0">
                <a:ln>
                  <a:noFill/>
                </a:ln>
                <a:solidFill>
                  <a:srgbClr val="000000"/>
                </a:solidFill>
                <a:effectLst/>
                <a:uLnTx/>
                <a:uFillTx/>
                <a:latin typeface="Arial"/>
                <a:ea typeface="Arial"/>
                <a:cs typeface="Arial"/>
              </a:rPr>
              <a:t>.</a:t>
            </a:r>
            <a:r>
              <a:rPr kumimoji="0" lang="en-US" sz="2200" b="0" i="0" u="none" strike="noStrike" kern="1200" cap="none" spc="0" normalizeH="0" baseline="0" noProof="0">
                <a:ln>
                  <a:noFill/>
                </a:ln>
                <a:solidFill>
                  <a:srgbClr val="000000"/>
                </a:solidFill>
                <a:effectLst/>
                <a:uLnTx/>
                <a:uFillTx/>
                <a:latin typeface="Arial"/>
                <a:ea typeface="Arial"/>
                <a:cs typeface="Arial"/>
              </a:rPr>
              <a:t>​</a:t>
            </a:r>
            <a:endParaRPr kumimoji="0" lang="en-US" sz="1800" b="0" i="0" u="none" strike="noStrike" kern="1200" cap="none" spc="0" normalizeH="0" baseline="0" noProof="0">
              <a:ln>
                <a:noFill/>
              </a:ln>
              <a:solidFill>
                <a:srgbClr val="000000"/>
              </a:solidFill>
              <a:effectLst/>
              <a:uLnTx/>
              <a:uFillTx/>
              <a:latin typeface="Calibri"/>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a:ea typeface="Arial"/>
              <a:cs typeface="Arial"/>
            </a:endParaRPr>
          </a:p>
          <a:p>
            <a:pPr marL="342900" marR="0" lvl="0" indent="-342900" algn="l" defTabSz="914400" rtl="0" eaLnBrk="1" fontAlgn="auto" latinLnBrk="0" hangingPunct="1">
              <a:lnSpc>
                <a:spcPct val="100000"/>
              </a:lnSpc>
              <a:spcBef>
                <a:spcPts val="0"/>
              </a:spcBef>
              <a:spcAft>
                <a:spcPts val="0"/>
              </a:spcAft>
              <a:buClrTx/>
              <a:buSzTx/>
              <a:buFont typeface="Arial,Sans-Serif"/>
              <a:buChar char="•"/>
              <a:tabLst/>
              <a:defRPr/>
            </a:pPr>
            <a:r>
              <a:rPr kumimoji="0" lang="en-GB" sz="2200" b="0" i="0" u="none" strike="noStrike" kern="1200" cap="none" spc="0" normalizeH="0" baseline="0" noProof="0">
                <a:ln>
                  <a:noFill/>
                </a:ln>
                <a:solidFill>
                  <a:srgbClr val="000000"/>
                </a:solidFill>
                <a:effectLst/>
                <a:uLnTx/>
                <a:uFillTx/>
                <a:latin typeface="Arial"/>
                <a:ea typeface="Arial"/>
                <a:cs typeface="Arial"/>
              </a:rPr>
              <a:t>Whole‑group debrief at the end.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3395723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8607B-8FA9-762E-CFFC-40859364CF80}"/>
            </a:ext>
          </a:extLst>
        </p:cNvPr>
        <p:cNvGrpSpPr/>
        <p:nvPr/>
      </p:nvGrpSpPr>
      <p:grpSpPr>
        <a:xfrm>
          <a:off x="0" y="0"/>
          <a:ext cx="0" cy="0"/>
          <a:chOff x="0" y="0"/>
          <a:chExt cx="0" cy="0"/>
        </a:xfrm>
      </p:grpSpPr>
      <p:sp>
        <p:nvSpPr>
          <p:cNvPr id="5" name="Content Placeholder 2">
            <a:extLst>
              <a:ext uri="{FF2B5EF4-FFF2-40B4-BE49-F238E27FC236}">
                <a16:creationId xmlns:a16="http://schemas.microsoft.com/office/drawing/2014/main" id="{54061B60-9285-77A0-02BD-BD3F3B297762}"/>
              </a:ext>
            </a:extLst>
          </p:cNvPr>
          <p:cNvSpPr txBox="1">
            <a:spLocks/>
          </p:cNvSpPr>
          <p:nvPr/>
        </p:nvSpPr>
        <p:spPr>
          <a:xfrm>
            <a:off x="623392" y="1543791"/>
            <a:ext cx="5334062" cy="4222009"/>
          </a:xfrm>
          <a:prstGeom prst="rect">
            <a:avLst/>
          </a:prstGeom>
        </p:spPr>
        <p:style>
          <a:lnRef idx="2">
            <a:schemeClr val="dk1"/>
          </a:lnRef>
          <a:fillRef idx="1">
            <a:schemeClr val="lt1"/>
          </a:fillRef>
          <a:effectRef idx="0">
            <a:schemeClr val="dk1"/>
          </a:effectRef>
          <a:fontRef idx="minor">
            <a:schemeClr val="dk1"/>
          </a:fontRef>
        </p:style>
        <p:txBody>
          <a:bodyPr lIns="91440" tIns="45720" rIns="91440" bIns="45720" anchor="t"/>
          <a:lstStyle>
            <a:lvl1pPr marL="380981" indent="-380981" algn="l" defTabSz="1219110" rtl="0" eaLnBrk="1" latinLnBrk="0" hangingPunct="1">
              <a:spcBef>
                <a:spcPct val="20000"/>
              </a:spcBef>
              <a:buClr>
                <a:srgbClr val="EE2A24"/>
              </a:buClr>
              <a:buFont typeface="Arial" panose="020B0604020202020204" pitchFamily="34" charset="0"/>
              <a:buChar char="­"/>
              <a:defRPr sz="2400" kern="1200">
                <a:solidFill>
                  <a:schemeClr val="tx1"/>
                </a:solidFill>
                <a:latin typeface="+mn-lt"/>
                <a:ea typeface="+mn-ea"/>
                <a:cs typeface="+mn-cs"/>
              </a:defRPr>
            </a:lvl1pPr>
            <a:lvl2pPr marL="990526" indent="-380972"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2pPr>
            <a:lvl3pPr marL="1523887" indent="-304778" algn="l" defTabSz="121911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213344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299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5pPr>
            <a:lvl6pPr marL="335255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6pPr>
            <a:lvl7pPr marL="396210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7pPr>
            <a:lvl8pPr marL="4571659"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8pPr>
            <a:lvl9pPr marL="5181212"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9pPr>
          </a:lstStyle>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r>
              <a:rPr kumimoji="0" lang="en-GB" sz="2200" b="1" i="0" u="none" strike="noStrike" kern="1200" cap="none" spc="0" normalizeH="0" baseline="0" noProof="0">
                <a:ln>
                  <a:noFill/>
                </a:ln>
                <a:solidFill>
                  <a:srgbClr val="000000"/>
                </a:solidFill>
                <a:effectLst/>
                <a:uLnTx/>
                <a:uFillTx/>
                <a:latin typeface="Arial"/>
                <a:ea typeface="+mn-ea"/>
                <a:cs typeface="Arial"/>
              </a:rPr>
              <a:t>How to Approach the Scenario</a:t>
            </a:r>
          </a:p>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endParaRPr kumimoji="0" lang="en-US" sz="2400" b="1" i="0" u="none" strike="noStrike" kern="1200" cap="none" spc="0" normalizeH="0" baseline="0" noProof="0">
              <a:ln>
                <a:noFill/>
              </a:ln>
              <a:solidFill>
                <a:srgbClr val="000000"/>
              </a:solidFill>
              <a:effectLst/>
              <a:uLnTx/>
              <a:uFillTx/>
              <a:latin typeface="Calibri"/>
              <a:ea typeface="+mn-ea"/>
              <a:cs typeface="+mn-cs"/>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Emergencies change quickly; information may be incomplete.</a:t>
            </a:r>
            <a:endParaRPr kumimoji="0" lang="en-US"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Discuss what actions your organisation or group could realistically take.</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You are not acting as emergency frontline responders.</a:t>
            </a: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0" marR="0" lvl="0" indent="0" algn="l" defTabSz="1219110" rtl="0" eaLnBrk="1" fontAlgn="auto" latinLnBrk="0" hangingPunct="1">
              <a:lnSpc>
                <a:spcPct val="100000"/>
              </a:lnSpc>
              <a:spcBef>
                <a:spcPts val="20"/>
              </a:spcBef>
              <a:spcAft>
                <a:spcPts val="0"/>
              </a:spcAft>
              <a:buClr>
                <a:srgbClr val="EE2A24"/>
              </a:buClr>
              <a:buSzTx/>
              <a:buFont typeface="Arial" panose="020B0604020202020204" pitchFamily="34" charset="0"/>
              <a:buNone/>
              <a:tabLst/>
              <a:defRPr/>
            </a:pPr>
            <a:endParaRPr kumimoji="0" lang="en-GB" sz="2200" b="0" i="0" u="none" strike="noStrike" kern="1200" cap="none" spc="0" normalizeH="0" baseline="0" noProof="0">
              <a:ln>
                <a:noFill/>
              </a:ln>
              <a:solidFill>
                <a:srgbClr val="000000"/>
              </a:solidFill>
              <a:effectLst/>
              <a:uLnTx/>
              <a:uFillTx/>
              <a:latin typeface="Arial"/>
              <a:ea typeface="Calibri"/>
              <a:cs typeface="Arial"/>
            </a:endParaRPr>
          </a:p>
          <a:p>
            <a:pPr marL="457200" marR="0" lvl="0" indent="-4572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p:txBody>
      </p:sp>
      <p:sp>
        <p:nvSpPr>
          <p:cNvPr id="8" name="Content Placeholder 2">
            <a:extLst>
              <a:ext uri="{FF2B5EF4-FFF2-40B4-BE49-F238E27FC236}">
                <a16:creationId xmlns:a16="http://schemas.microsoft.com/office/drawing/2014/main" id="{693F34DA-C578-C773-FEF4-CB3042BE8F58}"/>
              </a:ext>
            </a:extLst>
          </p:cNvPr>
          <p:cNvSpPr txBox="1">
            <a:spLocks/>
          </p:cNvSpPr>
          <p:nvPr/>
        </p:nvSpPr>
        <p:spPr>
          <a:xfrm>
            <a:off x="6234548" y="1543791"/>
            <a:ext cx="5726609" cy="4222009"/>
          </a:xfrm>
          <a:prstGeom prst="rect">
            <a:avLst/>
          </a:prstGeom>
        </p:spPr>
        <p:style>
          <a:lnRef idx="2">
            <a:schemeClr val="dk1"/>
          </a:lnRef>
          <a:fillRef idx="1">
            <a:schemeClr val="lt1"/>
          </a:fillRef>
          <a:effectRef idx="0">
            <a:schemeClr val="dk1"/>
          </a:effectRef>
          <a:fontRef idx="minor">
            <a:schemeClr val="dk1"/>
          </a:fontRef>
        </p:style>
        <p:txBody>
          <a:bodyPr lIns="91440" tIns="45720" rIns="91440" bIns="45720" anchor="t"/>
          <a:lstStyle>
            <a:lvl1pPr marL="380981" indent="-380981" algn="l" defTabSz="1219110" rtl="0" eaLnBrk="1" latinLnBrk="0" hangingPunct="1">
              <a:spcBef>
                <a:spcPct val="20000"/>
              </a:spcBef>
              <a:buClr>
                <a:srgbClr val="EE2A24"/>
              </a:buClr>
              <a:buFont typeface="Arial" panose="020B0604020202020204" pitchFamily="34" charset="0"/>
              <a:buChar char="­"/>
              <a:defRPr sz="2400" kern="1200">
                <a:solidFill>
                  <a:schemeClr val="tx1"/>
                </a:solidFill>
                <a:latin typeface="+mn-lt"/>
                <a:ea typeface="+mn-ea"/>
                <a:cs typeface="+mn-cs"/>
              </a:defRPr>
            </a:lvl1pPr>
            <a:lvl2pPr marL="990526" indent="-380972"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2pPr>
            <a:lvl3pPr marL="1523887" indent="-304778" algn="l" defTabSz="121911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213344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299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5pPr>
            <a:lvl6pPr marL="335255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6pPr>
            <a:lvl7pPr marL="396210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7pPr>
            <a:lvl8pPr marL="4571659"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8pPr>
            <a:lvl9pPr marL="5181212"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9pPr>
          </a:lstStyle>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r>
              <a:rPr kumimoji="0" lang="en-GB" sz="2200" b="1" i="0" u="none" strike="noStrike" kern="1200" cap="none" spc="0" normalizeH="0" baseline="0" noProof="0">
                <a:ln>
                  <a:noFill/>
                </a:ln>
                <a:solidFill>
                  <a:srgbClr val="000000"/>
                </a:solidFill>
                <a:effectLst/>
                <a:uLnTx/>
                <a:uFillTx/>
                <a:latin typeface="Arial"/>
                <a:ea typeface="+mn-ea"/>
                <a:cs typeface="Arial"/>
              </a:rPr>
              <a:t>Focus on voluntary and community  roles:</a:t>
            </a:r>
          </a:p>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endParaRPr kumimoji="0" lang="en-GB" sz="2400" b="1"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What support you can offer</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Your limits and responsibilities</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The resources and skills you actually have</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r>
              <a:rPr kumimoji="0" lang="en-GB" sz="2200" b="0" i="1" u="none" strike="noStrike" kern="1200" cap="none" spc="0" normalizeH="0" baseline="0" noProof="0">
                <a:ln>
                  <a:noFill/>
                </a:ln>
                <a:solidFill>
                  <a:srgbClr val="000000"/>
                </a:solidFill>
                <a:effectLst/>
                <a:uLnTx/>
                <a:uFillTx/>
                <a:latin typeface="Arial"/>
                <a:ea typeface="+mn-ea"/>
                <a:cs typeface="Arial"/>
              </a:rPr>
              <a:t>Use only the information provided</a:t>
            </a:r>
            <a:endParaRPr kumimoji="0" lang="en-GB" sz="2400" b="0" i="1" u="none" strike="noStrike" kern="1200" cap="none" spc="0" normalizeH="0" baseline="0" noProof="0">
              <a:ln>
                <a:noFill/>
              </a:ln>
              <a:solidFill>
                <a:srgbClr val="000000"/>
              </a:solidFill>
              <a:effectLst/>
              <a:uLnTx/>
              <a:uFillTx/>
              <a:latin typeface="Calibri"/>
              <a:ea typeface="Calibri"/>
              <a:cs typeface="Calibri"/>
            </a:endParaRPr>
          </a:p>
          <a:p>
            <a:pPr marL="0" marR="0" lvl="0" indent="0" algn="l" defTabSz="1219110" rtl="0" eaLnBrk="1" fontAlgn="auto" latinLnBrk="0" hangingPunct="1">
              <a:lnSpc>
                <a:spcPct val="100000"/>
              </a:lnSpc>
              <a:spcBef>
                <a:spcPts val="20"/>
              </a:spcBef>
              <a:spcAft>
                <a:spcPts val="0"/>
              </a:spcAft>
              <a:buClr>
                <a:srgbClr val="EE2A24"/>
              </a:buClr>
              <a:buSzTx/>
              <a:buFont typeface="Arial" panose="020B0604020202020204" pitchFamily="34" charset="0"/>
              <a:buNone/>
              <a:tabLst/>
              <a:defRPr/>
            </a:pPr>
            <a:endParaRPr kumimoji="0" lang="en-GB" sz="2200" b="0" i="0" u="none" strike="noStrike" kern="1200" cap="none" spc="0" normalizeH="0" baseline="0" noProof="0">
              <a:ln>
                <a:noFill/>
              </a:ln>
              <a:solidFill>
                <a:srgbClr val="000000"/>
              </a:solidFill>
              <a:effectLst/>
              <a:uLnTx/>
              <a:uFillTx/>
              <a:latin typeface="Arial"/>
              <a:ea typeface="Calibri"/>
              <a:cs typeface="Arial"/>
            </a:endParaRPr>
          </a:p>
          <a:p>
            <a:pPr marL="457200" marR="0" lvl="0" indent="-4572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p:txBody>
      </p:sp>
      <p:sp>
        <p:nvSpPr>
          <p:cNvPr id="4" name="Rectangle 3">
            <a:extLst>
              <a:ext uri="{FF2B5EF4-FFF2-40B4-BE49-F238E27FC236}">
                <a16:creationId xmlns:a16="http://schemas.microsoft.com/office/drawing/2014/main" id="{32841839-815B-439D-4B1A-7769F92F0D8C}"/>
              </a:ext>
            </a:extLst>
          </p:cNvPr>
          <p:cNvSpPr/>
          <p:nvPr/>
        </p:nvSpPr>
        <p:spPr>
          <a:xfrm rot="5340000">
            <a:off x="1570077" y="502814"/>
            <a:ext cx="144000" cy="1348130"/>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Title 1">
            <a:extLst>
              <a:ext uri="{FF2B5EF4-FFF2-40B4-BE49-F238E27FC236}">
                <a16:creationId xmlns:a16="http://schemas.microsoft.com/office/drawing/2014/main" id="{9B24AA79-AC5B-6359-254F-77058CBB717A}"/>
              </a:ext>
            </a:extLst>
          </p:cNvPr>
          <p:cNvSpPr>
            <a:spLocks noGrp="1"/>
          </p:cNvSpPr>
          <p:nvPr>
            <p:ph type="title"/>
          </p:nvPr>
        </p:nvSpPr>
        <p:spPr>
          <a:xfrm>
            <a:off x="850547" y="684569"/>
            <a:ext cx="7517718" cy="753567"/>
          </a:xfrm>
        </p:spPr>
        <p:txBody>
          <a:bodyPr/>
          <a:lstStyle/>
          <a:p>
            <a:pPr algn="l"/>
            <a:r>
              <a:rPr lang="en-GB" sz="3200" dirty="0"/>
              <a:t>Format and Directions</a:t>
            </a:r>
          </a:p>
        </p:txBody>
      </p:sp>
    </p:spTree>
    <p:extLst>
      <p:ext uri="{BB962C8B-B14F-4D97-AF65-F5344CB8AC3E}">
        <p14:creationId xmlns:p14="http://schemas.microsoft.com/office/powerpoint/2010/main" val="2954023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D59BD-B5B6-711E-5108-BC1263AED99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6C2D01-E3B7-A506-14DA-2EC70C513042}"/>
              </a:ext>
            </a:extLst>
          </p:cNvPr>
          <p:cNvSpPr/>
          <p:nvPr/>
        </p:nvSpPr>
        <p:spPr>
          <a:xfrm>
            <a:off x="15776" y="0"/>
            <a:ext cx="12176224" cy="6858000"/>
          </a:xfrm>
          <a:prstGeom prst="rect">
            <a:avLst/>
          </a:prstGeom>
          <a:solidFill>
            <a:srgbClr val="EE2A24"/>
          </a:solidFill>
          <a:ln w="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3200" b="0" i="0" u="none" strike="noStrike" kern="1200" cap="none" spc="0" normalizeH="0" baseline="0" noProof="0">
              <a:ln>
                <a:noFill/>
              </a:ln>
              <a:solidFill>
                <a:srgbClr val="000000"/>
              </a:solidFill>
              <a:effectLst/>
              <a:uLnTx/>
              <a:uFillTx/>
              <a:latin typeface="Calibri"/>
              <a:ea typeface="+mn-ea"/>
              <a:cs typeface="+mn-cs"/>
            </a:endParaRPr>
          </a:p>
        </p:txBody>
      </p:sp>
      <p:sp>
        <p:nvSpPr>
          <p:cNvPr id="5" name="TextBox 4">
            <a:extLst>
              <a:ext uri="{FF2B5EF4-FFF2-40B4-BE49-F238E27FC236}">
                <a16:creationId xmlns:a16="http://schemas.microsoft.com/office/drawing/2014/main" id="{6791D173-E8C5-357D-EE38-5F87ADFBFA03}"/>
              </a:ext>
            </a:extLst>
          </p:cNvPr>
          <p:cNvSpPr txBox="1"/>
          <p:nvPr/>
        </p:nvSpPr>
        <p:spPr>
          <a:xfrm>
            <a:off x="385005" y="2491838"/>
            <a:ext cx="11443686" cy="1569660"/>
          </a:xfrm>
          <a:prstGeom prst="rect">
            <a:avLst/>
          </a:prstGeom>
          <a:noFill/>
        </p:spPr>
        <p:txBody>
          <a:bodyPr wrap="square" lIns="91440" tIns="45720" rIns="91440" bIns="45720" rtlCol="0" anchor="t">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2700" marR="0" lvl="0" indent="-12700" algn="ctr" defTabSz="1219170" rtl="0" eaLnBrk="1" fontAlgn="auto" latinLnBrk="0" hangingPunct="1">
              <a:lnSpc>
                <a:spcPct val="100000"/>
              </a:lnSpc>
              <a:spcBef>
                <a:spcPts val="0"/>
              </a:spcBef>
              <a:spcAft>
                <a:spcPts val="0"/>
              </a:spcAft>
              <a:buClrTx/>
              <a:buSzTx/>
              <a:buFontTx/>
              <a:buNone/>
              <a:tabLst/>
              <a:defRPr/>
            </a:pPr>
            <a:r>
              <a:rPr kumimoji="0" lang="en-US" sz="9600" b="1" i="0" u="none" strike="noStrike" kern="1200" cap="none" spc="0" normalizeH="0" baseline="0" noProof="0">
                <a:ln>
                  <a:noFill/>
                </a:ln>
                <a:solidFill>
                  <a:srgbClr val="FFFFFF"/>
                </a:solidFill>
                <a:effectLst/>
                <a:uLnTx/>
                <a:uFillTx/>
                <a:latin typeface="Arial"/>
                <a:ea typeface="+mn-ea"/>
                <a:cs typeface="Arial"/>
              </a:rPr>
              <a:t>Begin Exercise</a:t>
            </a:r>
            <a:endParaRPr kumimoji="0" lang="en-US" sz="24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481188077"/>
      </p:ext>
    </p:extLst>
  </p:cSld>
  <p:clrMapOvr>
    <a:masterClrMapping/>
  </p:clrMapOvr>
</p:sld>
</file>

<file path=ppt/theme/theme1.xml><?xml version="1.0" encoding="utf-8"?>
<a:theme xmlns:a="http://schemas.openxmlformats.org/drawingml/2006/main" name="1_Powerpoint template 16 to 9 ratio - most up to date">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Powerpoint template 16 to 9 ratio - most up to date">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Powerpoint template 16 to 9 ratio - most up to date">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7CE69C6055540BF33AAC1D469E4C0" ma:contentTypeVersion="18" ma:contentTypeDescription="Create a new document." ma:contentTypeScope="" ma:versionID="61495c4f0129cdd76bdcaeedd133f250">
  <xsd:schema xmlns:xsd="http://www.w3.org/2001/XMLSchema" xmlns:xs="http://www.w3.org/2001/XMLSchema" xmlns:p="http://schemas.microsoft.com/office/2006/metadata/properties" xmlns:ns2="f9e4a656-b0af-4ca1-bf72-60ff45f8c446" xmlns:ns3="22a2ec74-4f79-472f-aa64-650a5ccae538" targetNamespace="http://schemas.microsoft.com/office/2006/metadata/properties" ma:root="true" ma:fieldsID="348ce0f2e8cbe11cfa2734cf2400e600" ns2:_="" ns3:_="">
    <xsd:import namespace="f9e4a656-b0af-4ca1-bf72-60ff45f8c446"/>
    <xsd:import namespace="22a2ec74-4f79-472f-aa64-650a5ccae53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e4a656-b0af-4ca1-bf72-60ff45f8c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53eba54-30fc-4b07-addc-4b7d108a047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a2ec74-4f79-472f-aa64-650a5ccae53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5453fbb-4f07-4f45-af78-0ab700df0246}" ma:internalName="TaxCatchAll" ma:showField="CatchAllData" ma:web="22a2ec74-4f79-472f-aa64-650a5ccae53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9e4a656-b0af-4ca1-bf72-60ff45f8c446">
      <Terms xmlns="http://schemas.microsoft.com/office/infopath/2007/PartnerControls"/>
    </lcf76f155ced4ddcb4097134ff3c332f>
    <TaxCatchAll xmlns="22a2ec74-4f79-472f-aa64-650a5ccae538" xsi:nil="true"/>
  </documentManagement>
</p:properties>
</file>

<file path=customXml/itemProps1.xml><?xml version="1.0" encoding="utf-8"?>
<ds:datastoreItem xmlns:ds="http://schemas.openxmlformats.org/officeDocument/2006/customXml" ds:itemID="{B2702AFD-D15E-4317-A23F-945AE6863E3C}"/>
</file>

<file path=customXml/itemProps2.xml><?xml version="1.0" encoding="utf-8"?>
<ds:datastoreItem xmlns:ds="http://schemas.openxmlformats.org/officeDocument/2006/customXml" ds:itemID="{A6B292FB-1CE8-46EC-8290-EB908947987C}"/>
</file>

<file path=customXml/itemProps3.xml><?xml version="1.0" encoding="utf-8"?>
<ds:datastoreItem xmlns:ds="http://schemas.openxmlformats.org/officeDocument/2006/customXml" ds:itemID="{432D4029-AB62-4393-A40F-AE1FEB637CA9}"/>
</file>

<file path=docProps/app.xml><?xml version="1.0" encoding="utf-8"?>
<Properties xmlns="http://schemas.openxmlformats.org/officeDocument/2006/extended-properties" xmlns:vt="http://schemas.openxmlformats.org/officeDocument/2006/docPropsVTypes">
  <TotalTime>3340</TotalTime>
  <Words>2953</Words>
  <Application>Microsoft Office PowerPoint</Application>
  <PresentationFormat>Widescreen</PresentationFormat>
  <Paragraphs>263</Paragraphs>
  <Slides>25</Slides>
  <Notes>16</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25</vt:i4>
      </vt:variant>
    </vt:vector>
  </HeadingPairs>
  <TitlesOfParts>
    <vt:vector size="37" baseType="lpstr">
      <vt:lpstr>Aptos</vt:lpstr>
      <vt:lpstr>Aptos Display</vt:lpstr>
      <vt:lpstr>Arial</vt:lpstr>
      <vt:lpstr>Arial,Sans-Serif</vt:lpstr>
      <vt:lpstr>Calibri</vt:lpstr>
      <vt:lpstr>Helvetica</vt:lpstr>
      <vt:lpstr>Helvetica Light</vt:lpstr>
      <vt:lpstr>Helvetica Neue</vt:lpstr>
      <vt:lpstr>1_Powerpoint template 16 to 9 ratio - most up to date</vt:lpstr>
      <vt:lpstr>2_Powerpoint template 16 to 9 ratio - most up to date</vt:lpstr>
      <vt:lpstr>4_Powerpoint template 16 to 9 ratio - most up to date</vt:lpstr>
      <vt:lpstr>Office Theme</vt:lpstr>
      <vt:lpstr>PowerPoint Presentation</vt:lpstr>
      <vt:lpstr>PowerPoint Presentation</vt:lpstr>
      <vt:lpstr>Exercise Purpose</vt:lpstr>
      <vt:lpstr>Exercise Objectives</vt:lpstr>
      <vt:lpstr>Learning Outcomes</vt:lpstr>
      <vt:lpstr>Wellbeing and Participation</vt:lpstr>
      <vt:lpstr>Format and Directions</vt:lpstr>
      <vt:lpstr>Format and Directions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Arhyel Malgwi</dc:creator>
  <cp:lastModifiedBy>Arhyel Malgwi</cp:lastModifiedBy>
  <cp:revision>124</cp:revision>
  <dcterms:created xsi:type="dcterms:W3CDTF">2026-02-04T10:22:51Z</dcterms:created>
  <dcterms:modified xsi:type="dcterms:W3CDTF">2026-03-25T16:46:39Z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0x010100D897CE69C6055540BF33AAC1D469E4C0</vt:lpwstr>
  </property>
</Properties>
</file>