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96" r:id="rId5"/>
    <p:sldId id="300" r:id="rId6"/>
    <p:sldId id="299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DDF53E-CAB3-ADAE-E560-D8504EFD5654}" name="Hayley Jones" initials="HJ" userId="S::Hayley.Jones@thameswater.co.uk::b1425003-2006-4547-8506-64cb47f39ef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Johnson" initials="CJ" lastIdx="3" clrIdx="0">
    <p:extLst>
      <p:ext uri="{19B8F6BF-5375-455C-9EA6-DF929625EA0E}">
        <p15:presenceInfo xmlns:p15="http://schemas.microsoft.com/office/powerpoint/2012/main" userId="S::claire.johnson@thameswater.co.uk::534b9b73-81ec-4c60-8db4-8b0fe7a42e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EDE"/>
    <a:srgbClr val="D8F1FF"/>
    <a:srgbClr val="007BBB"/>
    <a:srgbClr val="000000"/>
    <a:srgbClr val="6ABA18"/>
    <a:srgbClr val="64C5F8"/>
    <a:srgbClr val="FFAF16"/>
    <a:srgbClr val="04599F"/>
    <a:srgbClr val="062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482" autoAdjust="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229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132DA7-B64F-4FFF-8617-5690A6561E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FF5A2-4374-4237-8F92-5C13C2227C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08245-B662-425E-9E41-71B05FA7F176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95FA3-0E67-4E96-A793-30742B7597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D8488-7865-4CA1-A21A-FCE0C87268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02BFD-0D2B-45CD-B6CF-1B060EA4B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85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39D59-68D7-48FC-89B8-2C722ED6E741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BF031-C4D5-4B39-9D9B-1BFA9427B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51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3D3377-D43D-41E6-A284-D9CC4E54F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4CD395AC-6610-4A15-B9D6-B06C520BC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788A505-A72F-4D3C-A1E1-B23AFE6A366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 descr="A logo with waves in a circle&#10;&#10;AI-generated content may be incorrect.">
            <a:extLst>
              <a:ext uri="{FF2B5EF4-FFF2-40B4-BE49-F238E27FC236}">
                <a16:creationId xmlns:a16="http://schemas.microsoft.com/office/drawing/2014/main" id="{3DBFC9D2-F8D6-1146-8D18-2D72F0A2F1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241" y="1414220"/>
            <a:ext cx="2014780" cy="201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9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 hea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4B7FC7BE-9012-4E07-B6A2-7D9F45FD1EC2}"/>
              </a:ext>
            </a:extLst>
          </p:cNvPr>
          <p:cNvSpPr/>
          <p:nvPr userDrawn="1"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67D8DAE-8D76-4A77-8AB7-426DFB8DD5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4" y="427588"/>
            <a:ext cx="10942565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Titles (Abadi Extra Light, 36pt)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A2FF841-45CC-437D-ABA9-84F5D9F2F6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9215" y="1732656"/>
            <a:ext cx="3505323" cy="22202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Add picture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4900AD8-68D4-437A-B22E-89A5EC8764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87462" y="4136118"/>
            <a:ext cx="3505323" cy="22202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Add picture here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7EAA24-DC2E-49A1-9BB9-A8252CD54A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03725" y="2179095"/>
            <a:ext cx="7021836" cy="177378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88CA22E-3CB9-45AD-8D5D-B3EC2CBBDF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2357" y="4576066"/>
            <a:ext cx="6995604" cy="178028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17E1519-6D54-4C08-B1C8-E7955AF9C6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03725" y="1792657"/>
            <a:ext cx="3189616" cy="286325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098A1B6-7CF5-4F1E-859A-A6D2F824C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2357" y="4196116"/>
            <a:ext cx="3189616" cy="286325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3F73197-BF39-4DA4-8A0A-6A10D2EFA8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484" y="1031847"/>
            <a:ext cx="10917411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</a:lstStyle>
          <a:p>
            <a:pPr lvl="0"/>
            <a:r>
              <a:rPr lang="en-GB" dirty="0"/>
              <a:t>Subheadings (Abadi Extra Light, 20pt)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761BC2-E25F-419B-958F-56FA6A1E8925}"/>
              </a:ext>
            </a:extLst>
          </p:cNvPr>
          <p:cNvCxnSpPr>
            <a:cxnSpLocks/>
          </p:cNvCxnSpPr>
          <p:nvPr userDrawn="1"/>
        </p:nvCxnSpPr>
        <p:spPr>
          <a:xfrm>
            <a:off x="4403725" y="4134916"/>
            <a:ext cx="368373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CC43C3F1-8E6F-46DA-8D4D-1577687B64B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92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hea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E5B1A2D3-4A77-48E0-8C50-04E518FEB450}"/>
              </a:ext>
            </a:extLst>
          </p:cNvPr>
          <p:cNvSpPr/>
          <p:nvPr userDrawn="1"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67D8DAE-8D76-4A77-8AB7-426DFB8DD5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768920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Titles (Abadi Extra Light, 36pt)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A2FF841-45CC-437D-ABA9-84F5D9F2F6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9216" y="1732656"/>
            <a:ext cx="2516846" cy="1594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Add picture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7EAA24-DC2E-49A1-9BB9-A8252CD54A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6102" y="3459902"/>
            <a:ext cx="2351183" cy="266569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F400CAE-D50B-4529-B6EF-8E67FC19C22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32696" y="1732656"/>
            <a:ext cx="2516846" cy="1594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Add picture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4F0D09F-BB57-4B7D-9FAB-8A2398A1C4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60745" y="1732656"/>
            <a:ext cx="2485483" cy="1574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Add picture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E6D5509-5EE6-4414-A8EB-A180C842692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75937" y="1732656"/>
            <a:ext cx="2549075" cy="1594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Add picture here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04AE7BB-5DF6-4257-B5EB-6FDB115EF3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5527" y="3459902"/>
            <a:ext cx="2351183" cy="266569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CD66DDE5-51AD-4FEB-99DD-62220B0BA0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5290" y="3459902"/>
            <a:ext cx="2351183" cy="266569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B63C14B-86A0-4DE7-9FA3-41CC546D398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64715" y="3459902"/>
            <a:ext cx="2351183" cy="266569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42718831-ED43-4DFB-AAFE-DEC2F1F9C3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484" y="1031847"/>
            <a:ext cx="10917411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</a:lstStyle>
          <a:p>
            <a:pPr lvl="0"/>
            <a:r>
              <a:rPr lang="en-GB" dirty="0"/>
              <a:t>Subheadings (Abadi Extra Light, 20pt)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DD2C44-2344-42E6-B14E-3EEBCF970A1B}"/>
              </a:ext>
            </a:extLst>
          </p:cNvPr>
          <p:cNvCxnSpPr>
            <a:cxnSpLocks/>
          </p:cNvCxnSpPr>
          <p:nvPr userDrawn="1"/>
        </p:nvCxnSpPr>
        <p:spPr>
          <a:xfrm>
            <a:off x="3278894" y="1742181"/>
            <a:ext cx="0" cy="43929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E9068E-782A-459B-AFE4-F28DE4E53D7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42181"/>
            <a:ext cx="0" cy="43929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1C5E37E-B930-426A-BE8F-646F762329BC}"/>
              </a:ext>
            </a:extLst>
          </p:cNvPr>
          <p:cNvCxnSpPr>
            <a:cxnSpLocks/>
          </p:cNvCxnSpPr>
          <p:nvPr userDrawn="1"/>
        </p:nvCxnSpPr>
        <p:spPr>
          <a:xfrm>
            <a:off x="8917694" y="1742181"/>
            <a:ext cx="0" cy="43929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E1B6C876-2A9A-4FB2-B6E5-44F162754C4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732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hea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83F89775-C435-4815-B7AA-02B7C79DE7EC}"/>
              </a:ext>
            </a:extLst>
          </p:cNvPr>
          <p:cNvSpPr/>
          <p:nvPr userDrawn="1"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66C2D1D-CC10-4D46-B909-E973F3B808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484" y="1031847"/>
            <a:ext cx="10917411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</a:lstStyle>
          <a:p>
            <a:pPr lvl="0"/>
            <a:r>
              <a:rPr lang="en-GB" dirty="0"/>
              <a:t>Subheadings (Abadi Extra Light, 20pt)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67D8DAE-8D76-4A77-8AB7-426DFB8DD5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109073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Titles (Abadi Extra Light, 36pt)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7EAA24-DC2E-49A1-9BB9-A8252CD54A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24217" y="1635880"/>
            <a:ext cx="8991681" cy="1444671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1BB6E24-9AD0-42DD-81A6-38D4B7D331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4216" y="3214637"/>
            <a:ext cx="8991681" cy="1444671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A98F29F-A129-4738-835C-2C6923BCBC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24216" y="4793395"/>
            <a:ext cx="8991681" cy="1444672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11643AB-98F3-4CD7-A04B-32784A81E9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8487" y="1635126"/>
            <a:ext cx="1789605" cy="1444672"/>
          </a:xfrm>
          <a:prstGeom prst="rect">
            <a:avLst/>
          </a:prstGeom>
          <a:solidFill>
            <a:srgbClr val="6ABA18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B37E0F4-F5CB-400E-8139-42BF7AF145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8486" y="3214636"/>
            <a:ext cx="1789605" cy="1444672"/>
          </a:xfrm>
          <a:prstGeom prst="rect">
            <a:avLst/>
          </a:prstGeom>
          <a:solidFill>
            <a:srgbClr val="64C5F8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CEDC9A5-6B46-4291-B6E2-E702063C77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8485" y="4794539"/>
            <a:ext cx="1789605" cy="144467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5945CB-F76E-4793-A1D4-BFE01BDEA8BE}"/>
              </a:ext>
            </a:extLst>
          </p:cNvPr>
          <p:cNvCxnSpPr/>
          <p:nvPr userDrawn="1"/>
        </p:nvCxnSpPr>
        <p:spPr>
          <a:xfrm>
            <a:off x="598485" y="3151573"/>
            <a:ext cx="10917412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E17BE8-DACA-4AF2-A225-ABFB2F170424}"/>
              </a:ext>
            </a:extLst>
          </p:cNvPr>
          <p:cNvCxnSpPr/>
          <p:nvPr userDrawn="1"/>
        </p:nvCxnSpPr>
        <p:spPr>
          <a:xfrm>
            <a:off x="598485" y="4722934"/>
            <a:ext cx="10917412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060D363D-E8EF-4C91-A430-7AD298F592C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470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hea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Single Corner Rounded 19">
            <a:extLst>
              <a:ext uri="{FF2B5EF4-FFF2-40B4-BE49-F238E27FC236}">
                <a16:creationId xmlns:a16="http://schemas.microsoft.com/office/drawing/2014/main" id="{4748287B-90B3-4F6B-A2DC-94852B69BD86}"/>
              </a:ext>
            </a:extLst>
          </p:cNvPr>
          <p:cNvSpPr/>
          <p:nvPr userDrawn="1"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67D8DAE-8D76-4A77-8AB7-426DFB8DD5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4" y="427588"/>
            <a:ext cx="10670003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Titles (Abadi Extra Light, 36pt)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7EAA24-DC2E-49A1-9BB9-A8252CD54A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8485" y="2410234"/>
            <a:ext cx="3343199" cy="382783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1BB6E24-9AD0-42DD-81A6-38D4B7D331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24400" y="2410234"/>
            <a:ext cx="3343199" cy="382783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A98F29F-A129-4738-835C-2C6923BCBC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0315" y="2410234"/>
            <a:ext cx="3343199" cy="382783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11643AB-98F3-4CD7-A04B-32784A81E9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8486" y="1635126"/>
            <a:ext cx="3343199" cy="657969"/>
          </a:xfrm>
          <a:prstGeom prst="rect">
            <a:avLst/>
          </a:prstGeom>
          <a:solidFill>
            <a:srgbClr val="6ABA18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B37E0F4-F5CB-400E-8139-42BF7AF145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24400" y="1635126"/>
            <a:ext cx="3343200" cy="657969"/>
          </a:xfrm>
          <a:prstGeom prst="rect">
            <a:avLst/>
          </a:prstGeom>
          <a:solidFill>
            <a:srgbClr val="64C5F8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CEDC9A5-6B46-4291-B6E2-E702063C77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50315" y="1605833"/>
            <a:ext cx="3343199" cy="68726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5945CB-F76E-4793-A1D4-BFE01BDEA8BE}"/>
              </a:ext>
            </a:extLst>
          </p:cNvPr>
          <p:cNvCxnSpPr>
            <a:cxnSpLocks/>
          </p:cNvCxnSpPr>
          <p:nvPr userDrawn="1"/>
        </p:nvCxnSpPr>
        <p:spPr>
          <a:xfrm>
            <a:off x="4202819" y="1635126"/>
            <a:ext cx="0" cy="460294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E17BE8-DACA-4AF2-A225-ABFB2F170424}"/>
              </a:ext>
            </a:extLst>
          </p:cNvPr>
          <p:cNvCxnSpPr>
            <a:cxnSpLocks/>
          </p:cNvCxnSpPr>
          <p:nvPr userDrawn="1"/>
        </p:nvCxnSpPr>
        <p:spPr>
          <a:xfrm>
            <a:off x="8011339" y="1635126"/>
            <a:ext cx="0" cy="460294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6CD16A4-3DDA-4280-86C4-562DEC238D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484" y="1031847"/>
            <a:ext cx="10917411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</a:lstStyle>
          <a:p>
            <a:pPr lvl="0"/>
            <a:r>
              <a:rPr lang="en-GB" dirty="0"/>
              <a:t>Subheadings (Abadi Extra Light, 20pt)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5B6AD4A-55DA-4125-BA81-6D87F9DBEF6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611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CF4381-B473-4F51-ABF1-A483E6DAE53D}"/>
              </a:ext>
            </a:extLst>
          </p:cNvPr>
          <p:cNvSpPr/>
          <p:nvPr userDrawn="1"/>
        </p:nvSpPr>
        <p:spPr>
          <a:xfrm flipV="1">
            <a:off x="143607" y="136524"/>
            <a:ext cx="5951851" cy="6584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E21C2B51-0DDF-4341-9DAE-8A4602584E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1735" y="1019306"/>
            <a:ext cx="4884665" cy="400050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AD22B0F6-1C57-4E51-BCAD-CCD9B4D278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735" y="426993"/>
            <a:ext cx="4884665" cy="563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accent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63F4DE0-E679-4D1D-962D-D1045CB68C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5" y="1881555"/>
            <a:ext cx="4884666" cy="454885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1800">
                <a:latin typeface="Arial Nova Light" panose="020B0304020202020204" pitchFamily="34" charset="0"/>
              </a:defRPr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 Nova Light" panose="020B03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GB" dirty="0"/>
              <a:t>Main body copy should use Arial Nova Light, 18pt. Please use black text throughout, apart from slide headings, which use Thames blue. Please ensure bullet points are Thames blue.</a:t>
            </a:r>
          </a:p>
          <a:p>
            <a:pPr lvl="0"/>
            <a:endParaRPr lang="en-GB" dirty="0"/>
          </a:p>
        </p:txBody>
      </p:sp>
      <p:sp>
        <p:nvSpPr>
          <p:cNvPr id="17" name="Rectangle: Single Corner Rounded 16">
            <a:extLst>
              <a:ext uri="{FF2B5EF4-FFF2-40B4-BE49-F238E27FC236}">
                <a16:creationId xmlns:a16="http://schemas.microsoft.com/office/drawing/2014/main" id="{FC399147-53B4-4431-9FF6-24D4543AC148}"/>
              </a:ext>
            </a:extLst>
          </p:cNvPr>
          <p:cNvSpPr/>
          <p:nvPr userDrawn="1"/>
        </p:nvSpPr>
        <p:spPr>
          <a:xfrm flipV="1">
            <a:off x="6096000" y="1239714"/>
            <a:ext cx="5879055" cy="5454034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1749D40-E50C-47E7-BC20-396D1CDEE05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136523"/>
            <a:ext cx="5951538" cy="6584949"/>
          </a:xfrm>
          <a:custGeom>
            <a:avLst/>
            <a:gdLst>
              <a:gd name="connsiteX0" fmla="*/ 0 w 5951538"/>
              <a:gd name="connsiteY0" fmla="*/ 0 h 6557228"/>
              <a:gd name="connsiteX1" fmla="*/ 5951538 w 5951538"/>
              <a:gd name="connsiteY1" fmla="*/ 0 h 6557228"/>
              <a:gd name="connsiteX2" fmla="*/ 5951538 w 5951538"/>
              <a:gd name="connsiteY2" fmla="*/ 5467431 h 6557228"/>
              <a:gd name="connsiteX3" fmla="*/ 5929646 w 5951538"/>
              <a:gd name="connsiteY3" fmla="*/ 5684591 h 6557228"/>
              <a:gd name="connsiteX4" fmla="*/ 4858957 w 5951538"/>
              <a:gd name="connsiteY4" fmla="*/ 6557228 h 6557228"/>
              <a:gd name="connsiteX5" fmla="*/ 0 w 5951538"/>
              <a:gd name="connsiteY5" fmla="*/ 6557228 h 655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1538" h="6557228">
                <a:moveTo>
                  <a:pt x="0" y="0"/>
                </a:moveTo>
                <a:lnTo>
                  <a:pt x="5951538" y="0"/>
                </a:lnTo>
                <a:lnTo>
                  <a:pt x="5951538" y="5467431"/>
                </a:lnTo>
                <a:lnTo>
                  <a:pt x="5929646" y="5684591"/>
                </a:lnTo>
                <a:cubicBezTo>
                  <a:pt x="5827738" y="6182604"/>
                  <a:pt x="5387097" y="6557228"/>
                  <a:pt x="4858957" y="6557228"/>
                </a:cubicBezTo>
                <a:lnTo>
                  <a:pt x="0" y="6557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Add a picture here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73E7805-3530-4204-9F68-8484EE07155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6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6824CA86-DC86-4965-AFFD-82B04F9DB78B}"/>
              </a:ext>
            </a:extLst>
          </p:cNvPr>
          <p:cNvSpPr/>
          <p:nvPr userDrawn="1"/>
        </p:nvSpPr>
        <p:spPr>
          <a:xfrm flipV="1">
            <a:off x="6096000" y="136524"/>
            <a:ext cx="5952392" cy="6584949"/>
          </a:xfrm>
          <a:prstGeom prst="round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7726A4E-CAB2-47FC-AA12-B438BE834B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5119796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25145DA-5A9B-47D1-AF37-B8BBF1F1E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63F4DE0-E679-4D1D-962D-D1045CB68C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4" y="1881555"/>
            <a:ext cx="5119795" cy="454885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1800">
                <a:latin typeface="Arial Nova Light" panose="020B0304020202020204" pitchFamily="34" charset="0"/>
              </a:defRPr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 Nova Light" panose="020B03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GB" dirty="0"/>
              <a:t>Main body copy should use Arial Nova Light, 18pt. Please use black text throughout, apart from slide headings, which use Thames blue. Please ensure bullet points are Thames blue.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C26632C7-6E2C-47B7-BA27-58047F9E143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 descr="A logo with waves in a circle&#10;&#10;AI-generated content may be incorrect.">
            <a:extLst>
              <a:ext uri="{FF2B5EF4-FFF2-40B4-BE49-F238E27FC236}">
                <a16:creationId xmlns:a16="http://schemas.microsoft.com/office/drawing/2014/main" id="{3019D3C5-8C2C-296B-76A6-AD126E9995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144" y="2193009"/>
            <a:ext cx="1890794" cy="189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3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F133309-DE61-474C-8148-A1A49DAAD72B}"/>
              </a:ext>
            </a:extLst>
          </p:cNvPr>
          <p:cNvSpPr/>
          <p:nvPr userDrawn="1"/>
        </p:nvSpPr>
        <p:spPr>
          <a:xfrm flipV="1">
            <a:off x="143607" y="136523"/>
            <a:ext cx="8192525" cy="6584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CD497A7-76DC-4DF8-A5E9-38D9512328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6132" y="136523"/>
            <a:ext cx="3712260" cy="6584950"/>
          </a:xfrm>
          <a:custGeom>
            <a:avLst/>
            <a:gdLst>
              <a:gd name="connsiteX0" fmla="*/ 0 w 3712260"/>
              <a:gd name="connsiteY0" fmla="*/ 0 h 6557227"/>
              <a:gd name="connsiteX1" fmla="*/ 3712260 w 3712260"/>
              <a:gd name="connsiteY1" fmla="*/ 0 h 6557227"/>
              <a:gd name="connsiteX2" fmla="*/ 3712260 w 3712260"/>
              <a:gd name="connsiteY2" fmla="*/ 5464334 h 6557227"/>
              <a:gd name="connsiteX3" fmla="*/ 2619367 w 3712260"/>
              <a:gd name="connsiteY3" fmla="*/ 6557227 h 6557227"/>
              <a:gd name="connsiteX4" fmla="*/ 0 w 3712260"/>
              <a:gd name="connsiteY4" fmla="*/ 6557227 h 655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260" h="6557227">
                <a:moveTo>
                  <a:pt x="0" y="0"/>
                </a:moveTo>
                <a:lnTo>
                  <a:pt x="3712260" y="0"/>
                </a:lnTo>
                <a:lnTo>
                  <a:pt x="3712260" y="5464334"/>
                </a:lnTo>
                <a:cubicBezTo>
                  <a:pt x="3712260" y="6067922"/>
                  <a:pt x="3222955" y="6557227"/>
                  <a:pt x="2619367" y="6557227"/>
                </a:cubicBezTo>
                <a:lnTo>
                  <a:pt x="0" y="655722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DC0F77F-C6AB-4D3C-ABBC-B224FD7217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7326024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A5FB1CC-1E05-4B14-AFCF-2C111B85E6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4" y="427588"/>
            <a:ext cx="7328927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F0A9185-DE0E-4F8C-B8C4-AA58BFD47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4" y="1881555"/>
            <a:ext cx="7326025" cy="454885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2pPr>
            <a:lvl3pPr>
              <a:buClr>
                <a:schemeClr val="accent1"/>
              </a:buClr>
              <a:defRPr sz="1800">
                <a:latin typeface="Arial Nova Light" panose="020B0304020202020204" pitchFamily="34" charset="0"/>
              </a:defRPr>
            </a:lvl3pPr>
          </a:lstStyle>
          <a:p>
            <a:pPr lvl="0"/>
            <a:r>
              <a:rPr lang="en-GB" dirty="0"/>
              <a:t>Main body copy should use Arial Nova Light, 18pt. Please use black text throughout, apart from slide headings, which use Thames blue. Please ensure bullet points are Thames blue.</a:t>
            </a:r>
          </a:p>
          <a:p>
            <a:pPr lvl="1"/>
            <a:endParaRPr lang="en-GB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B9A838F-2587-402E-9392-8FE3D08D3DB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313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B862B6A6-ADC8-4F7B-8DAE-7BCEE33AD076}"/>
              </a:ext>
            </a:extLst>
          </p:cNvPr>
          <p:cNvSpPr/>
          <p:nvPr userDrawn="1"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6268E12-FC23-46E6-AAC1-2C74B55F9E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4" y="427588"/>
            <a:ext cx="10898603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35DFFEE-E04C-4239-A86D-D1F0BCCAEF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1359" y="1893696"/>
            <a:ext cx="2579826" cy="43995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1920C913-88E7-44E8-8F24-CDC6111B56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2929" y="1893696"/>
            <a:ext cx="2579825" cy="43995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ACE6BC76-69E0-4995-B9D9-B7FB1511A2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91529" y="1890406"/>
            <a:ext cx="2579825" cy="43995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7E6F72E1-EC07-4161-80F7-1A0B8AB456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53100" y="1890406"/>
            <a:ext cx="2579825" cy="43995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BBFC9361-94BD-4E08-97BA-A7C5113630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472" y="2550332"/>
            <a:ext cx="2457599" cy="337107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Use these boxes to hold quotes, stats, and other key info.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AE50AF89-8F83-46BD-9323-FBC1444C0B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4042" y="2550332"/>
            <a:ext cx="2457598" cy="337107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You can copy and paste them if you want to use them elsewhere in your presentation. 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0E4E314-D9BD-4C0D-92A6-D508328147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79684" y="2550332"/>
            <a:ext cx="2457598" cy="337107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Avoid using speech bubbles – use these boxes instead. 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F891C5E-33DB-451D-80BF-38923C03FB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4213" y="2550332"/>
            <a:ext cx="2457598" cy="337107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n-GB" dirty="0"/>
              <a:t>Please make sure that the text colour stands out on whatever blue box you choose to use.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F870D0-80FF-4B35-8B07-F7AE4B92D863}"/>
              </a:ext>
            </a:extLst>
          </p:cNvPr>
          <p:cNvCxnSpPr>
            <a:cxnSpLocks/>
          </p:cNvCxnSpPr>
          <p:nvPr userDrawn="1"/>
        </p:nvCxnSpPr>
        <p:spPr>
          <a:xfrm>
            <a:off x="3336866" y="1901164"/>
            <a:ext cx="0" cy="403099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5EA1ED1-9EB6-4CC4-8526-23AC012919B8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901164"/>
            <a:ext cx="0" cy="403099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C838DD0-98C6-4855-8A1B-E15BC29B8829}"/>
              </a:ext>
            </a:extLst>
          </p:cNvPr>
          <p:cNvCxnSpPr>
            <a:cxnSpLocks/>
          </p:cNvCxnSpPr>
          <p:nvPr userDrawn="1"/>
        </p:nvCxnSpPr>
        <p:spPr>
          <a:xfrm>
            <a:off x="8884024" y="1901164"/>
            <a:ext cx="0" cy="403099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A5C85C4-99AF-48E5-8384-F0BCC0F10B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484" y="1031847"/>
            <a:ext cx="10917411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</a:lstStyle>
          <a:p>
            <a:pPr lvl="0"/>
            <a:r>
              <a:rPr lang="en-GB" dirty="0"/>
              <a:t>Subheadings (Abadi Extra Light, 20pt)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05FD4624-D7D8-48C8-B7E6-3D13386A126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815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3FA73C08-0590-4039-A091-AD9ADE2101DB}"/>
              </a:ext>
            </a:extLst>
          </p:cNvPr>
          <p:cNvSpPr/>
          <p:nvPr userDrawn="1"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49C1817-254C-44BF-A65C-011D7E3F4C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10863434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21C860-C6D5-4C19-AFAB-24EC713501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4" y="1881555"/>
            <a:ext cx="3348829" cy="447479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Change the chart colours by clicking on the chart, selecting ‘design’ from the top bar, and then ‘change colours’. You can check out our brand colours in the brand guidelines. 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D2C6F9E8-0CA8-4759-8C68-9DACD4843574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572000" y="1881554"/>
            <a:ext cx="6718394" cy="4474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19942-5268-4345-9F47-539C9113A453}"/>
              </a:ext>
            </a:extLst>
          </p:cNvPr>
          <p:cNvCxnSpPr>
            <a:cxnSpLocks/>
          </p:cNvCxnSpPr>
          <p:nvPr userDrawn="1"/>
        </p:nvCxnSpPr>
        <p:spPr>
          <a:xfrm>
            <a:off x="4273841" y="1881554"/>
            <a:ext cx="0" cy="447479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A09DADE-5180-4482-8E28-573564AA4C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484" y="1031847"/>
            <a:ext cx="10917411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</a:lstStyle>
          <a:p>
            <a:pPr lvl="0"/>
            <a:r>
              <a:rPr lang="en-GB" dirty="0"/>
              <a:t>Subheadings (Abadi Extra Light, 20pt)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886E7515-66C8-43EE-AF97-EFBC402A39E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78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3FA73C08-0590-4039-A091-AD9ADE2101DB}"/>
              </a:ext>
            </a:extLst>
          </p:cNvPr>
          <p:cNvSpPr/>
          <p:nvPr userDrawn="1"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49C1817-254C-44BF-A65C-011D7E3F4C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21C860-C6D5-4C19-AFAB-24EC713501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4" y="1881555"/>
            <a:ext cx="3348829" cy="447479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Change the chart colours by clicking on the chart, selecting ‘design’ from the top bar, and then ‘change colours’. You can check out our brand colours in the brand guidelines. 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D2C6F9E8-0CA8-4759-8C68-9DACD4843574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572000" y="1881554"/>
            <a:ext cx="6718394" cy="2166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19942-5268-4345-9F47-539C9113A453}"/>
              </a:ext>
            </a:extLst>
          </p:cNvPr>
          <p:cNvCxnSpPr>
            <a:cxnSpLocks/>
          </p:cNvCxnSpPr>
          <p:nvPr userDrawn="1"/>
        </p:nvCxnSpPr>
        <p:spPr>
          <a:xfrm>
            <a:off x="4273841" y="1881554"/>
            <a:ext cx="0" cy="447479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A09DADE-5180-4482-8E28-573564AA4C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484" y="1031847"/>
            <a:ext cx="10917411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</a:lstStyle>
          <a:p>
            <a:pPr lvl="0"/>
            <a:r>
              <a:rPr lang="en-GB" dirty="0"/>
              <a:t>Subheadings (Abadi Extra Light, 20pt)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886E7515-66C8-43EE-AF97-EFBC402A39E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hart Placeholder 2">
            <a:extLst>
              <a:ext uri="{FF2B5EF4-FFF2-40B4-BE49-F238E27FC236}">
                <a16:creationId xmlns:a16="http://schemas.microsoft.com/office/drawing/2014/main" id="{A84AC949-6FC8-46BF-A90E-2B465966B2B7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4572000" y="4189606"/>
            <a:ext cx="6718394" cy="2166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chart</a:t>
            </a:r>
          </a:p>
        </p:txBody>
      </p:sp>
    </p:spTree>
    <p:extLst>
      <p:ext uri="{BB962C8B-B14F-4D97-AF65-F5344CB8AC3E}">
        <p14:creationId xmlns:p14="http://schemas.microsoft.com/office/powerpoint/2010/main" val="3057639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40FE8-DDE6-4D41-A6FF-38BA8B7FBC0A}"/>
              </a:ext>
            </a:extLst>
          </p:cNvPr>
          <p:cNvSpPr/>
          <p:nvPr userDrawn="1"/>
        </p:nvSpPr>
        <p:spPr>
          <a:xfrm flipV="1">
            <a:off x="143607" y="136524"/>
            <a:ext cx="5951539" cy="6584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4AE50F4-D278-4D12-9DBD-5CB53E3F1C0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96000" y="136523"/>
            <a:ext cx="5951538" cy="6584949"/>
          </a:xfrm>
          <a:custGeom>
            <a:avLst/>
            <a:gdLst>
              <a:gd name="connsiteX0" fmla="*/ 0 w 5951538"/>
              <a:gd name="connsiteY0" fmla="*/ 0 h 6557228"/>
              <a:gd name="connsiteX1" fmla="*/ 5951538 w 5951538"/>
              <a:gd name="connsiteY1" fmla="*/ 0 h 6557228"/>
              <a:gd name="connsiteX2" fmla="*/ 5951538 w 5951538"/>
              <a:gd name="connsiteY2" fmla="*/ 5467431 h 6557228"/>
              <a:gd name="connsiteX3" fmla="*/ 5929646 w 5951538"/>
              <a:gd name="connsiteY3" fmla="*/ 5684591 h 6557228"/>
              <a:gd name="connsiteX4" fmla="*/ 4858957 w 5951538"/>
              <a:gd name="connsiteY4" fmla="*/ 6557228 h 6557228"/>
              <a:gd name="connsiteX5" fmla="*/ 0 w 5951538"/>
              <a:gd name="connsiteY5" fmla="*/ 6557228 h 655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1538" h="6557228">
                <a:moveTo>
                  <a:pt x="0" y="0"/>
                </a:moveTo>
                <a:lnTo>
                  <a:pt x="5951538" y="0"/>
                </a:lnTo>
                <a:lnTo>
                  <a:pt x="5951538" y="5467431"/>
                </a:lnTo>
                <a:lnTo>
                  <a:pt x="5929646" y="5684591"/>
                </a:lnTo>
                <a:cubicBezTo>
                  <a:pt x="5827738" y="6182604"/>
                  <a:pt x="5387097" y="6557228"/>
                  <a:pt x="4858957" y="6557228"/>
                </a:cubicBezTo>
                <a:lnTo>
                  <a:pt x="0" y="6557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Add a picture here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899CE06-950A-43C6-815B-FF298694D1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825" y="4355603"/>
            <a:ext cx="5114578" cy="6429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presenter name, job number, etc (Abadi Extra Light font 20pt) 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11AC323-9B1D-4391-8250-723B18E4AC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824" y="2828544"/>
            <a:ext cx="5342061" cy="1248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header (Abadi Extra Light 40pt)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6ABAD8E2-CEBC-4513-B74F-2F2165802ED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3D1501E0-7E56-48DF-AA8F-CCA6479B11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37085" y="212721"/>
            <a:ext cx="2037969" cy="6168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Option for photo caption</a:t>
            </a:r>
          </a:p>
        </p:txBody>
      </p:sp>
      <p:pic>
        <p:nvPicPr>
          <p:cNvPr id="4" name="Picture 3" descr="A blue circle with white text and waves&#10;&#10;AI-generated content may be incorrect.">
            <a:extLst>
              <a:ext uri="{FF2B5EF4-FFF2-40B4-BE49-F238E27FC236}">
                <a16:creationId xmlns:a16="http://schemas.microsoft.com/office/drawing/2014/main" id="{BFDE26EB-D0E4-5313-40A2-3969920DC6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9" y="526942"/>
            <a:ext cx="1037095" cy="103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09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Single Corner Rounded 14">
            <a:extLst>
              <a:ext uri="{FF2B5EF4-FFF2-40B4-BE49-F238E27FC236}">
                <a16:creationId xmlns:a16="http://schemas.microsoft.com/office/drawing/2014/main" id="{C8D93BA7-8DBD-49E2-B586-FCFAA8D5A487}"/>
              </a:ext>
            </a:extLst>
          </p:cNvPr>
          <p:cNvSpPr/>
          <p:nvPr userDrawn="1"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rgbClr val="DCE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FD67DB-2936-4977-9980-B0AADD65B73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1BB9F0FD-8E4C-4736-B940-3232E568D14A}"/>
              </a:ext>
            </a:extLst>
          </p:cNvPr>
          <p:cNvSpPr/>
          <p:nvPr userDrawn="1"/>
        </p:nvSpPr>
        <p:spPr>
          <a:xfrm flipV="1">
            <a:off x="6096000" y="136524"/>
            <a:ext cx="5952392" cy="6584949"/>
          </a:xfrm>
          <a:prstGeom prst="round1Rect">
            <a:avLst/>
          </a:prstGeom>
          <a:solidFill>
            <a:srgbClr val="D8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DD46BD5-D163-4B9A-8567-9F6332B29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5119796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49C1817-254C-44BF-A65C-011D7E3F4C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21C860-C6D5-4C19-AFAB-24EC713501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4" y="1881555"/>
            <a:ext cx="5119796" cy="447479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Change the chart colours by clicking on the chart, selecting ‘design’ from the top bar, and then ‘change colours’. You can check out our brand colours in the brand guidelines. 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D2C6F9E8-0CA8-4759-8C68-9DACD4843574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517141" y="427588"/>
            <a:ext cx="3094628" cy="288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chart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4A75734-27F1-42C7-B0DC-CAA1B27CDD8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Chart Placeholder 2">
            <a:extLst>
              <a:ext uri="{FF2B5EF4-FFF2-40B4-BE49-F238E27FC236}">
                <a16:creationId xmlns:a16="http://schemas.microsoft.com/office/drawing/2014/main" id="{A339CE81-2A43-44A7-8052-62CD9729BD2F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7524882" y="3465933"/>
            <a:ext cx="3094628" cy="288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chart</a:t>
            </a:r>
          </a:p>
        </p:txBody>
      </p:sp>
    </p:spTree>
    <p:extLst>
      <p:ext uri="{BB962C8B-B14F-4D97-AF65-F5344CB8AC3E}">
        <p14:creationId xmlns:p14="http://schemas.microsoft.com/office/powerpoint/2010/main" val="3704541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Single Corner Rounded 14">
            <a:extLst>
              <a:ext uri="{FF2B5EF4-FFF2-40B4-BE49-F238E27FC236}">
                <a16:creationId xmlns:a16="http://schemas.microsoft.com/office/drawing/2014/main" id="{C8D93BA7-8DBD-49E2-B586-FCFAA8D5A487}"/>
              </a:ext>
            </a:extLst>
          </p:cNvPr>
          <p:cNvSpPr/>
          <p:nvPr userDrawn="1"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rgbClr val="DCE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FD67DB-2936-4977-9980-B0AADD65B73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1BB9F0FD-8E4C-4736-B940-3232E568D14A}"/>
              </a:ext>
            </a:extLst>
          </p:cNvPr>
          <p:cNvSpPr/>
          <p:nvPr userDrawn="1"/>
        </p:nvSpPr>
        <p:spPr>
          <a:xfrm flipV="1">
            <a:off x="6096000" y="136524"/>
            <a:ext cx="5952392" cy="6584949"/>
          </a:xfrm>
          <a:prstGeom prst="round1Rect">
            <a:avLst/>
          </a:prstGeom>
          <a:solidFill>
            <a:srgbClr val="D8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DD46BD5-D163-4B9A-8567-9F6332B29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5119796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49C1817-254C-44BF-A65C-011D7E3F4C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21C860-C6D5-4C19-AFAB-24EC713501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4" y="1881555"/>
            <a:ext cx="5119796" cy="447479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Change the chart colours by clicking on the chart, selecting ‘design’ from the top bar, and then ‘change colours’. You can check out our brand colours in the brand guidelines. 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4A75734-27F1-42C7-B0DC-CAA1B27CDD8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Chart Placeholder 2">
            <a:extLst>
              <a:ext uri="{FF2B5EF4-FFF2-40B4-BE49-F238E27FC236}">
                <a16:creationId xmlns:a16="http://schemas.microsoft.com/office/drawing/2014/main" id="{A339CE81-2A43-44A7-8052-62CD9729BD2F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6759424" y="1269715"/>
            <a:ext cx="4625543" cy="4318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chart</a:t>
            </a:r>
          </a:p>
        </p:txBody>
      </p:sp>
    </p:spTree>
    <p:extLst>
      <p:ext uri="{BB962C8B-B14F-4D97-AF65-F5344CB8AC3E}">
        <p14:creationId xmlns:p14="http://schemas.microsoft.com/office/powerpoint/2010/main" val="1293961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hea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D48FCA1B-E9CE-439C-9C62-F1C9312687F6}"/>
              </a:ext>
            </a:extLst>
          </p:cNvPr>
          <p:cNvSpPr/>
          <p:nvPr userDrawn="1"/>
        </p:nvSpPr>
        <p:spPr>
          <a:xfrm flipV="1">
            <a:off x="143607" y="136523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67D8DAE-8D76-4A77-8AB7-426DFB8DD5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10960150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Titles (Abadi Extra Light, 36pt)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A8F25B-B9FD-49E5-9249-40AB8F386B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11004910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727C2E6-B914-49B5-ACC7-A41876D0710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88F6FB0B-1F27-4F59-BA16-253A3984A0ED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709297" y="1711071"/>
            <a:ext cx="5219611" cy="26115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r>
              <a:rPr lang="en-GB" dirty="0"/>
              <a:t>Chart here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2DA314EA-03A1-4392-897C-471646462AFE}"/>
              </a:ext>
            </a:extLst>
          </p:cNvPr>
          <p:cNvSpPr>
            <a:spLocks noGrp="1"/>
          </p:cNvSpPr>
          <p:nvPr>
            <p:ph type="chart" sz="quarter" idx="28" hasCustomPrompt="1"/>
          </p:nvPr>
        </p:nvSpPr>
        <p:spPr>
          <a:xfrm>
            <a:off x="6268460" y="1711070"/>
            <a:ext cx="5235990" cy="26115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r>
              <a:rPr lang="en-GB" dirty="0"/>
              <a:t>Chart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538A5-5BFA-4807-989E-E3403A8AD83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1675" y="4489424"/>
            <a:ext cx="5229225" cy="194153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F136FC7-F333-46A0-B69F-6C78644E767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61100" y="4488873"/>
            <a:ext cx="5229225" cy="194153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E57D00-4CF6-41CD-9551-BE11BAB9DD3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54337"/>
            <a:ext cx="0" cy="460294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472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nd char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1BD560BD-90F2-460F-84B6-0929810FBB40}"/>
              </a:ext>
            </a:extLst>
          </p:cNvPr>
          <p:cNvSpPr/>
          <p:nvPr userDrawn="1"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rgbClr val="D8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B8D69C-AB30-452E-867F-09C8096A4B2F}"/>
              </a:ext>
            </a:extLst>
          </p:cNvPr>
          <p:cNvSpPr/>
          <p:nvPr userDrawn="1"/>
        </p:nvSpPr>
        <p:spPr>
          <a:xfrm>
            <a:off x="143606" y="136525"/>
            <a:ext cx="11904785" cy="2540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49C1817-254C-44BF-A65C-011D7E3F4C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4" y="427588"/>
            <a:ext cx="10951357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21C860-C6D5-4C19-AFAB-24EC713501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3" y="1881555"/>
            <a:ext cx="10991051" cy="63720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Change the chart colours by clicking on the chart, selecting ‘design’ from the top bar, and then ‘change colours’. You can check out our brand colours in the brand guidelines. 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D2C6F9E8-0CA8-4759-8C68-9DACD4843574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1091736" y="2861361"/>
            <a:ext cx="10008524" cy="3513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chart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D948F44-9A76-415B-9774-7118677518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11004910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00A734CA-A865-495F-981B-46F3BA6F60D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964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18A2AC01-EE52-4E69-A8A1-26D0BEF54F69}"/>
              </a:ext>
            </a:extLst>
          </p:cNvPr>
          <p:cNvSpPr/>
          <p:nvPr userDrawn="1"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C8600701-9472-4988-BDC8-926F6A076F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4" y="427588"/>
            <a:ext cx="10951357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20696DC-F688-4963-8158-ABAD4C17E5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4256" y="2932456"/>
            <a:ext cx="1660109" cy="646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D9E87D9-A3BB-44A7-9163-52E7E68B18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3944" y="2932455"/>
            <a:ext cx="1660109" cy="646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E86B112-6393-4CA5-8FB6-F641D0BB8F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9993" y="2932455"/>
            <a:ext cx="1660109" cy="646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E408E97-3041-4E29-BB92-15D802704E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40248" y="4353409"/>
            <a:ext cx="1660109" cy="646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266E8EE-8951-4C6A-85FF-C80F55598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18816" y="4355723"/>
            <a:ext cx="1660109" cy="646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D0AEAC5E-DE4C-493D-AF95-3AFFEC44EC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97384" y="4353409"/>
            <a:ext cx="1660109" cy="646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4D5EE02-A945-4424-BDCD-31A65B632C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11004910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379AFAF5-E491-4B1E-A2E6-88B0CDDA16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53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Single Corner Rounded 14">
            <a:extLst>
              <a:ext uri="{FF2B5EF4-FFF2-40B4-BE49-F238E27FC236}">
                <a16:creationId xmlns:a16="http://schemas.microsoft.com/office/drawing/2014/main" id="{DFE6DE59-A394-445F-9CDB-80D8A1A6C24F}"/>
              </a:ext>
            </a:extLst>
          </p:cNvPr>
          <p:cNvSpPr/>
          <p:nvPr userDrawn="1"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B1CC4F88-8381-432B-9697-A4C3ECBD1C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1928" y="5056709"/>
            <a:ext cx="2318780" cy="64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B25CBFB6-4A02-4C41-98C6-468928891F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6608" y="5056708"/>
            <a:ext cx="2318780" cy="64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B103E14-32FF-4E2C-A53F-430633DBA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21288" y="5056708"/>
            <a:ext cx="2318780" cy="64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9E10FBC-C0A7-49D7-AD12-56DEAED255D7}"/>
              </a:ext>
            </a:extLst>
          </p:cNvPr>
          <p:cNvSpPr txBox="1">
            <a:spLocks/>
          </p:cNvSpPr>
          <p:nvPr userDrawn="1"/>
        </p:nvSpPr>
        <p:spPr>
          <a:xfrm>
            <a:off x="871457" y="1989137"/>
            <a:ext cx="2879725" cy="2879725"/>
          </a:xfrm>
          <a:prstGeom prst="ellipse">
            <a:avLst/>
          </a:prstGeom>
          <a:solidFill>
            <a:srgbClr val="009FD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spc="0" dirty="0" smtClean="0">
                <a:solidFill>
                  <a:schemeClr val="lt1"/>
                </a:solidFill>
                <a:latin typeface="FS Albert" panose="02000000040000020004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800" b="0" i="0" kern="1200" spc="0" dirty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EA6B9C1-3EA1-4298-9DC7-C6E4B5D766CF}"/>
              </a:ext>
            </a:extLst>
          </p:cNvPr>
          <p:cNvSpPr txBox="1">
            <a:spLocks/>
          </p:cNvSpPr>
          <p:nvPr userDrawn="1"/>
        </p:nvSpPr>
        <p:spPr>
          <a:xfrm>
            <a:off x="4656138" y="1989137"/>
            <a:ext cx="2879725" cy="2879725"/>
          </a:xfrm>
          <a:prstGeom prst="ellipse">
            <a:avLst/>
          </a:prstGeom>
          <a:solidFill>
            <a:srgbClr val="64C5F8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spc="0" dirty="0" smtClean="0">
                <a:solidFill>
                  <a:schemeClr val="accent1"/>
                </a:solidFill>
                <a:latin typeface="FS Albert" panose="02000000040000020004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800" b="0" i="0" kern="1200" spc="0" dirty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34435CB-D068-4336-8272-D15EC7A57871}"/>
              </a:ext>
            </a:extLst>
          </p:cNvPr>
          <p:cNvSpPr txBox="1">
            <a:spLocks/>
          </p:cNvSpPr>
          <p:nvPr userDrawn="1"/>
        </p:nvSpPr>
        <p:spPr>
          <a:xfrm>
            <a:off x="8440818" y="1989137"/>
            <a:ext cx="2879725" cy="2879725"/>
          </a:xfrm>
          <a:prstGeom prst="ellipse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spc="0" dirty="0" smtClean="0">
                <a:solidFill>
                  <a:schemeClr val="accent1"/>
                </a:solidFill>
                <a:latin typeface="FS Albert" panose="02000000040000020004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800" b="0" i="0" kern="1200" spc="0" dirty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F723C90-0201-4A5A-B24A-DEAE183C3D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11004910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0E8591DE-426B-4556-96B4-4277547337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4" y="427588"/>
            <a:ext cx="10951357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C30EDC5-60C9-4942-AC5F-4BD99066DD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8508" y="2457756"/>
            <a:ext cx="2119313" cy="19351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8AD77A6-57AE-462A-8678-62FDD52CD6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6341" y="2457756"/>
            <a:ext cx="2119313" cy="19351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You can use these circles to hold facts and figures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FF1C63-F91B-48B2-80DB-A527C1B299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4179" y="2457756"/>
            <a:ext cx="2119313" cy="19351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Or to pull out key quotes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4379C126-F4F7-4520-8562-667A9FEF960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228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Single Corner Rounded 16">
            <a:extLst>
              <a:ext uri="{FF2B5EF4-FFF2-40B4-BE49-F238E27FC236}">
                <a16:creationId xmlns:a16="http://schemas.microsoft.com/office/drawing/2014/main" id="{A2750F08-084A-401A-B76B-D41FE917845E}"/>
              </a:ext>
            </a:extLst>
          </p:cNvPr>
          <p:cNvSpPr/>
          <p:nvPr userDrawn="1"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0E8591DE-426B-4556-96B4-4277547337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109073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671BC5-7F5A-43B1-A47B-8B1765D652CB}"/>
              </a:ext>
            </a:extLst>
          </p:cNvPr>
          <p:cNvSpPr/>
          <p:nvPr userDrawn="1"/>
        </p:nvSpPr>
        <p:spPr>
          <a:xfrm>
            <a:off x="685274" y="2427180"/>
            <a:ext cx="2441989" cy="24419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22BBDCE-9B46-471C-B49E-0672DD6B238C}"/>
              </a:ext>
            </a:extLst>
          </p:cNvPr>
          <p:cNvSpPr/>
          <p:nvPr userDrawn="1"/>
        </p:nvSpPr>
        <p:spPr>
          <a:xfrm>
            <a:off x="2787071" y="2437377"/>
            <a:ext cx="2441989" cy="24419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C4BF3B-1870-4C1E-97BD-F184157164A1}"/>
              </a:ext>
            </a:extLst>
          </p:cNvPr>
          <p:cNvSpPr/>
          <p:nvPr userDrawn="1"/>
        </p:nvSpPr>
        <p:spPr>
          <a:xfrm>
            <a:off x="4888868" y="2427179"/>
            <a:ext cx="2441989" cy="2441989"/>
          </a:xfrm>
          <a:prstGeom prst="ellipse">
            <a:avLst/>
          </a:prstGeom>
          <a:solidFill>
            <a:srgbClr val="FFA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AC6C1EF-0D92-4C92-8E83-EE945EC1DF4E}"/>
              </a:ext>
            </a:extLst>
          </p:cNvPr>
          <p:cNvSpPr/>
          <p:nvPr userDrawn="1"/>
        </p:nvSpPr>
        <p:spPr>
          <a:xfrm>
            <a:off x="6990665" y="2437377"/>
            <a:ext cx="2441989" cy="2441989"/>
          </a:xfrm>
          <a:prstGeom prst="ellipse">
            <a:avLst/>
          </a:prstGeom>
          <a:solidFill>
            <a:srgbClr val="64C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E14DB3-F362-45CB-8A44-E1BC2D687277}"/>
              </a:ext>
            </a:extLst>
          </p:cNvPr>
          <p:cNvSpPr/>
          <p:nvPr userDrawn="1"/>
        </p:nvSpPr>
        <p:spPr>
          <a:xfrm>
            <a:off x="9092462" y="2427178"/>
            <a:ext cx="2441989" cy="2441989"/>
          </a:xfrm>
          <a:prstGeom prst="ellipse">
            <a:avLst/>
          </a:prstGeom>
          <a:solidFill>
            <a:srgbClr val="D8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B1CC4F88-8381-432B-9697-A4C3ECBD1C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7140" y="2877326"/>
            <a:ext cx="1792206" cy="15655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8B9A8F87-F850-4856-8096-FBDC3167C7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82800" y="2877326"/>
            <a:ext cx="1792206" cy="15655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FB374EA8-98BE-4AB8-9207-4F2F4CF9FE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70735" y="2865381"/>
            <a:ext cx="1792206" cy="15655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9F5D0116-A907-4793-A4F7-3DDCD94641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0256" y="2877326"/>
            <a:ext cx="1792206" cy="15655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9290A245-CBAC-4BEC-B015-48F782479A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17353" y="2865381"/>
            <a:ext cx="1792206" cy="15655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D39A67B-B555-47F9-8D85-7894A95B1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11004910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778AC8A9-6BCD-4520-B797-8FB39602F46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755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BA1DD568-0CED-49A3-90CE-C8DAE92C14AD}"/>
              </a:ext>
            </a:extLst>
          </p:cNvPr>
          <p:cNvSpPr/>
          <p:nvPr userDrawn="1"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F0C5352-04E3-4407-8AAB-4AB9972786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4" y="427588"/>
            <a:ext cx="10942565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7C16613C-AF96-4031-B7D8-D193549D549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201848" y="1772616"/>
            <a:ext cx="7788303" cy="453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a table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2235E50-F301-467D-9B5C-E849F4DEC1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11004910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CEFEB48-80A4-41A2-9DF0-D83E546DAFE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964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0CA6ED-785D-41A7-826D-8C4F1F3F65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3B4A082E-8E26-4D29-BF0C-19DDA4D6D3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" y="0"/>
            <a:ext cx="12187263" cy="68580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979DE1D-48BD-48FE-9BE2-FE17D80DCB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5202" y="3786414"/>
            <a:ext cx="7723714" cy="744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Add closer, </a:t>
            </a:r>
            <a:r>
              <a:rPr lang="en-GB" dirty="0" err="1"/>
              <a:t>eg</a:t>
            </a:r>
            <a:r>
              <a:rPr lang="en-GB" dirty="0"/>
              <a:t> ‘Thank you’</a:t>
            </a:r>
          </a:p>
        </p:txBody>
      </p:sp>
      <p:pic>
        <p:nvPicPr>
          <p:cNvPr id="3" name="Picture 2" descr="A logo with waves in a circle&#10;&#10;AI-generated content may be incorrect.">
            <a:extLst>
              <a:ext uri="{FF2B5EF4-FFF2-40B4-BE49-F238E27FC236}">
                <a16:creationId xmlns:a16="http://schemas.microsoft.com/office/drawing/2014/main" id="{1F0988FC-96C4-5364-5C0A-0A2DF19D45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62" y="1056466"/>
            <a:ext cx="1890794" cy="189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83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FA02189-FA14-4B99-A66C-DB828FD7DF1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6BD28F3-949B-4FAD-81F8-B7A8FE383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"/>
            <a:ext cx="12192000" cy="6857239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59AFEFD-014D-47B1-BA11-D76A29FB18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6969" y="2264460"/>
            <a:ext cx="8658058" cy="12397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accent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Header in Abadi Extra Light font (40pt)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32F0EB25-9D1F-49CD-A437-72635C63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9030" y="3521801"/>
            <a:ext cx="6253936" cy="3614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Subheaders in Abadi Extra Light font (20pt) </a:t>
            </a:r>
          </a:p>
        </p:txBody>
      </p:sp>
    </p:spTree>
    <p:extLst>
      <p:ext uri="{BB962C8B-B14F-4D97-AF65-F5344CB8AC3E}">
        <p14:creationId xmlns:p14="http://schemas.microsoft.com/office/powerpoint/2010/main" val="259825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CF4381-B473-4F51-ABF1-A483E6DAE53D}"/>
              </a:ext>
            </a:extLst>
          </p:cNvPr>
          <p:cNvSpPr/>
          <p:nvPr userDrawn="1"/>
        </p:nvSpPr>
        <p:spPr>
          <a:xfrm flipV="1">
            <a:off x="143607" y="136524"/>
            <a:ext cx="5951851" cy="6584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E21C2B51-0DDF-4341-9DAE-8A4602584E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1735" y="1019306"/>
            <a:ext cx="4884665" cy="400050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AD22B0F6-1C57-4E51-BCAD-CCD9B4D278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735" y="426993"/>
            <a:ext cx="4884665" cy="563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accent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63F4DE0-E679-4D1D-962D-D1045CB68C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5" y="1881555"/>
            <a:ext cx="4884666" cy="454885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1800">
                <a:latin typeface="Arial Nova Light" panose="020B0304020202020204" pitchFamily="34" charset="0"/>
              </a:defRPr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 Nova Light" panose="020B03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GB" dirty="0"/>
              <a:t>Main body copy should use Arial Nova Light, 18pt. Please use black text throughout, apart from slide headings, which use Thames blue. Please ensure bullet points are Thames blue.</a:t>
            </a:r>
          </a:p>
          <a:p>
            <a:pPr lvl="0"/>
            <a:endParaRPr lang="en-GB" dirty="0"/>
          </a:p>
        </p:txBody>
      </p:sp>
      <p:sp>
        <p:nvSpPr>
          <p:cNvPr id="17" name="Rectangle: Single Corner Rounded 16">
            <a:extLst>
              <a:ext uri="{FF2B5EF4-FFF2-40B4-BE49-F238E27FC236}">
                <a16:creationId xmlns:a16="http://schemas.microsoft.com/office/drawing/2014/main" id="{FC399147-53B4-4431-9FF6-24D4543AC148}"/>
              </a:ext>
            </a:extLst>
          </p:cNvPr>
          <p:cNvSpPr/>
          <p:nvPr userDrawn="1"/>
        </p:nvSpPr>
        <p:spPr>
          <a:xfrm flipV="1">
            <a:off x="6096000" y="1239714"/>
            <a:ext cx="5879055" cy="5454034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73E7805-3530-4204-9F68-8484EE07155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 descr="A blue circle with white text and waves&#10;&#10;AI-generated content may be incorrect.">
            <a:extLst>
              <a:ext uri="{FF2B5EF4-FFF2-40B4-BE49-F238E27FC236}">
                <a16:creationId xmlns:a16="http://schemas.microsoft.com/office/drawing/2014/main" id="{45477A2B-72F8-B640-2A20-EF9D5A8A6C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086" y="2238731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8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415C7C-2EE2-45FF-877E-E103CB4E0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273359F-BB1C-47ED-94A2-ACE5FFB1F09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04EAED2-078D-494D-954B-138E246A29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3" y="0"/>
            <a:ext cx="12215769" cy="6874041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245A7B31-4F8A-4114-A042-B531DE4926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4772" y="2703595"/>
            <a:ext cx="10517597" cy="12397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>
                <a:solidFill>
                  <a:schemeClr val="accent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Divider slide (96pt)</a:t>
            </a:r>
          </a:p>
        </p:txBody>
      </p:sp>
    </p:spTree>
    <p:extLst>
      <p:ext uri="{BB962C8B-B14F-4D97-AF65-F5344CB8AC3E}">
        <p14:creationId xmlns:p14="http://schemas.microsoft.com/office/powerpoint/2010/main" val="195196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3A3C20-B99C-4266-B999-1456E176D28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96000" y="136523"/>
            <a:ext cx="5951538" cy="6584949"/>
          </a:xfrm>
          <a:custGeom>
            <a:avLst/>
            <a:gdLst>
              <a:gd name="connsiteX0" fmla="*/ 0 w 5951538"/>
              <a:gd name="connsiteY0" fmla="*/ 0 h 6557228"/>
              <a:gd name="connsiteX1" fmla="*/ 5951538 w 5951538"/>
              <a:gd name="connsiteY1" fmla="*/ 0 h 6557228"/>
              <a:gd name="connsiteX2" fmla="*/ 5951538 w 5951538"/>
              <a:gd name="connsiteY2" fmla="*/ 5467431 h 6557228"/>
              <a:gd name="connsiteX3" fmla="*/ 5929646 w 5951538"/>
              <a:gd name="connsiteY3" fmla="*/ 5684591 h 6557228"/>
              <a:gd name="connsiteX4" fmla="*/ 4858957 w 5951538"/>
              <a:gd name="connsiteY4" fmla="*/ 6557228 h 6557228"/>
              <a:gd name="connsiteX5" fmla="*/ 0 w 5951538"/>
              <a:gd name="connsiteY5" fmla="*/ 6557228 h 655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1538" h="6557228">
                <a:moveTo>
                  <a:pt x="0" y="0"/>
                </a:moveTo>
                <a:lnTo>
                  <a:pt x="5951538" y="0"/>
                </a:lnTo>
                <a:lnTo>
                  <a:pt x="5951538" y="5467431"/>
                </a:lnTo>
                <a:lnTo>
                  <a:pt x="5929646" y="5684591"/>
                </a:lnTo>
                <a:cubicBezTo>
                  <a:pt x="5827738" y="6182604"/>
                  <a:pt x="5387097" y="6557228"/>
                  <a:pt x="4858957" y="6557228"/>
                </a:cubicBezTo>
                <a:lnTo>
                  <a:pt x="0" y="6557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Add a picture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76CB31-7A21-4488-AD7D-5EE1AD5532AD}"/>
              </a:ext>
            </a:extLst>
          </p:cNvPr>
          <p:cNvSpPr/>
          <p:nvPr userDrawn="1"/>
        </p:nvSpPr>
        <p:spPr>
          <a:xfrm flipV="1">
            <a:off x="143607" y="136524"/>
            <a:ext cx="5951539" cy="6584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7B6790D-45AD-4465-A601-0D46092B1F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37085" y="212721"/>
            <a:ext cx="2037969" cy="6168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Option for photo caption</a:t>
            </a: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91C562BD-9F2F-4CD3-B23B-A33FD7A9CD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1735" y="1019306"/>
            <a:ext cx="4884665" cy="400050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 (20pt)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952847DE-377C-4321-8E5D-8E79F6841D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735" y="426993"/>
            <a:ext cx="4884665" cy="563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accent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Agenda heading (36pt)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325B831-5EB1-4CD3-8A6D-E0324B7BF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5" y="1881555"/>
            <a:ext cx="4884665" cy="454885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+mj-lt"/>
              <a:buAutoNum type="arabicPeriod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1800">
                <a:latin typeface="Arial Nova Light" panose="020B0304020202020204" pitchFamily="34" charset="0"/>
              </a:defRPr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 Nova Light" panose="020B03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GB" dirty="0"/>
              <a:t>Main body copy should use Arial Nova Light, 18pt. Please use black text throughout, apart from slide headings, which use Thames blue. Please ensure bullet points are Thames blue.</a:t>
            </a:r>
          </a:p>
          <a:p>
            <a:pPr lvl="0"/>
            <a:endParaRPr lang="en-GB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B3FEB40B-3D17-46D8-87A2-D9E8A7F950A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0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76CB31-7A21-4488-AD7D-5EE1AD5532AD}"/>
              </a:ext>
            </a:extLst>
          </p:cNvPr>
          <p:cNvSpPr/>
          <p:nvPr userDrawn="1"/>
        </p:nvSpPr>
        <p:spPr>
          <a:xfrm flipV="1">
            <a:off x="143607" y="136524"/>
            <a:ext cx="5951539" cy="6584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91C562BD-9F2F-4CD3-B23B-A33FD7A9CD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1735" y="1019306"/>
            <a:ext cx="4884665" cy="400050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 (20pt)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952847DE-377C-4321-8E5D-8E79F6841D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735" y="426993"/>
            <a:ext cx="4884665" cy="563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accent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Agenda heading (36pt)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325B831-5EB1-4CD3-8A6D-E0324B7BF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5" y="1881555"/>
            <a:ext cx="4884665" cy="454885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+mj-lt"/>
              <a:buAutoNum type="arabicPeriod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1800">
                <a:latin typeface="Arial Nova Light" panose="020B0304020202020204" pitchFamily="34" charset="0"/>
              </a:defRPr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 Nova Light" panose="020B03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GB" dirty="0"/>
              <a:t>Main body copy should use Arial Nova Light, 18pt. Please use black text throughout, apart from slide headings, which use Thames blue. Please ensure bullet points are Thames blue.</a:t>
            </a:r>
          </a:p>
          <a:p>
            <a:pPr lvl="0"/>
            <a:endParaRPr lang="en-GB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B3FEB40B-3D17-46D8-87A2-D9E8A7F950A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 descr="A blue circle with white text and waves&#10;&#10;AI-generated content may be incorrect.">
            <a:extLst>
              <a:ext uri="{FF2B5EF4-FFF2-40B4-BE49-F238E27FC236}">
                <a16:creationId xmlns:a16="http://schemas.microsoft.com/office/drawing/2014/main" id="{C359561B-030C-E5A8-71AF-4BEC40FAE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60" y="42699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8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F4AC9A-2832-4EE6-8B6C-2EAA7D255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016A79C-FAE1-4086-993A-5D946112B34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37F13B1F-CD6F-4746-9505-AB0B9A67AD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" y="0"/>
            <a:ext cx="12187263" cy="6858000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7DD5B0D-41FE-4B96-B621-C4A53D191D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858" y="3221060"/>
            <a:ext cx="10493828" cy="1254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59545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hea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D48FCA1B-E9CE-439C-9C62-F1C9312687F6}"/>
              </a:ext>
            </a:extLst>
          </p:cNvPr>
          <p:cNvSpPr/>
          <p:nvPr userDrawn="1"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67D8DAE-8D76-4A77-8AB7-426DFB8DD5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10977734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Titles (Abadi Extra Light, 36pt)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A8F25B-B9FD-49E5-9249-40AB8F386B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11004910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727C2E6-B914-49B5-ACC7-A41876D0710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372D5AD-7FD8-975F-88FA-8E634E1B7D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5" y="1881555"/>
            <a:ext cx="11004910" cy="454885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+mj-lt"/>
              <a:buAutoNum type="arabicPeriod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1800">
                <a:latin typeface="Arial Nova Light" panose="020B0304020202020204" pitchFamily="34" charset="0"/>
              </a:defRPr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 Nova Light" panose="020B03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GB" dirty="0"/>
              <a:t>Main body copy should use Arial Nova Light, 18pt. Please use black text throughout, apart from slide headings, which use Thames blue. Please ensure bullet points are Thames blue.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977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83021DE-7F5C-4A99-957E-FBA927491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23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718" r:id="rId4"/>
    <p:sldLayoutId id="2147483658" r:id="rId5"/>
    <p:sldLayoutId id="2147483705" r:id="rId6"/>
    <p:sldLayoutId id="2147483719" r:id="rId7"/>
    <p:sldLayoutId id="2147483659" r:id="rId8"/>
    <p:sldLayoutId id="2147483673" r:id="rId9"/>
    <p:sldLayoutId id="2147483695" r:id="rId10"/>
    <p:sldLayoutId id="2147483703" r:id="rId11"/>
    <p:sldLayoutId id="2147483676" r:id="rId12"/>
    <p:sldLayoutId id="2147483677" r:id="rId13"/>
    <p:sldLayoutId id="2147483713" r:id="rId14"/>
    <p:sldLayoutId id="2147483698" r:id="rId15"/>
    <p:sldLayoutId id="2147483714" r:id="rId16"/>
    <p:sldLayoutId id="2147483685" r:id="rId17"/>
    <p:sldLayoutId id="2147483678" r:id="rId18"/>
    <p:sldLayoutId id="2147483716" r:id="rId19"/>
    <p:sldLayoutId id="2147483692" r:id="rId20"/>
    <p:sldLayoutId id="2147483717" r:id="rId21"/>
    <p:sldLayoutId id="2147483715" r:id="rId22"/>
    <p:sldLayoutId id="2147483680" r:id="rId23"/>
    <p:sldLayoutId id="2147483666" r:id="rId24"/>
    <p:sldLayoutId id="2147483689" r:id="rId25"/>
    <p:sldLayoutId id="2147483688" r:id="rId26"/>
    <p:sldLayoutId id="2147483672" r:id="rId27"/>
    <p:sldLayoutId id="2147483669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E0833F-F40C-4403-A5F4-D538629A2CD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B1739543-E302-4EAD-9AFA-E45B8A7403F9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A985A-4B13-4EFF-AAE2-0F1AB5328DE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7406" y="3429000"/>
            <a:ext cx="10517188" cy="123983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sz="8800" dirty="0">
                <a:solidFill>
                  <a:srgbClr val="FFFFFF"/>
                </a:solidFill>
              </a:rPr>
              <a:t>Thames Water</a:t>
            </a:r>
          </a:p>
          <a:p>
            <a:pPr marL="0" indent="0" algn="ctr">
              <a:buNone/>
            </a:pPr>
            <a:r>
              <a:rPr lang="en-GB" sz="5400" dirty="0">
                <a:solidFill>
                  <a:srgbClr val="FFFFFF"/>
                </a:solidFill>
              </a:rPr>
              <a:t>Priority Service Register</a:t>
            </a:r>
          </a:p>
        </p:txBody>
      </p:sp>
    </p:spTree>
    <p:extLst>
      <p:ext uri="{BB962C8B-B14F-4D97-AF65-F5344CB8AC3E}">
        <p14:creationId xmlns:p14="http://schemas.microsoft.com/office/powerpoint/2010/main" val="335493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820C8-C295-49D0-325B-DA0D4FF703B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B1739543-E302-4EAD-9AFA-E45B8A7403F9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504DA-7775-1400-A716-501D29A49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24" y="138725"/>
            <a:ext cx="4602261" cy="66058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3C4FF7-F2E2-3198-2D93-ABC4424FC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794" y="138724"/>
            <a:ext cx="4819953" cy="65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7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9C80E-5F43-396D-18BA-CE46F079C92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B1739543-E302-4EAD-9AFA-E45B8A7403F9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D5E0C7-9A0D-7603-2D3C-1E3CC24C3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967" y="176013"/>
            <a:ext cx="4455042" cy="64704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3CD416-2169-B050-BF89-525AB355C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85" y="176013"/>
            <a:ext cx="4455041" cy="641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7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21DB0-41CF-450E-BD94-08A211154A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944" y="3754459"/>
            <a:ext cx="5342061" cy="1248156"/>
          </a:xfrm>
        </p:spPr>
        <p:txBody>
          <a:bodyPr>
            <a:normAutofit fontScale="77500" lnSpcReduction="20000"/>
          </a:bodyPr>
          <a:lstStyle/>
          <a:p>
            <a:r>
              <a:rPr lang="en-GB" sz="4800" dirty="0"/>
              <a:t>Rob Hanks</a:t>
            </a:r>
          </a:p>
          <a:p>
            <a:r>
              <a:rPr lang="en-GB" dirty="0"/>
              <a:t>Rob.Hanks@thameswater.co.uk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DB3BE-1E91-4980-B5D4-838A0F3BB97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B1739543-E302-4EAD-9AFA-E45B8A7403F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E71BD-1CC2-42FC-BC1C-504B9D3CF6A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342F227-9266-409F-E1FC-D866B26A3B1F}"/>
              </a:ext>
            </a:extLst>
          </p:cNvPr>
          <p:cNvSpPr txBox="1">
            <a:spLocks/>
          </p:cNvSpPr>
          <p:nvPr/>
        </p:nvSpPr>
        <p:spPr>
          <a:xfrm>
            <a:off x="419945" y="5002615"/>
            <a:ext cx="5342061" cy="124815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Beth Reeves </a:t>
            </a:r>
            <a:r>
              <a:rPr lang="en-GB" sz="3300" dirty="0"/>
              <a:t>Beth.Reeves@thameswater.co.uk</a:t>
            </a:r>
          </a:p>
        </p:txBody>
      </p:sp>
      <p:pic>
        <p:nvPicPr>
          <p:cNvPr id="1026" name="Picture 2" descr="A Thames Water employee gives bottles water to a customer on the priority services register">
            <a:extLst>
              <a:ext uri="{FF2B5EF4-FFF2-40B4-BE49-F238E27FC236}">
                <a16:creationId xmlns:a16="http://schemas.microsoft.com/office/drawing/2014/main" id="{C748366B-69DE-7EF6-32C8-A9882488D8E3}"/>
              </a:ext>
            </a:extLst>
          </p:cNvPr>
          <p:cNvPicPr>
            <a:picLocks noGrp="1" noChangeAspect="1" noChangeArrowheads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3" r="19873"/>
          <a:stretch>
            <a:fillRect/>
          </a:stretch>
        </p:blipFill>
        <p:spPr bwMode="auto">
          <a:xfrm>
            <a:off x="6096000" y="122238"/>
            <a:ext cx="5951538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EB6515-47B7-7D38-9F18-2E917B83FD5D}"/>
              </a:ext>
            </a:extLst>
          </p:cNvPr>
          <p:cNvSpPr txBox="1">
            <a:spLocks/>
          </p:cNvSpPr>
          <p:nvPr/>
        </p:nvSpPr>
        <p:spPr>
          <a:xfrm>
            <a:off x="419945" y="1705038"/>
            <a:ext cx="5342061" cy="1248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https://www.thameswater.co.uk/help/get-extra-help/priority-services</a:t>
            </a:r>
          </a:p>
        </p:txBody>
      </p:sp>
    </p:spTree>
    <p:extLst>
      <p:ext uri="{BB962C8B-B14F-4D97-AF65-F5344CB8AC3E}">
        <p14:creationId xmlns:p14="http://schemas.microsoft.com/office/powerpoint/2010/main" val="2857077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33F48"/>
      </a:dk1>
      <a:lt1>
        <a:sysClr val="window" lastClr="FFFFFF"/>
      </a:lt1>
      <a:dk2>
        <a:srgbClr val="333F48"/>
      </a:dk2>
      <a:lt2>
        <a:srgbClr val="E7E6E6"/>
      </a:lt2>
      <a:accent1>
        <a:srgbClr val="009FDF"/>
      </a:accent1>
      <a:accent2>
        <a:srgbClr val="7FBA00"/>
      </a:accent2>
      <a:accent3>
        <a:srgbClr val="A5A5A5"/>
      </a:accent3>
      <a:accent4>
        <a:srgbClr val="F07D28"/>
      </a:accent4>
      <a:accent5>
        <a:srgbClr val="5BC5F2"/>
      </a:accent5>
      <a:accent6>
        <a:srgbClr val="DCEAF4"/>
      </a:accent6>
      <a:hlink>
        <a:srgbClr val="0563C1"/>
      </a:hlink>
      <a:folHlink>
        <a:srgbClr val="954F72"/>
      </a:folHlink>
    </a:clrScheme>
    <a:fontScheme name="Thames Water">
      <a:majorFont>
        <a:latin typeface="Abadi Extra Ligh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alpha val="80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8D213A4C-4F27-431F-A9BB-64971C176F44}" vid="{DAA5C9B7-1035-4EA3-90E9-2EDF3AE58B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e4a656-b0af-4ca1-bf72-60ff45f8c446">
      <Terms xmlns="http://schemas.microsoft.com/office/infopath/2007/PartnerControls"/>
    </lcf76f155ced4ddcb4097134ff3c332f>
    <TaxCatchAll xmlns="22a2ec74-4f79-472f-aa64-650a5ccae53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97CE69C6055540BF33AAC1D469E4C0" ma:contentTypeVersion="18" ma:contentTypeDescription="Create a new document." ma:contentTypeScope="" ma:versionID="bb5c187862545f3e80d3575238c74880">
  <xsd:schema xmlns:xsd="http://www.w3.org/2001/XMLSchema" xmlns:xs="http://www.w3.org/2001/XMLSchema" xmlns:p="http://schemas.microsoft.com/office/2006/metadata/properties" xmlns:ns2="f9e4a656-b0af-4ca1-bf72-60ff45f8c446" xmlns:ns3="22a2ec74-4f79-472f-aa64-650a5ccae538" targetNamespace="http://schemas.microsoft.com/office/2006/metadata/properties" ma:root="true" ma:fieldsID="e894ad35908484b524b8b7afe4a88438" ns2:_="" ns3:_="">
    <xsd:import namespace="f9e4a656-b0af-4ca1-bf72-60ff45f8c446"/>
    <xsd:import namespace="22a2ec74-4f79-472f-aa64-650a5ccae5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4a656-b0af-4ca1-bf72-60ff45f8c4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53eba54-30fc-4b07-addc-4b7d108a0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2ec74-4f79-472f-aa64-650a5ccae53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453fbb-4f07-4f45-af78-0ab700df0246}" ma:internalName="TaxCatchAll" ma:showField="CatchAllData" ma:web="22a2ec74-4f79-472f-aa64-650a5ccae5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1CD856-98CB-4EAA-ACE9-7207B1B732AF}">
  <ds:schemaRefs>
    <ds:schemaRef ds:uri="http://purl.org/dc/elements/1.1/"/>
    <ds:schemaRef ds:uri="http://schemas.microsoft.com/office/2006/metadata/properties"/>
    <ds:schemaRef ds:uri="ade2f0f1-ab53-4fe1-aff1-215acaa9a6e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f0e2e2a-c021-48e7-afbc-239c1feaf150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41AD232-DE8B-47D1-AE72-BE4464D8EE3E}"/>
</file>

<file path=customXml/itemProps3.xml><?xml version="1.0" encoding="utf-8"?>
<ds:datastoreItem xmlns:ds="http://schemas.openxmlformats.org/officeDocument/2006/customXml" ds:itemID="{91991FF9-09F1-42BF-A04F-B5E32F5D75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Thames Water PowerPoint Template</Template>
  <TotalTime>16</TotalTime>
  <Words>46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Abadi Extra Light</vt:lpstr>
      <vt:lpstr>Arial</vt:lpstr>
      <vt:lpstr>Arial Nova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Reeves</dc:creator>
  <cp:lastModifiedBy>Beth Reeves</cp:lastModifiedBy>
  <cp:revision>1</cp:revision>
  <dcterms:created xsi:type="dcterms:W3CDTF">2025-05-22T16:44:01Z</dcterms:created>
  <dcterms:modified xsi:type="dcterms:W3CDTF">2025-05-22T17:00:47Z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0x010100D897CE69C6055540BF33AAC1D469E4C0</vt:lpwstr>
  </property>
  <property fmtid="{D5CDD505-2E9C-101B-9397-08002B2CF9AE}" pid="3" name="MediaServiceImageTags">
    <vt:lpwstr/>
  </property>
</Properties>
</file>