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entation.xml" ContentType="application/vnd.openxmlformats-officedocument.presentationml.presentation.main+xml"/>
  <Override PartName="/ppt/notesSlides/notesSlide5.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56" r:id="rId2"/>
    <p:sldId id="258"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Lst>
  <p:sldSz cx="18288000" cy="10287000"/>
  <p:notesSz cx="6858000" cy="9144000"/>
  <p:embeddedFontLst>
    <p:embeddedFont>
      <p:font typeface="Helios" panose="020B0504020202020204" pitchFamily="34" charset="0"/>
      <p:regular r:id="rId19"/>
    </p:embeddedFont>
    <p:embeddedFont>
      <p:font typeface="Helios Bold" panose="020B0704020202020204" pitchFamily="34" charset="0"/>
      <p:regular r:id="rId20"/>
      <p:bold r:id="rId21"/>
    </p:embeddedFont>
    <p:embeddedFont>
      <p:font typeface="Helios Italics" panose="020B0503020202090204" pitchFamily="34" charset="0"/>
      <p:regular r:id="rId22"/>
      <p:italic r:id="rId23"/>
    </p:embeddedFont>
    <p:embeddedFont>
      <p:font typeface="Montserrat" pitchFamily="2" charset="77"/>
      <p:regular r:id="rId24"/>
      <p:bold r:id="rId25"/>
    </p:embeddedFont>
    <p:embeddedFont>
      <p:font typeface="Montserrat Bold" pitchFamily="2" charset="77"/>
      <p:regular r:id="rId26"/>
      <p:bold r:id="rId27"/>
    </p:embeddedFont>
    <p:embeddedFont>
      <p:font typeface="Montserrat Classic" pitchFamily="2" charset="77"/>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26" autoAdjust="0"/>
  </p:normalViewPr>
  <p:slideViewPr>
    <p:cSldViewPr>
      <p:cViewPr varScale="1">
        <p:scale>
          <a:sx n="80" d="100"/>
          <a:sy n="80" d="100"/>
        </p:scale>
        <p:origin x="824"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06.06.2025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a:p>
          <a:p>
            <a:r>
              <a:rPr lang="en-US"/>
              <a:t>The logo shows interconnectedness, holistic framework of Kineara</a:t>
            </a:r>
          </a:p>
          <a:p>
            <a:endParaRPr lang="en-US"/>
          </a:p>
          <a:p>
            <a:r>
              <a:rPr lang="en-US"/>
              <a:t>Our tagline 'connected community, collective change' perfectly encapsulates the mission and values of the organisation</a:t>
            </a:r>
          </a:p>
          <a:p>
            <a:endParaRPr lang="en-US"/>
          </a:p>
          <a:p>
            <a:endParaRPr lang="en-US"/>
          </a:p>
          <a:p>
            <a:endParaRPr lang="en-US"/>
          </a:p>
          <a:p>
            <a:endParaRPr lang="en-US"/>
          </a:p>
          <a:p>
            <a:r>
              <a:rPr lang="en-US"/>
              <a:t>Our brand colours work well because colours like purple suggest dignity, support and transformation </a:t>
            </a:r>
          </a:p>
          <a:p>
            <a:endParaRPr lang="en-US"/>
          </a:p>
          <a:p>
            <a:r>
              <a:rPr lang="en-US"/>
              <a:t>Warm approachable tones (orange, yellow, teal) add friendliness and accessibility while distinguisihing various functions of the organisation </a:t>
            </a:r>
          </a:p>
          <a:p>
            <a:r>
              <a:rPr lang="en-US"/>
              <a:t>I will come back to our brand colours towards the end of these sessions to be more selective with our colours based on our archetype and messaging (we have too many colours)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a:p>
          <a:p>
            <a:r>
              <a:rPr lang="en-US"/>
              <a:t>The logo shows interconnectedness, holistic framework of Kineara</a:t>
            </a:r>
          </a:p>
          <a:p>
            <a:endParaRPr lang="en-US"/>
          </a:p>
          <a:p>
            <a:r>
              <a:rPr lang="en-US"/>
              <a:t>Our tagline 'connected community, collective change' perfectly encapsulates the mission and values of the organisation</a:t>
            </a:r>
          </a:p>
          <a:p>
            <a:endParaRPr lang="en-US"/>
          </a:p>
          <a:p>
            <a:endParaRPr lang="en-US"/>
          </a:p>
          <a:p>
            <a:endParaRPr lang="en-US"/>
          </a:p>
          <a:p>
            <a:endParaRPr lang="en-US"/>
          </a:p>
          <a:p>
            <a:r>
              <a:rPr lang="en-US"/>
              <a:t>Our brand colours work well because colours like purple suggest dignity, support and transformation </a:t>
            </a:r>
          </a:p>
          <a:p>
            <a:endParaRPr lang="en-US"/>
          </a:p>
          <a:p>
            <a:r>
              <a:rPr lang="en-US"/>
              <a:t>Warm approachable tones (orange, yellow, teal) add friendliness and accessibility while distinguisihing various functions of the organisation </a:t>
            </a:r>
          </a:p>
          <a:p>
            <a:r>
              <a:rPr lang="en-US"/>
              <a:t>I will come back to our brand colours towards the end of these sessions to be more selective with our colours based on our archetype and messaging (we have too many colours)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rtl="0" fontAlgn="base"/>
            <a:r>
              <a:rPr lang="en-GB" sz="1200" b="1" i="0" kern="1200" dirty="0">
                <a:solidFill>
                  <a:schemeClr val="tx1"/>
                </a:solidFill>
                <a:effectLst/>
                <a:latin typeface="+mn-lt"/>
                <a:ea typeface="+mn-ea"/>
                <a:cs typeface="+mn-cs"/>
              </a:rPr>
              <a:t>Childcare Costs:</a:t>
            </a:r>
            <a:r>
              <a:rPr lang="en-GB" sz="1200" b="0" i="0" kern="1200" dirty="0">
                <a:solidFill>
                  <a:schemeClr val="tx1"/>
                </a:solidFill>
                <a:effectLst/>
                <a:latin typeface="+mn-lt"/>
                <a:ea typeface="+mn-ea"/>
                <a:cs typeface="+mn-cs"/>
              </a:rPr>
              <a:t> </a:t>
            </a:r>
          </a:p>
          <a:p>
            <a:pPr rtl="0" fontAlgn="base"/>
            <a:r>
              <a:rPr lang="en-GB" sz="1200" b="0" i="0" kern="1200" dirty="0">
                <a:solidFill>
                  <a:schemeClr val="tx1"/>
                </a:solidFill>
                <a:effectLst/>
                <a:latin typeface="+mn-lt"/>
                <a:ea typeface="+mn-ea"/>
                <a:cs typeface="+mn-cs"/>
              </a:rPr>
              <a:t>The most significant stressor for families is finding affordable and accessible childcare during the summer months when government-funded nursery hours end and many free activities close.  </a:t>
            </a:r>
          </a:p>
          <a:p>
            <a:pPr rtl="0" fontAlgn="base"/>
            <a:r>
              <a:rPr lang="en-GB" sz="1200" b="1" i="0" kern="1200" dirty="0">
                <a:solidFill>
                  <a:schemeClr val="tx1"/>
                </a:solidFill>
                <a:effectLst/>
                <a:latin typeface="+mn-lt"/>
                <a:ea typeface="+mn-ea"/>
                <a:cs typeface="+mn-cs"/>
              </a:rPr>
              <a:t>Financial Strain:</a:t>
            </a:r>
            <a:r>
              <a:rPr lang="en-GB" sz="1200" b="0" i="0" kern="1200" dirty="0">
                <a:solidFill>
                  <a:schemeClr val="tx1"/>
                </a:solidFill>
                <a:effectLst/>
                <a:latin typeface="+mn-lt"/>
                <a:ea typeface="+mn-ea"/>
                <a:cs typeface="+mn-cs"/>
              </a:rPr>
              <a:t> </a:t>
            </a:r>
          </a:p>
          <a:p>
            <a:pPr rtl="0" fontAlgn="base"/>
            <a:r>
              <a:rPr lang="en-GB" sz="1200" b="0" i="0" kern="1200" dirty="0">
                <a:solidFill>
                  <a:schemeClr val="tx1"/>
                </a:solidFill>
                <a:effectLst/>
                <a:latin typeface="+mn-lt"/>
                <a:ea typeface="+mn-ea"/>
                <a:cs typeface="+mn-cs"/>
              </a:rPr>
              <a:t>The cost of childcare, food, and summer activities can be a major burden for families, especially those already struggling with the cost of living.  </a:t>
            </a:r>
          </a:p>
          <a:p>
            <a:pPr rtl="0" fontAlgn="base"/>
            <a:r>
              <a:rPr lang="en-GB" sz="1200" b="1" i="0" kern="1200" dirty="0">
                <a:solidFill>
                  <a:schemeClr val="tx1"/>
                </a:solidFill>
                <a:effectLst/>
                <a:latin typeface="+mn-lt"/>
                <a:ea typeface="+mn-ea"/>
                <a:cs typeface="+mn-cs"/>
              </a:rPr>
              <a:t>Work-Life Balance:</a:t>
            </a:r>
            <a:r>
              <a:rPr lang="en-GB" sz="1200" b="0" i="0" kern="1200" dirty="0">
                <a:solidFill>
                  <a:schemeClr val="tx1"/>
                </a:solidFill>
                <a:effectLst/>
                <a:latin typeface="+mn-lt"/>
                <a:ea typeface="+mn-ea"/>
                <a:cs typeface="+mn-cs"/>
              </a:rPr>
              <a:t> </a:t>
            </a:r>
          </a:p>
          <a:p>
            <a:pPr rtl="0" fontAlgn="base"/>
            <a:r>
              <a:rPr lang="en-GB" sz="1200" b="0" i="0" kern="1200" dirty="0">
                <a:solidFill>
                  <a:schemeClr val="tx1"/>
                </a:solidFill>
                <a:effectLst/>
                <a:latin typeface="+mn-lt"/>
                <a:ea typeface="+mn-ea"/>
                <a:cs typeface="+mn-cs"/>
              </a:rPr>
              <a:t>Balancing work commitments with the need to care for children during the extended summer break can be challenging, leading to time off, unpaid leave, or even job changes.  </a:t>
            </a:r>
          </a:p>
          <a:p>
            <a:pPr rtl="0" fontAlgn="base"/>
            <a:r>
              <a:rPr lang="en-GB" sz="1200" b="1" i="0" kern="1200" dirty="0">
                <a:solidFill>
                  <a:schemeClr val="tx1"/>
                </a:solidFill>
                <a:effectLst/>
                <a:latin typeface="+mn-lt"/>
                <a:ea typeface="+mn-ea"/>
                <a:cs typeface="+mn-cs"/>
              </a:rPr>
              <a:t>Keeping Children Occupied:</a:t>
            </a:r>
            <a:r>
              <a:rPr lang="en-GB" sz="1200" b="0" i="0" kern="1200" dirty="0">
                <a:solidFill>
                  <a:schemeClr val="tx1"/>
                </a:solidFill>
                <a:effectLst/>
                <a:latin typeface="+mn-lt"/>
                <a:ea typeface="+mn-ea"/>
                <a:cs typeface="+mn-cs"/>
              </a:rPr>
              <a:t> </a:t>
            </a:r>
          </a:p>
          <a:p>
            <a:pPr rtl="0" fontAlgn="base"/>
            <a:r>
              <a:rPr lang="en-GB" sz="1200" b="0" i="0" kern="1200" dirty="0">
                <a:solidFill>
                  <a:schemeClr val="tx1"/>
                </a:solidFill>
                <a:effectLst/>
                <a:latin typeface="+mn-lt"/>
                <a:ea typeface="+mn-ea"/>
                <a:cs typeface="+mn-cs"/>
              </a:rPr>
              <a:t>Finding ways to keep children entertained and engaged during the six-week break can be a struggle, especially when free activities are limited.  </a:t>
            </a:r>
          </a:p>
          <a:p>
            <a:pPr rtl="0" fontAlgn="base"/>
            <a:r>
              <a:rPr lang="en-GB" sz="1200" b="1" i="0" kern="1200" dirty="0">
                <a:solidFill>
                  <a:schemeClr val="tx1"/>
                </a:solidFill>
                <a:effectLst/>
                <a:latin typeface="+mn-lt"/>
                <a:ea typeface="+mn-ea"/>
                <a:cs typeface="+mn-cs"/>
              </a:rPr>
              <a:t>Routine and Stability:</a:t>
            </a:r>
            <a:r>
              <a:rPr lang="en-GB" sz="1200" b="0" i="0" kern="1200" dirty="0">
                <a:solidFill>
                  <a:schemeClr val="tx1"/>
                </a:solidFill>
                <a:effectLst/>
                <a:latin typeface="+mn-lt"/>
                <a:ea typeface="+mn-ea"/>
                <a:cs typeface="+mn-cs"/>
              </a:rPr>
              <a:t> </a:t>
            </a:r>
          </a:p>
          <a:p>
            <a:pPr rtl="0" fontAlgn="base"/>
            <a:r>
              <a:rPr lang="en-GB" sz="1200" b="0" i="0" kern="1200" dirty="0">
                <a:solidFill>
                  <a:schemeClr val="tx1"/>
                </a:solidFill>
                <a:effectLst/>
                <a:latin typeface="+mn-lt"/>
                <a:ea typeface="+mn-ea"/>
                <a:cs typeface="+mn-cs"/>
              </a:rPr>
              <a:t>Children in foster or adoptive care may find the summer holidays disruptive, as the lack of a regular school schedule can undermine their sense of security.  </a:t>
            </a:r>
          </a:p>
          <a:p>
            <a:pPr rtl="0" fontAlgn="base"/>
            <a:r>
              <a:rPr lang="en-GB" sz="1200" b="1" i="0" kern="1200" dirty="0">
                <a:solidFill>
                  <a:schemeClr val="tx1"/>
                </a:solidFill>
                <a:effectLst/>
                <a:latin typeface="+mn-lt"/>
                <a:ea typeface="+mn-ea"/>
                <a:cs typeface="+mn-cs"/>
              </a:rPr>
              <a:t>Mental Health Impact:</a:t>
            </a:r>
            <a:r>
              <a:rPr lang="en-GB" sz="1200" b="0" i="0" kern="1200" dirty="0">
                <a:solidFill>
                  <a:schemeClr val="tx1"/>
                </a:solidFill>
                <a:effectLst/>
                <a:latin typeface="+mn-lt"/>
                <a:ea typeface="+mn-ea"/>
                <a:cs typeface="+mn-cs"/>
              </a:rPr>
              <a:t> </a:t>
            </a:r>
          </a:p>
          <a:p>
            <a:pPr rtl="0" fontAlgn="base"/>
            <a:r>
              <a:rPr lang="en-GB" sz="1200" b="0" i="0" kern="1200" dirty="0">
                <a:solidFill>
                  <a:schemeClr val="tx1"/>
                </a:solidFill>
                <a:effectLst/>
                <a:latin typeface="+mn-lt"/>
                <a:ea typeface="+mn-ea"/>
                <a:cs typeface="+mn-cs"/>
              </a:rPr>
              <a:t>The financial pressures and logistical challenges of summer holidays can take a toll on parents' mental health, leading to stress, anxiety, and feelings of guilt.  </a:t>
            </a:r>
          </a:p>
          <a:p>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5</a:t>
            </a:fld>
            <a:endParaRPr lang="cs-CZ"/>
          </a:p>
        </p:txBody>
      </p:sp>
    </p:spTree>
    <p:extLst>
      <p:ext uri="{BB962C8B-B14F-4D97-AF65-F5344CB8AC3E}">
        <p14:creationId xmlns:p14="http://schemas.microsoft.com/office/powerpoint/2010/main" val="1666447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rtl="0" fontAlgn="base"/>
            <a:r>
              <a:rPr lang="en-GB" sz="1200" b="1" i="0" kern="1200" dirty="0">
                <a:solidFill>
                  <a:schemeClr val="tx1"/>
                </a:solidFill>
                <a:effectLst/>
                <a:latin typeface="+mn-lt"/>
                <a:ea typeface="+mn-ea"/>
                <a:cs typeface="+mn-cs"/>
              </a:rPr>
              <a:t>Back-to-School Costs:</a:t>
            </a:r>
            <a:r>
              <a:rPr lang="en-GB" sz="1200" b="0" i="0" kern="1200" dirty="0">
                <a:solidFill>
                  <a:schemeClr val="tx1"/>
                </a:solidFill>
                <a:effectLst/>
                <a:latin typeface="+mn-lt"/>
                <a:ea typeface="+mn-ea"/>
                <a:cs typeface="+mn-cs"/>
              </a:rPr>
              <a:t> </a:t>
            </a:r>
          </a:p>
          <a:p>
            <a:pPr rtl="0" fontAlgn="base"/>
            <a:r>
              <a:rPr lang="en-GB" sz="1200" b="0" i="0" kern="1200" dirty="0">
                <a:solidFill>
                  <a:schemeClr val="tx1"/>
                </a:solidFill>
                <a:effectLst/>
                <a:latin typeface="+mn-lt"/>
                <a:ea typeface="+mn-ea"/>
                <a:cs typeface="+mn-cs"/>
              </a:rPr>
              <a:t>The approach of the new school year can add to the financial burden of families, as they face the cost of new uniforms, shoes, and school supplies.  </a:t>
            </a:r>
          </a:p>
          <a:p>
            <a:pPr rtl="0" fontAlgn="base"/>
            <a:r>
              <a:rPr lang="en-GB" sz="1200" b="1" i="0" kern="1200" dirty="0">
                <a:solidFill>
                  <a:schemeClr val="tx1"/>
                </a:solidFill>
                <a:effectLst/>
                <a:latin typeface="+mn-lt"/>
                <a:ea typeface="+mn-ea"/>
                <a:cs typeface="+mn-cs"/>
              </a:rPr>
              <a:t>Food Security:</a:t>
            </a:r>
            <a:r>
              <a:rPr lang="en-GB" sz="1200" b="0" i="0" kern="1200" dirty="0">
                <a:solidFill>
                  <a:schemeClr val="tx1"/>
                </a:solidFill>
                <a:effectLst/>
                <a:latin typeface="+mn-lt"/>
                <a:ea typeface="+mn-ea"/>
                <a:cs typeface="+mn-cs"/>
              </a:rPr>
              <a:t> </a:t>
            </a:r>
          </a:p>
          <a:p>
            <a:pPr rtl="0" fontAlgn="base"/>
            <a:r>
              <a:rPr lang="en-GB" sz="1200" b="0" i="0" kern="1200" dirty="0">
                <a:solidFill>
                  <a:schemeClr val="tx1"/>
                </a:solidFill>
                <a:effectLst/>
                <a:latin typeface="+mn-lt"/>
                <a:ea typeface="+mn-ea"/>
                <a:cs typeface="+mn-cs"/>
              </a:rPr>
              <a:t>With school canteens closed, some families struggle to ensure their children have three meals a day during the summer break, leading to concerns about food security and reliance on food banks.  </a:t>
            </a:r>
          </a:p>
          <a:p>
            <a:pPr rtl="0" fontAlgn="base"/>
            <a:r>
              <a:rPr lang="en-GB" sz="1200" b="1" i="0" kern="1200" dirty="0">
                <a:solidFill>
                  <a:schemeClr val="tx1"/>
                </a:solidFill>
                <a:effectLst/>
                <a:latin typeface="+mn-lt"/>
                <a:ea typeface="+mn-ea"/>
                <a:cs typeface="+mn-cs"/>
              </a:rPr>
              <a:t>Co-Parenting Challenges:</a:t>
            </a:r>
            <a:r>
              <a:rPr lang="en-GB" sz="1200" b="0" i="0" kern="1200" dirty="0">
                <a:solidFill>
                  <a:schemeClr val="tx1"/>
                </a:solidFill>
                <a:effectLst/>
                <a:latin typeface="+mn-lt"/>
                <a:ea typeface="+mn-ea"/>
                <a:cs typeface="+mn-cs"/>
              </a:rPr>
              <a:t> </a:t>
            </a:r>
          </a:p>
          <a:p>
            <a:pPr rtl="0" fontAlgn="base"/>
            <a:r>
              <a:rPr lang="en-GB" sz="1200" b="0" i="0" kern="1200">
                <a:solidFill>
                  <a:schemeClr val="tx1"/>
                </a:solidFill>
                <a:effectLst/>
                <a:latin typeface="+mn-lt"/>
                <a:ea typeface="+mn-ea"/>
                <a:cs typeface="+mn-cs"/>
              </a:rPr>
              <a:t>Separated parents may face additional challenges during the summer, especially if the separation was recent, as they navigate co-parenting arrangements.  </a:t>
            </a:r>
          </a:p>
          <a:p>
            <a:endParaRPr lang="en-GB"/>
          </a:p>
        </p:txBody>
      </p:sp>
      <p:sp>
        <p:nvSpPr>
          <p:cNvPr id="4" name="Slide Number Placeholder 3"/>
          <p:cNvSpPr>
            <a:spLocks noGrp="1"/>
          </p:cNvSpPr>
          <p:nvPr>
            <p:ph type="sldNum" sz="quarter" idx="5"/>
          </p:nvPr>
        </p:nvSpPr>
        <p:spPr/>
        <p:txBody>
          <a:bodyPr/>
          <a:lstStyle/>
          <a:p>
            <a:fld id="{871B2431-D351-4C6E-A3CF-9DFAC0E3E050}" type="slidenum">
              <a:rPr lang="cs-CZ" smtClean="0"/>
              <a:t>6</a:t>
            </a:fld>
            <a:endParaRPr lang="cs-CZ"/>
          </a:p>
        </p:txBody>
      </p:sp>
    </p:spTree>
    <p:extLst>
      <p:ext uri="{BB962C8B-B14F-4D97-AF65-F5344CB8AC3E}">
        <p14:creationId xmlns:p14="http://schemas.microsoft.com/office/powerpoint/2010/main" val="2447438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7</a:t>
            </a:fld>
            <a:endParaRPr lang="cs-CZ"/>
          </a:p>
        </p:txBody>
      </p:sp>
    </p:spTree>
    <p:extLst>
      <p:ext uri="{BB962C8B-B14F-4D97-AF65-F5344CB8AC3E}">
        <p14:creationId xmlns:p14="http://schemas.microsoft.com/office/powerpoint/2010/main" val="1705352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6/6/25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6/6/25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6/6/25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6/6/25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svg"/><Relationship Id="rId10" Type="http://schemas.openxmlformats.org/officeDocument/2006/relationships/image" Target="../media/image32.svg"/><Relationship Id="rId4" Type="http://schemas.openxmlformats.org/officeDocument/2006/relationships/image" Target="../media/image26.png"/><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8.png"/><Relationship Id="rId7" Type="http://schemas.openxmlformats.org/officeDocument/2006/relationships/image" Target="../media/image19.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svg"/><Relationship Id="rId10" Type="http://schemas.openxmlformats.org/officeDocument/2006/relationships/image" Target="../media/image9.png"/><Relationship Id="rId4" Type="http://schemas.openxmlformats.org/officeDocument/2006/relationships/image" Target="../media/image16.png"/><Relationship Id="rId9" Type="http://schemas.openxmlformats.org/officeDocument/2006/relationships/image" Target="../media/image21.sv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s://www.carisfamilies.or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12B66"/>
        </a:solidFill>
        <a:effectLst/>
      </p:bgPr>
    </p:bg>
    <p:spTree>
      <p:nvGrpSpPr>
        <p:cNvPr id="1" name=""/>
        <p:cNvGrpSpPr/>
        <p:nvPr/>
      </p:nvGrpSpPr>
      <p:grpSpPr>
        <a:xfrm>
          <a:off x="0" y="0"/>
          <a:ext cx="0" cy="0"/>
          <a:chOff x="0" y="0"/>
          <a:chExt cx="0" cy="0"/>
        </a:xfrm>
      </p:grpSpPr>
      <p:pic>
        <p:nvPicPr>
          <p:cNvPr id="15" name="Picture 14" descr="A purple background with colorful hexagons&#10;&#10;AI-generated content may be incorrect.">
            <a:extLst>
              <a:ext uri="{FF2B5EF4-FFF2-40B4-BE49-F238E27FC236}">
                <a16:creationId xmlns:a16="http://schemas.microsoft.com/office/drawing/2014/main" id="{70F40209-2719-7B26-0B64-BC611A67FA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1864"/>
            <a:ext cx="18319226" cy="10418863"/>
          </a:xfrm>
          <a:prstGeom prst="rect">
            <a:avLst/>
          </a:prstGeom>
        </p:spPr>
      </p:pic>
      <p:sp>
        <p:nvSpPr>
          <p:cNvPr id="7" name="TextBox 7"/>
          <p:cNvSpPr txBox="1"/>
          <p:nvPr/>
        </p:nvSpPr>
        <p:spPr>
          <a:xfrm>
            <a:off x="-1019235" y="1550206"/>
            <a:ext cx="15673980" cy="1159409"/>
          </a:xfrm>
          <a:prstGeom prst="rect">
            <a:avLst/>
          </a:prstGeom>
        </p:spPr>
        <p:txBody>
          <a:bodyPr lIns="0" tIns="0" rIns="0" bIns="0" rtlCol="0" anchor="t">
            <a:spAutoFit/>
          </a:bodyPr>
          <a:lstStyle/>
          <a:p>
            <a:pPr algn="ctr">
              <a:lnSpc>
                <a:spcPts val="9595"/>
              </a:lnSpc>
            </a:pPr>
            <a:r>
              <a:rPr lang="en-US" sz="6853" b="1">
                <a:solidFill>
                  <a:srgbClr val="FFFFFF"/>
                </a:solidFill>
                <a:latin typeface="Montserrat Bold"/>
                <a:ea typeface="Montserrat Bold"/>
                <a:cs typeface="Montserrat Bold"/>
                <a:sym typeface="Montserrat Bold"/>
              </a:rPr>
              <a:t>STEERING THE SUMMER: </a:t>
            </a:r>
          </a:p>
        </p:txBody>
      </p:sp>
      <p:sp>
        <p:nvSpPr>
          <p:cNvPr id="8" name="TextBox 8"/>
          <p:cNvSpPr txBox="1"/>
          <p:nvPr/>
        </p:nvSpPr>
        <p:spPr>
          <a:xfrm>
            <a:off x="10164546" y="9328133"/>
            <a:ext cx="8275854" cy="569836"/>
          </a:xfrm>
          <a:prstGeom prst="rect">
            <a:avLst/>
          </a:prstGeom>
        </p:spPr>
        <p:txBody>
          <a:bodyPr wrap="square" lIns="0" tIns="0" rIns="0" bIns="0" rtlCol="0" anchor="t">
            <a:spAutoFit/>
          </a:bodyPr>
          <a:lstStyle/>
          <a:p>
            <a:pPr algn="ctr">
              <a:lnSpc>
                <a:spcPts val="4900"/>
              </a:lnSpc>
              <a:spcBef>
                <a:spcPct val="0"/>
              </a:spcBef>
            </a:pPr>
            <a:r>
              <a:rPr lang="en-US" sz="3500" i="1" dirty="0">
                <a:solidFill>
                  <a:srgbClr val="FFFFFF"/>
                </a:solidFill>
                <a:latin typeface="Helios Italics"/>
                <a:ea typeface="Helios Italics"/>
                <a:cs typeface="Helios Italics"/>
                <a:sym typeface="Helios Italics"/>
              </a:rPr>
              <a:t>Collected community, collective change</a:t>
            </a:r>
          </a:p>
        </p:txBody>
      </p:sp>
      <p:sp>
        <p:nvSpPr>
          <p:cNvPr id="9" name="TextBox 9"/>
          <p:cNvSpPr txBox="1"/>
          <p:nvPr/>
        </p:nvSpPr>
        <p:spPr>
          <a:xfrm>
            <a:off x="1192458" y="3031698"/>
            <a:ext cx="9773768" cy="1979296"/>
          </a:xfrm>
          <a:prstGeom prst="rect">
            <a:avLst/>
          </a:prstGeom>
        </p:spPr>
        <p:txBody>
          <a:bodyPr lIns="0" tIns="0" rIns="0" bIns="0" rtlCol="0" anchor="t">
            <a:spAutoFit/>
          </a:bodyPr>
          <a:lstStyle/>
          <a:p>
            <a:pPr algn="l">
              <a:lnSpc>
                <a:spcPts val="7979"/>
              </a:lnSpc>
            </a:pPr>
            <a:r>
              <a:rPr lang="en-US" sz="5699">
                <a:solidFill>
                  <a:srgbClr val="FFFFFF"/>
                </a:solidFill>
                <a:latin typeface="Montserrat Classic"/>
                <a:ea typeface="Montserrat Classic"/>
                <a:cs typeface="Montserrat Classic"/>
                <a:sym typeface="Montserrat Classic"/>
              </a:rPr>
              <a:t>Families in Temporary Accommodation </a:t>
            </a:r>
          </a:p>
        </p:txBody>
      </p:sp>
      <p:grpSp>
        <p:nvGrpSpPr>
          <p:cNvPr id="10" name="Group 10"/>
          <p:cNvGrpSpPr/>
          <p:nvPr/>
        </p:nvGrpSpPr>
        <p:grpSpPr>
          <a:xfrm>
            <a:off x="4287193" y="9809780"/>
            <a:ext cx="3816147" cy="268605"/>
            <a:chOff x="0" y="0"/>
            <a:chExt cx="5088195" cy="358140"/>
          </a:xfrm>
        </p:grpSpPr>
        <p:sp>
          <p:nvSpPr>
            <p:cNvPr id="11" name="Freeform 11"/>
            <p:cNvSpPr/>
            <p:nvPr/>
          </p:nvSpPr>
          <p:spPr>
            <a:xfrm>
              <a:off x="0" y="0"/>
              <a:ext cx="358140" cy="358140"/>
            </a:xfrm>
            <a:custGeom>
              <a:avLst/>
              <a:gdLst/>
              <a:ahLst/>
              <a:cxnLst/>
              <a:rect l="l" t="t" r="r" b="b"/>
              <a:pathLst>
                <a:path w="358140" h="358140">
                  <a:moveTo>
                    <a:pt x="0" y="0"/>
                  </a:moveTo>
                  <a:lnTo>
                    <a:pt x="358140" y="0"/>
                  </a:lnTo>
                  <a:lnTo>
                    <a:pt x="358140" y="358140"/>
                  </a:lnTo>
                  <a:lnTo>
                    <a:pt x="0" y="3581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2" name="TextBox 12"/>
            <p:cNvSpPr txBox="1"/>
            <p:nvPr/>
          </p:nvSpPr>
          <p:spPr>
            <a:xfrm>
              <a:off x="358140" y="-47625"/>
              <a:ext cx="4730055" cy="405765"/>
            </a:xfrm>
            <a:prstGeom prst="rect">
              <a:avLst/>
            </a:prstGeom>
          </p:spPr>
          <p:txBody>
            <a:bodyPr lIns="0" tIns="0" rIns="0" bIns="0" rtlCol="0" anchor="t">
              <a:spAutoFit/>
            </a:bodyPr>
            <a:lstStyle/>
            <a:p>
              <a:pPr algn="ctr">
                <a:lnSpc>
                  <a:spcPts val="2520"/>
                </a:lnSpc>
                <a:spcBef>
                  <a:spcPct val="0"/>
                </a:spcBef>
              </a:pPr>
              <a:r>
                <a:rPr lang="en-US" sz="1800">
                  <a:solidFill>
                    <a:srgbClr val="FFFFFF"/>
                  </a:solidFill>
                  <a:latin typeface="Helios"/>
                  <a:ea typeface="Helios"/>
                  <a:cs typeface="Helios"/>
                  <a:sym typeface="Helios"/>
                </a:rPr>
                <a:t>Kineara 2025. All Rights reserved. </a:t>
              </a:r>
            </a:p>
          </p:txBody>
        </p:sp>
      </p:grpSp>
      <p:sp>
        <p:nvSpPr>
          <p:cNvPr id="13" name="TextBox 13"/>
          <p:cNvSpPr txBox="1"/>
          <p:nvPr/>
        </p:nvSpPr>
        <p:spPr>
          <a:xfrm>
            <a:off x="4287193" y="9372265"/>
            <a:ext cx="5061124" cy="306705"/>
          </a:xfrm>
          <a:prstGeom prst="rect">
            <a:avLst/>
          </a:prstGeom>
        </p:spPr>
        <p:txBody>
          <a:bodyPr lIns="0" tIns="0" rIns="0" bIns="0" rtlCol="0" anchor="t">
            <a:spAutoFit/>
          </a:bodyPr>
          <a:lstStyle/>
          <a:p>
            <a:pPr algn="ctr">
              <a:lnSpc>
                <a:spcPts val="2520"/>
              </a:lnSpc>
            </a:pPr>
            <a:r>
              <a:rPr lang="en-US" sz="1800">
                <a:solidFill>
                  <a:srgbClr val="FFFFFF"/>
                </a:solidFill>
                <a:latin typeface="Montserrat"/>
                <a:ea typeface="Montserrat"/>
                <a:cs typeface="Montserrat"/>
                <a:sym typeface="Montserrat"/>
              </a:rPr>
              <a:t>info@kineara.co.uk.     www.kineara.co.uk.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7F2FF"/>
        </a:solidFill>
        <a:effectLst/>
      </p:bgPr>
    </p:bg>
    <p:spTree>
      <p:nvGrpSpPr>
        <p:cNvPr id="1" name=""/>
        <p:cNvGrpSpPr/>
        <p:nvPr/>
      </p:nvGrpSpPr>
      <p:grpSpPr>
        <a:xfrm>
          <a:off x="0" y="0"/>
          <a:ext cx="0" cy="0"/>
          <a:chOff x="0" y="0"/>
          <a:chExt cx="0" cy="0"/>
        </a:xfrm>
      </p:grpSpPr>
      <p:pic>
        <p:nvPicPr>
          <p:cNvPr id="30" name="Picture 29" descr="A purple and black background&#10;&#10;AI-generated content may be incorrect.">
            <a:extLst>
              <a:ext uri="{FF2B5EF4-FFF2-40B4-BE49-F238E27FC236}">
                <a16:creationId xmlns:a16="http://schemas.microsoft.com/office/drawing/2014/main" id="{4A1FC8A3-027A-2462-AEA3-1CEEC04F55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
        <p:nvSpPr>
          <p:cNvPr id="24" name="TextBox 24"/>
          <p:cNvSpPr txBox="1"/>
          <p:nvPr/>
        </p:nvSpPr>
        <p:spPr>
          <a:xfrm>
            <a:off x="6467531" y="469755"/>
            <a:ext cx="12638944" cy="1084591"/>
          </a:xfrm>
          <a:prstGeom prst="rect">
            <a:avLst/>
          </a:prstGeom>
        </p:spPr>
        <p:txBody>
          <a:bodyPr lIns="0" tIns="0" rIns="0" bIns="0" rtlCol="0" anchor="t">
            <a:spAutoFit/>
          </a:bodyPr>
          <a:lstStyle/>
          <a:p>
            <a:pPr algn="l">
              <a:lnSpc>
                <a:spcPts val="8994"/>
              </a:lnSpc>
            </a:pPr>
            <a:r>
              <a:rPr lang="en-US" sz="6424" b="1">
                <a:solidFill>
                  <a:srgbClr val="8F2C8B"/>
                </a:solidFill>
                <a:latin typeface="Montserrat Bold"/>
                <a:ea typeface="Montserrat Bold"/>
                <a:cs typeface="Montserrat Bold"/>
                <a:sym typeface="Montserrat Bold"/>
              </a:rPr>
              <a:t>HAF Programme</a:t>
            </a:r>
          </a:p>
        </p:txBody>
      </p:sp>
      <p:sp>
        <p:nvSpPr>
          <p:cNvPr id="25" name="TextBox 25"/>
          <p:cNvSpPr txBox="1"/>
          <p:nvPr/>
        </p:nvSpPr>
        <p:spPr>
          <a:xfrm>
            <a:off x="6467531" y="2237383"/>
            <a:ext cx="12638944" cy="770900"/>
          </a:xfrm>
          <a:prstGeom prst="rect">
            <a:avLst/>
          </a:prstGeom>
        </p:spPr>
        <p:txBody>
          <a:bodyPr lIns="0" tIns="0" rIns="0" bIns="0" rtlCol="0" anchor="t">
            <a:spAutoFit/>
          </a:bodyPr>
          <a:lstStyle/>
          <a:p>
            <a:pPr algn="l">
              <a:lnSpc>
                <a:spcPts val="6334"/>
              </a:lnSpc>
            </a:pPr>
            <a:r>
              <a:rPr lang="en-US" sz="4524" b="1">
                <a:solidFill>
                  <a:srgbClr val="F16728"/>
                </a:solidFill>
                <a:latin typeface="Montserrat Bold"/>
                <a:ea typeface="Montserrat Bold"/>
                <a:cs typeface="Montserrat Bold"/>
                <a:sym typeface="Montserrat Bold"/>
              </a:rPr>
              <a:t>Enfield</a:t>
            </a:r>
          </a:p>
        </p:txBody>
      </p:sp>
      <p:sp>
        <p:nvSpPr>
          <p:cNvPr id="26" name="TextBox 26"/>
          <p:cNvSpPr txBox="1"/>
          <p:nvPr/>
        </p:nvSpPr>
        <p:spPr>
          <a:xfrm>
            <a:off x="6467531" y="3257502"/>
            <a:ext cx="11820469" cy="2306955"/>
          </a:xfrm>
          <a:prstGeom prst="rect">
            <a:avLst/>
          </a:prstGeom>
        </p:spPr>
        <p:txBody>
          <a:bodyPr lIns="0" tIns="0" rIns="0" bIns="0" rtlCol="0" anchor="t">
            <a:spAutoFit/>
          </a:bodyPr>
          <a:lstStyle/>
          <a:p>
            <a:pPr marL="712473" lvl="1" indent="-356237" algn="l">
              <a:lnSpc>
                <a:spcPts val="4620"/>
              </a:lnSpc>
              <a:buFont typeface="Arial"/>
              <a:buChar char="•"/>
            </a:pPr>
            <a:r>
              <a:rPr lang="en-US" sz="3300">
                <a:solidFill>
                  <a:srgbClr val="000000"/>
                </a:solidFill>
                <a:latin typeface="Montserrat"/>
                <a:ea typeface="Montserrat"/>
                <a:cs typeface="Montserrat"/>
                <a:sym typeface="Montserrat"/>
              </a:rPr>
              <a:t>Enfield Council provides fun, free activities for children and young people during Easter, summer, and winter holidays, with eligible families receiving HAF vouchers.  </a:t>
            </a:r>
          </a:p>
        </p:txBody>
      </p:sp>
      <p:sp>
        <p:nvSpPr>
          <p:cNvPr id="27" name="TextBox 27"/>
          <p:cNvSpPr txBox="1"/>
          <p:nvPr/>
        </p:nvSpPr>
        <p:spPr>
          <a:xfrm>
            <a:off x="6467531" y="5807995"/>
            <a:ext cx="12638944" cy="770900"/>
          </a:xfrm>
          <a:prstGeom prst="rect">
            <a:avLst/>
          </a:prstGeom>
        </p:spPr>
        <p:txBody>
          <a:bodyPr lIns="0" tIns="0" rIns="0" bIns="0" rtlCol="0" anchor="t">
            <a:spAutoFit/>
          </a:bodyPr>
          <a:lstStyle/>
          <a:p>
            <a:pPr algn="l">
              <a:lnSpc>
                <a:spcPts val="6334"/>
              </a:lnSpc>
            </a:pPr>
            <a:r>
              <a:rPr lang="en-US" sz="4524" b="1">
                <a:solidFill>
                  <a:srgbClr val="F16728"/>
                </a:solidFill>
                <a:latin typeface="Montserrat Bold"/>
                <a:ea typeface="Montserrat Bold"/>
                <a:cs typeface="Montserrat Bold"/>
                <a:sym typeface="Montserrat Bold"/>
              </a:rPr>
              <a:t>Havering</a:t>
            </a:r>
          </a:p>
        </p:txBody>
      </p:sp>
      <p:sp>
        <p:nvSpPr>
          <p:cNvPr id="28" name="TextBox 28"/>
          <p:cNvSpPr txBox="1"/>
          <p:nvPr/>
        </p:nvSpPr>
        <p:spPr>
          <a:xfrm>
            <a:off x="6467531" y="6828115"/>
            <a:ext cx="11820469" cy="2306955"/>
          </a:xfrm>
          <a:prstGeom prst="rect">
            <a:avLst/>
          </a:prstGeom>
        </p:spPr>
        <p:txBody>
          <a:bodyPr lIns="0" tIns="0" rIns="0" bIns="0" rtlCol="0" anchor="t">
            <a:spAutoFit/>
          </a:bodyPr>
          <a:lstStyle/>
          <a:p>
            <a:pPr marL="712473" lvl="1" indent="-356237" algn="l">
              <a:lnSpc>
                <a:spcPts val="4620"/>
              </a:lnSpc>
              <a:buFont typeface="Arial"/>
              <a:buChar char="•"/>
            </a:pPr>
            <a:r>
              <a:rPr lang="en-US" sz="3300">
                <a:solidFill>
                  <a:srgbClr val="000000"/>
                </a:solidFill>
                <a:latin typeface="Montserrat"/>
                <a:ea typeface="Montserrat"/>
                <a:cs typeface="Montserrat"/>
                <a:sym typeface="Montserrat"/>
              </a:rPr>
              <a:t>Havering HAF offers up to 16 hours of funded activities and nutritious meals during school holidays, with various activities like trampoline parks and ice skating.  </a:t>
            </a:r>
          </a:p>
        </p:txBody>
      </p:sp>
      <p:sp>
        <p:nvSpPr>
          <p:cNvPr id="29" name="Freeform 29"/>
          <p:cNvSpPr/>
          <p:nvPr/>
        </p:nvSpPr>
        <p:spPr>
          <a:xfrm>
            <a:off x="17069741" y="9065895"/>
            <a:ext cx="1028700" cy="1032515"/>
          </a:xfrm>
          <a:custGeom>
            <a:avLst/>
            <a:gdLst/>
            <a:ahLst/>
            <a:cxnLst/>
            <a:rect l="l" t="t" r="r" b="b"/>
            <a:pathLst>
              <a:path w="1028700" h="1032515">
                <a:moveTo>
                  <a:pt x="0" y="0"/>
                </a:moveTo>
                <a:lnTo>
                  <a:pt x="1028700" y="0"/>
                </a:lnTo>
                <a:lnTo>
                  <a:pt x="1028700" y="1032515"/>
                </a:lnTo>
                <a:lnTo>
                  <a:pt x="0" y="1032515"/>
                </a:lnTo>
                <a:lnTo>
                  <a:pt x="0" y="0"/>
                </a:lnTo>
                <a:close/>
              </a:path>
            </a:pathLst>
          </a:custGeom>
          <a:blipFill>
            <a:blip r:embed="rId3"/>
            <a:stretch>
              <a:fillRect/>
            </a:stretch>
          </a:blipFill>
        </p:spPr>
        <p:txBody>
          <a:bodyPr/>
          <a:lstStyle/>
          <a:p>
            <a:endParaRPr lang="en-GB"/>
          </a:p>
        </p:txBody>
      </p:sp>
      <p:sp>
        <p:nvSpPr>
          <p:cNvPr id="31" name="TextBox 24">
            <a:extLst>
              <a:ext uri="{FF2B5EF4-FFF2-40B4-BE49-F238E27FC236}">
                <a16:creationId xmlns:a16="http://schemas.microsoft.com/office/drawing/2014/main" id="{815506F3-87E5-69D5-208C-A08642DBB53D}"/>
              </a:ext>
            </a:extLst>
          </p:cNvPr>
          <p:cNvSpPr txBox="1"/>
          <p:nvPr/>
        </p:nvSpPr>
        <p:spPr>
          <a:xfrm>
            <a:off x="-152400" y="5372100"/>
            <a:ext cx="4572000" cy="2395849"/>
          </a:xfrm>
          <a:prstGeom prst="rect">
            <a:avLst/>
          </a:prstGeom>
        </p:spPr>
        <p:txBody>
          <a:bodyPr wrap="square" lIns="0" tIns="0" rIns="0" bIns="0" rtlCol="0" anchor="t">
            <a:spAutoFit/>
          </a:bodyPr>
          <a:lstStyle/>
          <a:p>
            <a:pPr algn="ctr">
              <a:lnSpc>
                <a:spcPts val="9675"/>
              </a:lnSpc>
            </a:pPr>
            <a:r>
              <a:rPr lang="en-US" sz="6911" b="1" dirty="0">
                <a:solidFill>
                  <a:srgbClr val="FFFFFF"/>
                </a:solidFill>
                <a:latin typeface="Montserrat Bold"/>
                <a:ea typeface="Montserrat Bold"/>
                <a:cs typeface="Montserrat Bold"/>
                <a:sym typeface="Montserrat Bold"/>
              </a:rPr>
              <a:t>Support Available</a:t>
            </a:r>
          </a:p>
        </p:txBody>
      </p:sp>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7F2FF"/>
        </a:solidFill>
        <a:effectLst/>
      </p:bgPr>
    </p:bg>
    <p:spTree>
      <p:nvGrpSpPr>
        <p:cNvPr id="1" name=""/>
        <p:cNvGrpSpPr/>
        <p:nvPr/>
      </p:nvGrpSpPr>
      <p:grpSpPr>
        <a:xfrm>
          <a:off x="0" y="0"/>
          <a:ext cx="0" cy="0"/>
          <a:chOff x="0" y="0"/>
          <a:chExt cx="0" cy="0"/>
        </a:xfrm>
      </p:grpSpPr>
      <p:pic>
        <p:nvPicPr>
          <p:cNvPr id="30" name="Picture 29" descr="A purple and black background&#10;&#10;AI-generated content may be incorrect.">
            <a:extLst>
              <a:ext uri="{FF2B5EF4-FFF2-40B4-BE49-F238E27FC236}">
                <a16:creationId xmlns:a16="http://schemas.microsoft.com/office/drawing/2014/main" id="{18C63E56-E1A6-25DE-D45D-0B668DC246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
        <p:nvSpPr>
          <p:cNvPr id="31" name="TextBox 24">
            <a:extLst>
              <a:ext uri="{FF2B5EF4-FFF2-40B4-BE49-F238E27FC236}">
                <a16:creationId xmlns:a16="http://schemas.microsoft.com/office/drawing/2014/main" id="{E9134D72-C629-A9C9-4E68-364F12591F39}"/>
              </a:ext>
            </a:extLst>
          </p:cNvPr>
          <p:cNvSpPr txBox="1"/>
          <p:nvPr/>
        </p:nvSpPr>
        <p:spPr>
          <a:xfrm>
            <a:off x="-152400" y="5372100"/>
            <a:ext cx="4572000" cy="2395849"/>
          </a:xfrm>
          <a:prstGeom prst="rect">
            <a:avLst/>
          </a:prstGeom>
        </p:spPr>
        <p:txBody>
          <a:bodyPr wrap="square" lIns="0" tIns="0" rIns="0" bIns="0" rtlCol="0" anchor="t">
            <a:spAutoFit/>
          </a:bodyPr>
          <a:lstStyle/>
          <a:p>
            <a:pPr algn="ctr">
              <a:lnSpc>
                <a:spcPts val="9675"/>
              </a:lnSpc>
            </a:pPr>
            <a:r>
              <a:rPr lang="en-US" sz="6911" b="1" dirty="0">
                <a:solidFill>
                  <a:srgbClr val="FFFFFF"/>
                </a:solidFill>
                <a:latin typeface="Montserrat Bold"/>
                <a:ea typeface="Montserrat Bold"/>
                <a:cs typeface="Montserrat Bold"/>
                <a:sym typeface="Montserrat Bold"/>
              </a:rPr>
              <a:t>Support Available</a:t>
            </a:r>
          </a:p>
        </p:txBody>
      </p:sp>
      <p:sp>
        <p:nvSpPr>
          <p:cNvPr id="24" name="TextBox 24"/>
          <p:cNvSpPr txBox="1"/>
          <p:nvPr/>
        </p:nvSpPr>
        <p:spPr>
          <a:xfrm>
            <a:off x="6467531" y="469755"/>
            <a:ext cx="12638944" cy="1084591"/>
          </a:xfrm>
          <a:prstGeom prst="rect">
            <a:avLst/>
          </a:prstGeom>
        </p:spPr>
        <p:txBody>
          <a:bodyPr lIns="0" tIns="0" rIns="0" bIns="0" rtlCol="0" anchor="t">
            <a:spAutoFit/>
          </a:bodyPr>
          <a:lstStyle/>
          <a:p>
            <a:pPr algn="l">
              <a:lnSpc>
                <a:spcPts val="8994"/>
              </a:lnSpc>
            </a:pPr>
            <a:r>
              <a:rPr lang="en-US" sz="6424" b="1">
                <a:solidFill>
                  <a:srgbClr val="8F2C8B"/>
                </a:solidFill>
                <a:latin typeface="Montserrat Bold"/>
                <a:ea typeface="Montserrat Bold"/>
                <a:cs typeface="Montserrat Bold"/>
                <a:sym typeface="Montserrat Bold"/>
              </a:rPr>
              <a:t>HAF Programme</a:t>
            </a:r>
          </a:p>
        </p:txBody>
      </p:sp>
      <p:sp>
        <p:nvSpPr>
          <p:cNvPr id="25" name="TextBox 25"/>
          <p:cNvSpPr txBox="1"/>
          <p:nvPr/>
        </p:nvSpPr>
        <p:spPr>
          <a:xfrm>
            <a:off x="6467531" y="2237383"/>
            <a:ext cx="12638944" cy="770900"/>
          </a:xfrm>
          <a:prstGeom prst="rect">
            <a:avLst/>
          </a:prstGeom>
        </p:spPr>
        <p:txBody>
          <a:bodyPr lIns="0" tIns="0" rIns="0" bIns="0" rtlCol="0" anchor="t">
            <a:spAutoFit/>
          </a:bodyPr>
          <a:lstStyle/>
          <a:p>
            <a:pPr algn="l">
              <a:lnSpc>
                <a:spcPts val="6334"/>
              </a:lnSpc>
            </a:pPr>
            <a:r>
              <a:rPr lang="en-US" sz="4524" b="1">
                <a:solidFill>
                  <a:srgbClr val="F16728"/>
                </a:solidFill>
                <a:latin typeface="Montserrat Bold"/>
                <a:ea typeface="Montserrat Bold"/>
                <a:cs typeface="Montserrat Bold"/>
                <a:sym typeface="Montserrat Bold"/>
              </a:rPr>
              <a:t>West Berkshire</a:t>
            </a:r>
          </a:p>
        </p:txBody>
      </p:sp>
      <p:sp>
        <p:nvSpPr>
          <p:cNvPr id="26" name="TextBox 26"/>
          <p:cNvSpPr txBox="1"/>
          <p:nvPr/>
        </p:nvSpPr>
        <p:spPr>
          <a:xfrm>
            <a:off x="6467531" y="3257502"/>
            <a:ext cx="11820469" cy="2306955"/>
          </a:xfrm>
          <a:prstGeom prst="rect">
            <a:avLst/>
          </a:prstGeom>
        </p:spPr>
        <p:txBody>
          <a:bodyPr lIns="0" tIns="0" rIns="0" bIns="0" rtlCol="0" anchor="t">
            <a:spAutoFit/>
          </a:bodyPr>
          <a:lstStyle/>
          <a:p>
            <a:pPr marL="712473" lvl="1" indent="-356237" algn="l">
              <a:lnSpc>
                <a:spcPts val="4620"/>
              </a:lnSpc>
              <a:buFont typeface="Arial"/>
              <a:buChar char="•"/>
            </a:pPr>
            <a:r>
              <a:rPr lang="en-US" sz="3300">
                <a:solidFill>
                  <a:srgbClr val="000000"/>
                </a:solidFill>
                <a:latin typeface="Montserrat"/>
                <a:ea typeface="Montserrat"/>
                <a:cs typeface="Montserrat"/>
                <a:sym typeface="Montserrat"/>
              </a:rPr>
              <a:t>West Berkshire Council delivers the HAF program during the Christmas and other school holidays, providing free holiday club places for eligible children.  </a:t>
            </a:r>
          </a:p>
        </p:txBody>
      </p:sp>
      <p:sp>
        <p:nvSpPr>
          <p:cNvPr id="27" name="TextBox 27"/>
          <p:cNvSpPr txBox="1"/>
          <p:nvPr/>
        </p:nvSpPr>
        <p:spPr>
          <a:xfrm>
            <a:off x="6467531" y="5807995"/>
            <a:ext cx="12638944" cy="770900"/>
          </a:xfrm>
          <a:prstGeom prst="rect">
            <a:avLst/>
          </a:prstGeom>
        </p:spPr>
        <p:txBody>
          <a:bodyPr lIns="0" tIns="0" rIns="0" bIns="0" rtlCol="0" anchor="t">
            <a:spAutoFit/>
          </a:bodyPr>
          <a:lstStyle/>
          <a:p>
            <a:pPr algn="l">
              <a:lnSpc>
                <a:spcPts val="6334"/>
              </a:lnSpc>
            </a:pPr>
            <a:r>
              <a:rPr lang="en-US" sz="4524" b="1">
                <a:solidFill>
                  <a:srgbClr val="F16728"/>
                </a:solidFill>
                <a:latin typeface="Montserrat Bold"/>
                <a:ea typeface="Montserrat Bold"/>
                <a:cs typeface="Montserrat Bold"/>
                <a:sym typeface="Montserrat Bold"/>
              </a:rPr>
              <a:t>Buckinghamshire</a:t>
            </a:r>
          </a:p>
        </p:txBody>
      </p:sp>
      <p:sp>
        <p:nvSpPr>
          <p:cNvPr id="28" name="TextBox 28"/>
          <p:cNvSpPr txBox="1"/>
          <p:nvPr/>
        </p:nvSpPr>
        <p:spPr>
          <a:xfrm>
            <a:off x="6467531" y="6828115"/>
            <a:ext cx="11820469" cy="1725930"/>
          </a:xfrm>
          <a:prstGeom prst="rect">
            <a:avLst/>
          </a:prstGeom>
        </p:spPr>
        <p:txBody>
          <a:bodyPr lIns="0" tIns="0" rIns="0" bIns="0" rtlCol="0" anchor="t">
            <a:spAutoFit/>
          </a:bodyPr>
          <a:lstStyle/>
          <a:p>
            <a:pPr marL="712473" lvl="1" indent="-356237" algn="l">
              <a:lnSpc>
                <a:spcPts val="4620"/>
              </a:lnSpc>
              <a:buFont typeface="Arial"/>
              <a:buChar char="•"/>
            </a:pPr>
            <a:r>
              <a:rPr lang="en-US" sz="3300">
                <a:solidFill>
                  <a:srgbClr val="000000"/>
                </a:solidFill>
                <a:latin typeface="Montserrat"/>
                <a:ea typeface="Montserrat"/>
                <a:cs typeface="Montserrat"/>
                <a:sym typeface="Montserrat"/>
              </a:rPr>
              <a:t>Buckinghamshire Council offers various inclusive holiday clubs for all ages, with details available on their website.  </a:t>
            </a:r>
          </a:p>
        </p:txBody>
      </p:sp>
      <p:sp>
        <p:nvSpPr>
          <p:cNvPr id="29" name="Freeform 29"/>
          <p:cNvSpPr/>
          <p:nvPr/>
        </p:nvSpPr>
        <p:spPr>
          <a:xfrm>
            <a:off x="17069741" y="9065895"/>
            <a:ext cx="1028700" cy="1032515"/>
          </a:xfrm>
          <a:custGeom>
            <a:avLst/>
            <a:gdLst/>
            <a:ahLst/>
            <a:cxnLst/>
            <a:rect l="l" t="t" r="r" b="b"/>
            <a:pathLst>
              <a:path w="1028700" h="1032515">
                <a:moveTo>
                  <a:pt x="0" y="0"/>
                </a:moveTo>
                <a:lnTo>
                  <a:pt x="1028700" y="0"/>
                </a:lnTo>
                <a:lnTo>
                  <a:pt x="1028700" y="1032515"/>
                </a:lnTo>
                <a:lnTo>
                  <a:pt x="0" y="1032515"/>
                </a:lnTo>
                <a:lnTo>
                  <a:pt x="0" y="0"/>
                </a:lnTo>
                <a:close/>
              </a:path>
            </a:pathLst>
          </a:custGeom>
          <a:blipFill>
            <a:blip r:embed="rId3"/>
            <a:stretch>
              <a:fillRect/>
            </a:stretch>
          </a:blipFill>
        </p:spPr>
        <p:txBody>
          <a:bodyPr/>
          <a:lstStyle/>
          <a:p>
            <a:endParaRPr lang="en-GB"/>
          </a:p>
        </p:txBody>
      </p:sp>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7F2FF"/>
        </a:solidFill>
        <a:effectLst/>
      </p:bgPr>
    </p:bg>
    <p:spTree>
      <p:nvGrpSpPr>
        <p:cNvPr id="1" name=""/>
        <p:cNvGrpSpPr/>
        <p:nvPr/>
      </p:nvGrpSpPr>
      <p:grpSpPr>
        <a:xfrm>
          <a:off x="0" y="0"/>
          <a:ext cx="0" cy="0"/>
          <a:chOff x="0" y="0"/>
          <a:chExt cx="0" cy="0"/>
        </a:xfrm>
      </p:grpSpPr>
      <p:pic>
        <p:nvPicPr>
          <p:cNvPr id="30" name="Picture 29" descr="A purple and black background&#10;&#10;AI-generated content may be incorrect.">
            <a:extLst>
              <a:ext uri="{FF2B5EF4-FFF2-40B4-BE49-F238E27FC236}">
                <a16:creationId xmlns:a16="http://schemas.microsoft.com/office/drawing/2014/main" id="{2599E169-F984-55DF-5A49-FD1F5A212E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
        <p:nvSpPr>
          <p:cNvPr id="31" name="TextBox 24">
            <a:extLst>
              <a:ext uri="{FF2B5EF4-FFF2-40B4-BE49-F238E27FC236}">
                <a16:creationId xmlns:a16="http://schemas.microsoft.com/office/drawing/2014/main" id="{156AC0D7-BE2F-B64E-1A4E-4309D2976312}"/>
              </a:ext>
            </a:extLst>
          </p:cNvPr>
          <p:cNvSpPr txBox="1"/>
          <p:nvPr/>
        </p:nvSpPr>
        <p:spPr>
          <a:xfrm>
            <a:off x="-152400" y="5372100"/>
            <a:ext cx="4572000" cy="2395849"/>
          </a:xfrm>
          <a:prstGeom prst="rect">
            <a:avLst/>
          </a:prstGeom>
        </p:spPr>
        <p:txBody>
          <a:bodyPr wrap="square" lIns="0" tIns="0" rIns="0" bIns="0" rtlCol="0" anchor="t">
            <a:spAutoFit/>
          </a:bodyPr>
          <a:lstStyle/>
          <a:p>
            <a:pPr algn="ctr">
              <a:lnSpc>
                <a:spcPts val="9675"/>
              </a:lnSpc>
            </a:pPr>
            <a:r>
              <a:rPr lang="en-US" sz="6911" b="1" dirty="0">
                <a:solidFill>
                  <a:srgbClr val="FFFFFF"/>
                </a:solidFill>
                <a:latin typeface="Montserrat Bold"/>
                <a:ea typeface="Montserrat Bold"/>
                <a:cs typeface="Montserrat Bold"/>
                <a:sym typeface="Montserrat Bold"/>
              </a:rPr>
              <a:t>Support Available</a:t>
            </a:r>
          </a:p>
        </p:txBody>
      </p:sp>
      <p:sp>
        <p:nvSpPr>
          <p:cNvPr id="24" name="TextBox 24"/>
          <p:cNvSpPr txBox="1"/>
          <p:nvPr/>
        </p:nvSpPr>
        <p:spPr>
          <a:xfrm>
            <a:off x="6467531" y="469755"/>
            <a:ext cx="12638944" cy="1084591"/>
          </a:xfrm>
          <a:prstGeom prst="rect">
            <a:avLst/>
          </a:prstGeom>
        </p:spPr>
        <p:txBody>
          <a:bodyPr lIns="0" tIns="0" rIns="0" bIns="0" rtlCol="0" anchor="t">
            <a:spAutoFit/>
          </a:bodyPr>
          <a:lstStyle/>
          <a:p>
            <a:pPr algn="l">
              <a:lnSpc>
                <a:spcPts val="8994"/>
              </a:lnSpc>
            </a:pPr>
            <a:r>
              <a:rPr lang="en-US" sz="6424" b="1">
                <a:solidFill>
                  <a:srgbClr val="8F2C8B"/>
                </a:solidFill>
                <a:latin typeface="Montserrat Bold"/>
                <a:ea typeface="Montserrat Bold"/>
                <a:cs typeface="Montserrat Bold"/>
                <a:sym typeface="Montserrat Bold"/>
              </a:rPr>
              <a:t>HAF Programme</a:t>
            </a:r>
          </a:p>
        </p:txBody>
      </p:sp>
      <p:sp>
        <p:nvSpPr>
          <p:cNvPr id="25" name="TextBox 25"/>
          <p:cNvSpPr txBox="1"/>
          <p:nvPr/>
        </p:nvSpPr>
        <p:spPr>
          <a:xfrm>
            <a:off x="6467531" y="2237383"/>
            <a:ext cx="12638944" cy="770900"/>
          </a:xfrm>
          <a:prstGeom prst="rect">
            <a:avLst/>
          </a:prstGeom>
        </p:spPr>
        <p:txBody>
          <a:bodyPr lIns="0" tIns="0" rIns="0" bIns="0" rtlCol="0" anchor="t">
            <a:spAutoFit/>
          </a:bodyPr>
          <a:lstStyle/>
          <a:p>
            <a:pPr algn="l">
              <a:lnSpc>
                <a:spcPts val="6334"/>
              </a:lnSpc>
            </a:pPr>
            <a:r>
              <a:rPr lang="en-US" sz="4524" b="1">
                <a:solidFill>
                  <a:srgbClr val="F16728"/>
                </a:solidFill>
                <a:latin typeface="Montserrat Bold"/>
                <a:ea typeface="Montserrat Bold"/>
                <a:cs typeface="Montserrat Bold"/>
                <a:sym typeface="Montserrat Bold"/>
              </a:rPr>
              <a:t>Merton Council</a:t>
            </a:r>
          </a:p>
        </p:txBody>
      </p:sp>
      <p:sp>
        <p:nvSpPr>
          <p:cNvPr id="26" name="TextBox 26"/>
          <p:cNvSpPr txBox="1"/>
          <p:nvPr/>
        </p:nvSpPr>
        <p:spPr>
          <a:xfrm>
            <a:off x="6467531" y="3257502"/>
            <a:ext cx="11820469" cy="1725930"/>
          </a:xfrm>
          <a:prstGeom prst="rect">
            <a:avLst/>
          </a:prstGeom>
        </p:spPr>
        <p:txBody>
          <a:bodyPr lIns="0" tIns="0" rIns="0" bIns="0" rtlCol="0" anchor="t">
            <a:spAutoFit/>
          </a:bodyPr>
          <a:lstStyle/>
          <a:p>
            <a:pPr marL="712473" lvl="1" indent="-356237" algn="l">
              <a:lnSpc>
                <a:spcPts val="4620"/>
              </a:lnSpc>
              <a:buFont typeface="Arial"/>
              <a:buChar char="•"/>
            </a:pPr>
            <a:r>
              <a:rPr lang="en-US" sz="3300">
                <a:solidFill>
                  <a:srgbClr val="000000"/>
                </a:solidFill>
                <a:latin typeface="Montserrat"/>
                <a:ea typeface="Montserrat"/>
                <a:cs typeface="Montserrat"/>
                <a:sym typeface="Montserrat"/>
              </a:rPr>
              <a:t>Merton Council is seeking providers to deliver HAF projects from Summer 2025 to February 2026, with HAF Grant Agreements extending to 2026-27.  </a:t>
            </a:r>
          </a:p>
        </p:txBody>
      </p:sp>
      <p:sp>
        <p:nvSpPr>
          <p:cNvPr id="27" name="TextBox 27"/>
          <p:cNvSpPr txBox="1"/>
          <p:nvPr/>
        </p:nvSpPr>
        <p:spPr>
          <a:xfrm>
            <a:off x="6467531" y="5807995"/>
            <a:ext cx="12638944" cy="770900"/>
          </a:xfrm>
          <a:prstGeom prst="rect">
            <a:avLst/>
          </a:prstGeom>
        </p:spPr>
        <p:txBody>
          <a:bodyPr lIns="0" tIns="0" rIns="0" bIns="0" rtlCol="0" anchor="t">
            <a:spAutoFit/>
          </a:bodyPr>
          <a:lstStyle/>
          <a:p>
            <a:pPr algn="l">
              <a:lnSpc>
                <a:spcPts val="6334"/>
              </a:lnSpc>
            </a:pPr>
            <a:r>
              <a:rPr lang="en-US" sz="4524" b="1">
                <a:solidFill>
                  <a:srgbClr val="F16728"/>
                </a:solidFill>
                <a:latin typeface="Montserrat Bold"/>
                <a:ea typeface="Montserrat Bold"/>
                <a:cs typeface="Montserrat Bold"/>
                <a:sym typeface="Montserrat Bold"/>
              </a:rPr>
              <a:t>Redbridge</a:t>
            </a:r>
          </a:p>
        </p:txBody>
      </p:sp>
      <p:sp>
        <p:nvSpPr>
          <p:cNvPr id="28" name="TextBox 28"/>
          <p:cNvSpPr txBox="1"/>
          <p:nvPr/>
        </p:nvSpPr>
        <p:spPr>
          <a:xfrm>
            <a:off x="6467531" y="6828115"/>
            <a:ext cx="11820469" cy="1725930"/>
          </a:xfrm>
          <a:prstGeom prst="rect">
            <a:avLst/>
          </a:prstGeom>
        </p:spPr>
        <p:txBody>
          <a:bodyPr lIns="0" tIns="0" rIns="0" bIns="0" rtlCol="0" anchor="t">
            <a:spAutoFit/>
          </a:bodyPr>
          <a:lstStyle/>
          <a:p>
            <a:pPr marL="712473" lvl="1" indent="-356237" algn="l">
              <a:lnSpc>
                <a:spcPts val="4620"/>
              </a:lnSpc>
              <a:buFont typeface="Arial"/>
              <a:buChar char="•"/>
            </a:pPr>
            <a:r>
              <a:rPr lang="en-US" sz="3300">
                <a:solidFill>
                  <a:srgbClr val="000000"/>
                </a:solidFill>
                <a:latin typeface="Montserrat"/>
                <a:ea typeface="Montserrat"/>
                <a:cs typeface="Montserrat"/>
                <a:sym typeface="Montserrat"/>
              </a:rPr>
              <a:t>Redbridge offers HAF sessions during Easter, summer, and winter holidays, with up to 4 days of activities per week.  </a:t>
            </a:r>
          </a:p>
        </p:txBody>
      </p:sp>
      <p:sp>
        <p:nvSpPr>
          <p:cNvPr id="29" name="Freeform 29"/>
          <p:cNvSpPr/>
          <p:nvPr/>
        </p:nvSpPr>
        <p:spPr>
          <a:xfrm>
            <a:off x="17069741" y="9065895"/>
            <a:ext cx="1028700" cy="1032515"/>
          </a:xfrm>
          <a:custGeom>
            <a:avLst/>
            <a:gdLst/>
            <a:ahLst/>
            <a:cxnLst/>
            <a:rect l="l" t="t" r="r" b="b"/>
            <a:pathLst>
              <a:path w="1028700" h="1032515">
                <a:moveTo>
                  <a:pt x="0" y="0"/>
                </a:moveTo>
                <a:lnTo>
                  <a:pt x="1028700" y="0"/>
                </a:lnTo>
                <a:lnTo>
                  <a:pt x="1028700" y="1032515"/>
                </a:lnTo>
                <a:lnTo>
                  <a:pt x="0" y="1032515"/>
                </a:lnTo>
                <a:lnTo>
                  <a:pt x="0" y="0"/>
                </a:lnTo>
                <a:close/>
              </a:path>
            </a:pathLst>
          </a:custGeom>
          <a:blipFill>
            <a:blip r:embed="rId3"/>
            <a:stretch>
              <a:fillRect/>
            </a:stretch>
          </a:blipFill>
        </p:spPr>
        <p:txBody>
          <a:bodyPr/>
          <a:lstStyle/>
          <a:p>
            <a:endParaRPr lang="en-GB"/>
          </a:p>
        </p:txBody>
      </p:sp>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7F2FF"/>
        </a:solidFill>
        <a:effectLst/>
      </p:bgPr>
    </p:bg>
    <p:spTree>
      <p:nvGrpSpPr>
        <p:cNvPr id="1" name=""/>
        <p:cNvGrpSpPr/>
        <p:nvPr/>
      </p:nvGrpSpPr>
      <p:grpSpPr>
        <a:xfrm>
          <a:off x="0" y="0"/>
          <a:ext cx="0" cy="0"/>
          <a:chOff x="0" y="0"/>
          <a:chExt cx="0" cy="0"/>
        </a:xfrm>
      </p:grpSpPr>
      <p:pic>
        <p:nvPicPr>
          <p:cNvPr id="30" name="Picture 29" descr="A purple and black background&#10;&#10;AI-generated content may be incorrect.">
            <a:extLst>
              <a:ext uri="{FF2B5EF4-FFF2-40B4-BE49-F238E27FC236}">
                <a16:creationId xmlns:a16="http://schemas.microsoft.com/office/drawing/2014/main" id="{912440AC-7F1B-2B79-11C2-27E55DAF84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
        <p:nvSpPr>
          <p:cNvPr id="31" name="TextBox 24">
            <a:extLst>
              <a:ext uri="{FF2B5EF4-FFF2-40B4-BE49-F238E27FC236}">
                <a16:creationId xmlns:a16="http://schemas.microsoft.com/office/drawing/2014/main" id="{A931497B-5ABE-0842-2A9D-CD38448717DE}"/>
              </a:ext>
            </a:extLst>
          </p:cNvPr>
          <p:cNvSpPr txBox="1"/>
          <p:nvPr/>
        </p:nvSpPr>
        <p:spPr>
          <a:xfrm>
            <a:off x="-152400" y="5372100"/>
            <a:ext cx="4572000" cy="2395849"/>
          </a:xfrm>
          <a:prstGeom prst="rect">
            <a:avLst/>
          </a:prstGeom>
        </p:spPr>
        <p:txBody>
          <a:bodyPr wrap="square" lIns="0" tIns="0" rIns="0" bIns="0" rtlCol="0" anchor="t">
            <a:spAutoFit/>
          </a:bodyPr>
          <a:lstStyle/>
          <a:p>
            <a:pPr algn="ctr">
              <a:lnSpc>
                <a:spcPts val="9675"/>
              </a:lnSpc>
            </a:pPr>
            <a:r>
              <a:rPr lang="en-US" sz="6911" b="1" dirty="0">
                <a:solidFill>
                  <a:srgbClr val="FFFFFF"/>
                </a:solidFill>
                <a:latin typeface="Montserrat Bold"/>
                <a:ea typeface="Montserrat Bold"/>
                <a:cs typeface="Montserrat Bold"/>
                <a:sym typeface="Montserrat Bold"/>
              </a:rPr>
              <a:t>Support Available</a:t>
            </a:r>
          </a:p>
        </p:txBody>
      </p:sp>
      <p:sp>
        <p:nvSpPr>
          <p:cNvPr id="24" name="TextBox 24"/>
          <p:cNvSpPr txBox="1"/>
          <p:nvPr/>
        </p:nvSpPr>
        <p:spPr>
          <a:xfrm>
            <a:off x="6467531" y="469755"/>
            <a:ext cx="12638944" cy="1084591"/>
          </a:xfrm>
          <a:prstGeom prst="rect">
            <a:avLst/>
          </a:prstGeom>
        </p:spPr>
        <p:txBody>
          <a:bodyPr lIns="0" tIns="0" rIns="0" bIns="0" rtlCol="0" anchor="t">
            <a:spAutoFit/>
          </a:bodyPr>
          <a:lstStyle/>
          <a:p>
            <a:pPr algn="l">
              <a:lnSpc>
                <a:spcPts val="8994"/>
              </a:lnSpc>
            </a:pPr>
            <a:r>
              <a:rPr lang="en-US" sz="6424" b="1">
                <a:solidFill>
                  <a:srgbClr val="8F2C8B"/>
                </a:solidFill>
                <a:latin typeface="Montserrat Bold"/>
                <a:ea typeface="Montserrat Bold"/>
                <a:cs typeface="Montserrat Bold"/>
                <a:sym typeface="Montserrat Bold"/>
              </a:rPr>
              <a:t>HAF Programme</a:t>
            </a:r>
          </a:p>
        </p:txBody>
      </p:sp>
      <p:sp>
        <p:nvSpPr>
          <p:cNvPr id="25" name="TextBox 25"/>
          <p:cNvSpPr txBox="1"/>
          <p:nvPr/>
        </p:nvSpPr>
        <p:spPr>
          <a:xfrm>
            <a:off x="6467531" y="2237383"/>
            <a:ext cx="12638944" cy="770900"/>
          </a:xfrm>
          <a:prstGeom prst="rect">
            <a:avLst/>
          </a:prstGeom>
        </p:spPr>
        <p:txBody>
          <a:bodyPr lIns="0" tIns="0" rIns="0" bIns="0" rtlCol="0" anchor="t">
            <a:spAutoFit/>
          </a:bodyPr>
          <a:lstStyle/>
          <a:p>
            <a:pPr algn="l">
              <a:lnSpc>
                <a:spcPts val="6334"/>
              </a:lnSpc>
            </a:pPr>
            <a:r>
              <a:rPr lang="en-US" sz="4524" b="1">
                <a:solidFill>
                  <a:srgbClr val="F16728"/>
                </a:solidFill>
                <a:latin typeface="Montserrat Bold"/>
                <a:ea typeface="Montserrat Bold"/>
                <a:cs typeface="Montserrat Bold"/>
                <a:sym typeface="Montserrat Bold"/>
              </a:rPr>
              <a:t>Waltham Forest</a:t>
            </a:r>
          </a:p>
        </p:txBody>
      </p:sp>
      <p:sp>
        <p:nvSpPr>
          <p:cNvPr id="26" name="TextBox 26"/>
          <p:cNvSpPr txBox="1"/>
          <p:nvPr/>
        </p:nvSpPr>
        <p:spPr>
          <a:xfrm>
            <a:off x="6467531" y="3257502"/>
            <a:ext cx="11820469" cy="1725930"/>
          </a:xfrm>
          <a:prstGeom prst="rect">
            <a:avLst/>
          </a:prstGeom>
        </p:spPr>
        <p:txBody>
          <a:bodyPr lIns="0" tIns="0" rIns="0" bIns="0" rtlCol="0" anchor="t">
            <a:spAutoFit/>
          </a:bodyPr>
          <a:lstStyle/>
          <a:p>
            <a:pPr marL="712473" lvl="1" indent="-356237" algn="l">
              <a:lnSpc>
                <a:spcPts val="4620"/>
              </a:lnSpc>
              <a:buFont typeface="Arial"/>
              <a:buChar char="•"/>
            </a:pPr>
            <a:r>
              <a:rPr lang="en-US" sz="3300">
                <a:solidFill>
                  <a:srgbClr val="000000"/>
                </a:solidFill>
                <a:latin typeface="Montserrat"/>
                <a:ea typeface="Montserrat"/>
                <a:cs typeface="Montserrat"/>
                <a:sym typeface="Montserrat"/>
              </a:rPr>
              <a:t>Waltham Forest advertises to providers who can offer activities and workshops during Easter, Summer, and Winter holidays.  </a:t>
            </a:r>
          </a:p>
        </p:txBody>
      </p:sp>
      <p:sp>
        <p:nvSpPr>
          <p:cNvPr id="27" name="TextBox 27"/>
          <p:cNvSpPr txBox="1"/>
          <p:nvPr/>
        </p:nvSpPr>
        <p:spPr>
          <a:xfrm>
            <a:off x="6467531" y="5807995"/>
            <a:ext cx="12638944" cy="770900"/>
          </a:xfrm>
          <a:prstGeom prst="rect">
            <a:avLst/>
          </a:prstGeom>
        </p:spPr>
        <p:txBody>
          <a:bodyPr lIns="0" tIns="0" rIns="0" bIns="0" rtlCol="0" anchor="t">
            <a:spAutoFit/>
          </a:bodyPr>
          <a:lstStyle/>
          <a:p>
            <a:pPr algn="l">
              <a:lnSpc>
                <a:spcPts val="6334"/>
              </a:lnSpc>
            </a:pPr>
            <a:r>
              <a:rPr lang="en-US" sz="4524" b="1">
                <a:solidFill>
                  <a:srgbClr val="F16728"/>
                </a:solidFill>
                <a:latin typeface="Montserrat Bold"/>
                <a:ea typeface="Montserrat Bold"/>
                <a:cs typeface="Montserrat Bold"/>
                <a:sym typeface="Montserrat Bold"/>
              </a:rPr>
              <a:t>Tower Hamlets</a:t>
            </a:r>
          </a:p>
        </p:txBody>
      </p:sp>
      <p:sp>
        <p:nvSpPr>
          <p:cNvPr id="28" name="TextBox 28"/>
          <p:cNvSpPr txBox="1"/>
          <p:nvPr/>
        </p:nvSpPr>
        <p:spPr>
          <a:xfrm>
            <a:off x="6467531" y="6828115"/>
            <a:ext cx="11820469" cy="1144905"/>
          </a:xfrm>
          <a:prstGeom prst="rect">
            <a:avLst/>
          </a:prstGeom>
        </p:spPr>
        <p:txBody>
          <a:bodyPr lIns="0" tIns="0" rIns="0" bIns="0" rtlCol="0" anchor="t">
            <a:spAutoFit/>
          </a:bodyPr>
          <a:lstStyle/>
          <a:p>
            <a:pPr marL="712473" lvl="1" indent="-356237" algn="l">
              <a:lnSpc>
                <a:spcPts val="4620"/>
              </a:lnSpc>
              <a:buFont typeface="Arial"/>
              <a:buChar char="•"/>
            </a:pPr>
            <a:r>
              <a:rPr lang="en-US" sz="3300">
                <a:solidFill>
                  <a:srgbClr val="000000"/>
                </a:solidFill>
                <a:latin typeface="Montserrat"/>
                <a:ea typeface="Montserrat"/>
                <a:cs typeface="Montserrat"/>
                <a:sym typeface="Montserrat"/>
              </a:rPr>
              <a:t>Tower Hamlets issues HAF codes to eligible children to access free activities during school holidays.  </a:t>
            </a:r>
          </a:p>
        </p:txBody>
      </p:sp>
      <p:sp>
        <p:nvSpPr>
          <p:cNvPr id="29" name="Freeform 29"/>
          <p:cNvSpPr/>
          <p:nvPr/>
        </p:nvSpPr>
        <p:spPr>
          <a:xfrm>
            <a:off x="17069741" y="9065895"/>
            <a:ext cx="1028700" cy="1032515"/>
          </a:xfrm>
          <a:custGeom>
            <a:avLst/>
            <a:gdLst/>
            <a:ahLst/>
            <a:cxnLst/>
            <a:rect l="l" t="t" r="r" b="b"/>
            <a:pathLst>
              <a:path w="1028700" h="1032515">
                <a:moveTo>
                  <a:pt x="0" y="0"/>
                </a:moveTo>
                <a:lnTo>
                  <a:pt x="1028700" y="0"/>
                </a:lnTo>
                <a:lnTo>
                  <a:pt x="1028700" y="1032515"/>
                </a:lnTo>
                <a:lnTo>
                  <a:pt x="0" y="1032515"/>
                </a:lnTo>
                <a:lnTo>
                  <a:pt x="0" y="0"/>
                </a:lnTo>
                <a:close/>
              </a:path>
            </a:pathLst>
          </a:custGeom>
          <a:blipFill>
            <a:blip r:embed="rId3"/>
            <a:stretch>
              <a:fillRect/>
            </a:stretch>
          </a:blipFill>
        </p:spPr>
        <p:txBody>
          <a:bodyPr/>
          <a:lstStyle/>
          <a:p>
            <a:endParaRPr lang="en-GB"/>
          </a:p>
        </p:txBody>
      </p:sp>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7F2FF"/>
        </a:solidFill>
        <a:effectLst/>
      </p:bgPr>
    </p:bg>
    <p:spTree>
      <p:nvGrpSpPr>
        <p:cNvPr id="1" name=""/>
        <p:cNvGrpSpPr/>
        <p:nvPr/>
      </p:nvGrpSpPr>
      <p:grpSpPr>
        <a:xfrm>
          <a:off x="0" y="0"/>
          <a:ext cx="0" cy="0"/>
          <a:chOff x="0" y="0"/>
          <a:chExt cx="0" cy="0"/>
        </a:xfrm>
      </p:grpSpPr>
      <p:pic>
        <p:nvPicPr>
          <p:cNvPr id="30" name="Picture 29" descr="A purple and black background&#10;&#10;AI-generated content may be incorrect.">
            <a:extLst>
              <a:ext uri="{FF2B5EF4-FFF2-40B4-BE49-F238E27FC236}">
                <a16:creationId xmlns:a16="http://schemas.microsoft.com/office/drawing/2014/main" id="{7273A5C9-79E8-07C8-5AAF-A5037C192C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
        <p:nvSpPr>
          <p:cNvPr id="31" name="TextBox 24">
            <a:extLst>
              <a:ext uri="{FF2B5EF4-FFF2-40B4-BE49-F238E27FC236}">
                <a16:creationId xmlns:a16="http://schemas.microsoft.com/office/drawing/2014/main" id="{F4CB044B-B97D-E591-220F-54CA5056FB80}"/>
              </a:ext>
            </a:extLst>
          </p:cNvPr>
          <p:cNvSpPr txBox="1"/>
          <p:nvPr/>
        </p:nvSpPr>
        <p:spPr>
          <a:xfrm>
            <a:off x="-152400" y="5372100"/>
            <a:ext cx="4572000" cy="2395849"/>
          </a:xfrm>
          <a:prstGeom prst="rect">
            <a:avLst/>
          </a:prstGeom>
        </p:spPr>
        <p:txBody>
          <a:bodyPr wrap="square" lIns="0" tIns="0" rIns="0" bIns="0" rtlCol="0" anchor="t">
            <a:spAutoFit/>
          </a:bodyPr>
          <a:lstStyle/>
          <a:p>
            <a:pPr algn="ctr">
              <a:lnSpc>
                <a:spcPts val="9675"/>
              </a:lnSpc>
            </a:pPr>
            <a:r>
              <a:rPr lang="en-US" sz="6911" b="1" dirty="0">
                <a:solidFill>
                  <a:srgbClr val="FFFFFF"/>
                </a:solidFill>
                <a:latin typeface="Montserrat Bold"/>
                <a:ea typeface="Montserrat Bold"/>
                <a:cs typeface="Montserrat Bold"/>
                <a:sym typeface="Montserrat Bold"/>
              </a:rPr>
              <a:t>Support Available</a:t>
            </a:r>
          </a:p>
        </p:txBody>
      </p:sp>
      <p:sp>
        <p:nvSpPr>
          <p:cNvPr id="24" name="TextBox 24"/>
          <p:cNvSpPr txBox="1"/>
          <p:nvPr/>
        </p:nvSpPr>
        <p:spPr>
          <a:xfrm>
            <a:off x="6467531" y="469755"/>
            <a:ext cx="12638944" cy="1084591"/>
          </a:xfrm>
          <a:prstGeom prst="rect">
            <a:avLst/>
          </a:prstGeom>
        </p:spPr>
        <p:txBody>
          <a:bodyPr lIns="0" tIns="0" rIns="0" bIns="0" rtlCol="0" anchor="t">
            <a:spAutoFit/>
          </a:bodyPr>
          <a:lstStyle/>
          <a:p>
            <a:pPr algn="l">
              <a:lnSpc>
                <a:spcPts val="8994"/>
              </a:lnSpc>
            </a:pPr>
            <a:r>
              <a:rPr lang="en-US" sz="6424" b="1">
                <a:solidFill>
                  <a:srgbClr val="8F2C8B"/>
                </a:solidFill>
                <a:latin typeface="Montserrat Bold"/>
                <a:ea typeface="Montserrat Bold"/>
                <a:cs typeface="Montserrat Bold"/>
                <a:sym typeface="Montserrat Bold"/>
              </a:rPr>
              <a:t>HAF Programme</a:t>
            </a:r>
          </a:p>
        </p:txBody>
      </p:sp>
      <p:sp>
        <p:nvSpPr>
          <p:cNvPr id="25" name="TextBox 25"/>
          <p:cNvSpPr txBox="1"/>
          <p:nvPr/>
        </p:nvSpPr>
        <p:spPr>
          <a:xfrm>
            <a:off x="6467531" y="2237383"/>
            <a:ext cx="12638944" cy="770900"/>
          </a:xfrm>
          <a:prstGeom prst="rect">
            <a:avLst/>
          </a:prstGeom>
        </p:spPr>
        <p:txBody>
          <a:bodyPr lIns="0" tIns="0" rIns="0" bIns="0" rtlCol="0" anchor="t">
            <a:spAutoFit/>
          </a:bodyPr>
          <a:lstStyle/>
          <a:p>
            <a:pPr algn="l">
              <a:lnSpc>
                <a:spcPts val="6334"/>
              </a:lnSpc>
            </a:pPr>
            <a:r>
              <a:rPr lang="en-US" sz="4524" b="1">
                <a:solidFill>
                  <a:srgbClr val="F16728"/>
                </a:solidFill>
                <a:latin typeface="Montserrat Bold"/>
                <a:ea typeface="Montserrat Bold"/>
                <a:cs typeface="Montserrat Bold"/>
                <a:sym typeface="Montserrat Bold"/>
              </a:rPr>
              <a:t>Ealing</a:t>
            </a:r>
          </a:p>
        </p:txBody>
      </p:sp>
      <p:sp>
        <p:nvSpPr>
          <p:cNvPr id="26" name="TextBox 26"/>
          <p:cNvSpPr txBox="1"/>
          <p:nvPr/>
        </p:nvSpPr>
        <p:spPr>
          <a:xfrm>
            <a:off x="6467531" y="3257502"/>
            <a:ext cx="11820469" cy="1725930"/>
          </a:xfrm>
          <a:prstGeom prst="rect">
            <a:avLst/>
          </a:prstGeom>
        </p:spPr>
        <p:txBody>
          <a:bodyPr lIns="0" tIns="0" rIns="0" bIns="0" rtlCol="0" anchor="t">
            <a:spAutoFit/>
          </a:bodyPr>
          <a:lstStyle/>
          <a:p>
            <a:pPr marL="712473" lvl="1" indent="-356237" algn="l">
              <a:lnSpc>
                <a:spcPts val="4620"/>
              </a:lnSpc>
              <a:buFont typeface="Arial"/>
              <a:buChar char="•"/>
            </a:pPr>
            <a:r>
              <a:rPr lang="en-US" sz="3300">
                <a:solidFill>
                  <a:srgbClr val="000000"/>
                </a:solidFill>
                <a:latin typeface="Montserrat"/>
                <a:ea typeface="Montserrat"/>
                <a:cs typeface="Montserrat"/>
                <a:sym typeface="Montserrat"/>
              </a:rPr>
              <a:t>Ealing offers the HAF program to children in Reception to Year 11 who are eligible for benefits-related free school meals, or who are vulnerable.  </a:t>
            </a:r>
          </a:p>
        </p:txBody>
      </p:sp>
      <p:sp>
        <p:nvSpPr>
          <p:cNvPr id="27" name="TextBox 27"/>
          <p:cNvSpPr txBox="1"/>
          <p:nvPr/>
        </p:nvSpPr>
        <p:spPr>
          <a:xfrm>
            <a:off x="6467531" y="5807995"/>
            <a:ext cx="12638944" cy="770900"/>
          </a:xfrm>
          <a:prstGeom prst="rect">
            <a:avLst/>
          </a:prstGeom>
        </p:spPr>
        <p:txBody>
          <a:bodyPr lIns="0" tIns="0" rIns="0" bIns="0" rtlCol="0" anchor="t">
            <a:spAutoFit/>
          </a:bodyPr>
          <a:lstStyle/>
          <a:p>
            <a:pPr algn="l">
              <a:lnSpc>
                <a:spcPts val="6334"/>
              </a:lnSpc>
            </a:pPr>
            <a:r>
              <a:rPr lang="en-US" sz="4524" b="1">
                <a:solidFill>
                  <a:srgbClr val="F16728"/>
                </a:solidFill>
                <a:latin typeface="Montserrat Bold"/>
                <a:ea typeface="Montserrat Bold"/>
                <a:cs typeface="Montserrat Bold"/>
                <a:sym typeface="Montserrat Bold"/>
              </a:rPr>
              <a:t>Haringey</a:t>
            </a:r>
          </a:p>
        </p:txBody>
      </p:sp>
      <p:sp>
        <p:nvSpPr>
          <p:cNvPr id="28" name="TextBox 28"/>
          <p:cNvSpPr txBox="1"/>
          <p:nvPr/>
        </p:nvSpPr>
        <p:spPr>
          <a:xfrm>
            <a:off x="6467531" y="6828115"/>
            <a:ext cx="11820469" cy="1725930"/>
          </a:xfrm>
          <a:prstGeom prst="rect">
            <a:avLst/>
          </a:prstGeom>
        </p:spPr>
        <p:txBody>
          <a:bodyPr lIns="0" tIns="0" rIns="0" bIns="0" rtlCol="0" anchor="t">
            <a:spAutoFit/>
          </a:bodyPr>
          <a:lstStyle/>
          <a:p>
            <a:pPr marL="712473" lvl="1" indent="-356237" algn="l">
              <a:lnSpc>
                <a:spcPts val="4620"/>
              </a:lnSpc>
              <a:buFont typeface="Arial"/>
              <a:buChar char="•"/>
            </a:pPr>
            <a:r>
              <a:rPr lang="en-US" sz="3300">
                <a:solidFill>
                  <a:srgbClr val="000000"/>
                </a:solidFill>
                <a:latin typeface="Montserrat"/>
                <a:ea typeface="Montserrat"/>
                <a:cs typeface="Montserrat"/>
                <a:sym typeface="Montserrat"/>
              </a:rPr>
              <a:t>Haringey Council offers free activities during school holidays for children aged 5 to 16 who are eligible for free school meals.  </a:t>
            </a:r>
          </a:p>
        </p:txBody>
      </p:sp>
      <p:sp>
        <p:nvSpPr>
          <p:cNvPr id="29" name="Freeform 29"/>
          <p:cNvSpPr/>
          <p:nvPr/>
        </p:nvSpPr>
        <p:spPr>
          <a:xfrm>
            <a:off x="17069741" y="9065895"/>
            <a:ext cx="1028700" cy="1032515"/>
          </a:xfrm>
          <a:custGeom>
            <a:avLst/>
            <a:gdLst/>
            <a:ahLst/>
            <a:cxnLst/>
            <a:rect l="l" t="t" r="r" b="b"/>
            <a:pathLst>
              <a:path w="1028700" h="1032515">
                <a:moveTo>
                  <a:pt x="0" y="0"/>
                </a:moveTo>
                <a:lnTo>
                  <a:pt x="1028700" y="0"/>
                </a:lnTo>
                <a:lnTo>
                  <a:pt x="1028700" y="1032515"/>
                </a:lnTo>
                <a:lnTo>
                  <a:pt x="0" y="1032515"/>
                </a:lnTo>
                <a:lnTo>
                  <a:pt x="0" y="0"/>
                </a:lnTo>
                <a:close/>
              </a:path>
            </a:pathLst>
          </a:custGeom>
          <a:blipFill>
            <a:blip r:embed="rId3"/>
            <a:stretch>
              <a:fillRect/>
            </a:stretch>
          </a:blipFill>
        </p:spPr>
        <p:txBody>
          <a:bodyPr/>
          <a:lstStyle/>
          <a:p>
            <a:endParaRPr lang="en-GB"/>
          </a:p>
        </p:txBody>
      </p:sp>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7161" y="-101600"/>
            <a:ext cx="18502322" cy="2616200"/>
          </a:xfrm>
          <a:custGeom>
            <a:avLst/>
            <a:gdLst/>
            <a:ahLst/>
            <a:cxnLst/>
            <a:rect l="l" t="t" r="r" b="b"/>
            <a:pathLst>
              <a:path w="18502322" h="2616200">
                <a:moveTo>
                  <a:pt x="0" y="0"/>
                </a:moveTo>
                <a:lnTo>
                  <a:pt x="18502322" y="0"/>
                </a:lnTo>
                <a:lnTo>
                  <a:pt x="18502322" y="2616200"/>
                </a:lnTo>
                <a:lnTo>
                  <a:pt x="0" y="2616200"/>
                </a:lnTo>
                <a:lnTo>
                  <a:pt x="0" y="0"/>
                </a:lnTo>
                <a:close/>
              </a:path>
            </a:pathLst>
          </a:custGeom>
          <a:blipFill>
            <a:blip r:embed="rId2"/>
            <a:stretch>
              <a:fillRect t="-185311" b="-185311"/>
            </a:stretch>
          </a:blipFill>
        </p:spPr>
        <p:txBody>
          <a:bodyPr/>
          <a:lstStyle/>
          <a:p>
            <a:endParaRPr lang="en-GB"/>
          </a:p>
        </p:txBody>
      </p:sp>
      <p:grpSp>
        <p:nvGrpSpPr>
          <p:cNvPr id="3" name="Group 3"/>
          <p:cNvGrpSpPr/>
          <p:nvPr/>
        </p:nvGrpSpPr>
        <p:grpSpPr>
          <a:xfrm>
            <a:off x="1028700" y="1663700"/>
            <a:ext cx="16230600" cy="1651000"/>
            <a:chOff x="0" y="0"/>
            <a:chExt cx="21640800" cy="2201333"/>
          </a:xfrm>
        </p:grpSpPr>
        <p:sp>
          <p:nvSpPr>
            <p:cNvPr id="4" name="AutoShape 4"/>
            <p:cNvSpPr/>
            <p:nvPr/>
          </p:nvSpPr>
          <p:spPr>
            <a:xfrm>
              <a:off x="0" y="0"/>
              <a:ext cx="21640800" cy="2201333"/>
            </a:xfrm>
            <a:prstGeom prst="rect">
              <a:avLst/>
            </a:prstGeom>
            <a:solidFill>
              <a:srgbClr val="512B66"/>
            </a:solidFill>
          </p:spPr>
          <p:txBody>
            <a:bodyPr/>
            <a:lstStyle/>
            <a:p>
              <a:endParaRPr lang="en-GB"/>
            </a:p>
          </p:txBody>
        </p:sp>
        <p:sp>
          <p:nvSpPr>
            <p:cNvPr id="5" name="TextBox 5"/>
            <p:cNvSpPr txBox="1"/>
            <p:nvPr/>
          </p:nvSpPr>
          <p:spPr>
            <a:xfrm>
              <a:off x="715186" y="537633"/>
              <a:ext cx="20210427" cy="1064683"/>
            </a:xfrm>
            <a:prstGeom prst="rect">
              <a:avLst/>
            </a:prstGeom>
          </p:spPr>
          <p:txBody>
            <a:bodyPr lIns="0" tIns="0" rIns="0" bIns="0" rtlCol="0" anchor="t">
              <a:spAutoFit/>
            </a:bodyPr>
            <a:lstStyle/>
            <a:p>
              <a:pPr algn="l">
                <a:lnSpc>
                  <a:spcPts val="6500"/>
                </a:lnSpc>
              </a:pPr>
              <a:r>
                <a:rPr lang="en-US" sz="5000" spc="500">
                  <a:solidFill>
                    <a:srgbClr val="FFFFFF"/>
                  </a:solidFill>
                  <a:latin typeface="Montserrat Classic"/>
                  <a:ea typeface="Montserrat Classic"/>
                  <a:cs typeface="Montserrat Classic"/>
                  <a:sym typeface="Montserrat Classic"/>
                </a:rPr>
                <a:t>KINEARA SUPPORT</a:t>
              </a:r>
            </a:p>
          </p:txBody>
        </p:sp>
      </p:grpSp>
      <p:grpSp>
        <p:nvGrpSpPr>
          <p:cNvPr id="6" name="Group 6"/>
          <p:cNvGrpSpPr/>
          <p:nvPr/>
        </p:nvGrpSpPr>
        <p:grpSpPr>
          <a:xfrm>
            <a:off x="1028700" y="3592603"/>
            <a:ext cx="6356958" cy="6356958"/>
            <a:chOff x="0" y="0"/>
            <a:chExt cx="1674261" cy="1674261"/>
          </a:xfrm>
        </p:grpSpPr>
        <p:sp>
          <p:nvSpPr>
            <p:cNvPr id="7" name="Freeform 7"/>
            <p:cNvSpPr/>
            <p:nvPr/>
          </p:nvSpPr>
          <p:spPr>
            <a:xfrm>
              <a:off x="0" y="0"/>
              <a:ext cx="1674261" cy="1674261"/>
            </a:xfrm>
            <a:custGeom>
              <a:avLst/>
              <a:gdLst/>
              <a:ahLst/>
              <a:cxnLst/>
              <a:rect l="l" t="t" r="r" b="b"/>
              <a:pathLst>
                <a:path w="1674261" h="1674261">
                  <a:moveTo>
                    <a:pt x="0" y="0"/>
                  </a:moveTo>
                  <a:lnTo>
                    <a:pt x="1674261" y="0"/>
                  </a:lnTo>
                  <a:lnTo>
                    <a:pt x="1674261" y="1674261"/>
                  </a:lnTo>
                  <a:lnTo>
                    <a:pt x="0" y="1674261"/>
                  </a:lnTo>
                  <a:close/>
                </a:path>
              </a:pathLst>
            </a:custGeom>
            <a:solidFill>
              <a:srgbClr val="F9EEFF"/>
            </a:solidFill>
          </p:spPr>
          <p:txBody>
            <a:bodyPr/>
            <a:lstStyle/>
            <a:p>
              <a:endParaRPr lang="en-GB"/>
            </a:p>
          </p:txBody>
        </p:sp>
        <p:sp>
          <p:nvSpPr>
            <p:cNvPr id="8" name="TextBox 8"/>
            <p:cNvSpPr txBox="1"/>
            <p:nvPr/>
          </p:nvSpPr>
          <p:spPr>
            <a:xfrm>
              <a:off x="0" y="-38100"/>
              <a:ext cx="1674261" cy="1712361"/>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3738013"/>
            <a:ext cx="6386810" cy="1419861"/>
          </a:xfrm>
          <a:prstGeom prst="rect">
            <a:avLst/>
          </a:prstGeom>
        </p:spPr>
        <p:txBody>
          <a:bodyPr lIns="0" tIns="0" rIns="0" bIns="0" rtlCol="0" anchor="t">
            <a:spAutoFit/>
          </a:bodyPr>
          <a:lstStyle/>
          <a:p>
            <a:pPr algn="ctr">
              <a:lnSpc>
                <a:spcPts val="5739"/>
              </a:lnSpc>
            </a:pPr>
            <a:r>
              <a:rPr lang="en-US" sz="4099" b="1">
                <a:solidFill>
                  <a:srgbClr val="8F2C8B"/>
                </a:solidFill>
                <a:latin typeface="Montserrat Bold"/>
                <a:ea typeface="Montserrat Bold"/>
                <a:cs typeface="Montserrat Bold"/>
                <a:sym typeface="Montserrat Bold"/>
              </a:rPr>
              <a:t>HOUSING ADVICE AND </a:t>
            </a:r>
          </a:p>
          <a:p>
            <a:pPr algn="ctr">
              <a:lnSpc>
                <a:spcPts val="5739"/>
              </a:lnSpc>
            </a:pPr>
            <a:r>
              <a:rPr lang="en-US" sz="4099" b="1">
                <a:solidFill>
                  <a:srgbClr val="8F2C8B"/>
                </a:solidFill>
                <a:latin typeface="Montserrat Bold"/>
                <a:ea typeface="Montserrat Bold"/>
                <a:cs typeface="Montserrat Bold"/>
                <a:sym typeface="Montserrat Bold"/>
              </a:rPr>
              <a:t>SUPPORT HELPLINE</a:t>
            </a:r>
          </a:p>
        </p:txBody>
      </p:sp>
      <p:sp>
        <p:nvSpPr>
          <p:cNvPr id="10" name="TextBox 10"/>
          <p:cNvSpPr txBox="1"/>
          <p:nvPr/>
        </p:nvSpPr>
        <p:spPr>
          <a:xfrm>
            <a:off x="1303828" y="5779769"/>
            <a:ext cx="6356958" cy="3478531"/>
          </a:xfrm>
          <a:prstGeom prst="rect">
            <a:avLst/>
          </a:prstGeom>
        </p:spPr>
        <p:txBody>
          <a:bodyPr lIns="0" tIns="0" rIns="0" bIns="0" rtlCol="0" anchor="t">
            <a:spAutoFit/>
          </a:bodyPr>
          <a:lstStyle/>
          <a:p>
            <a:pPr algn="l">
              <a:lnSpc>
                <a:spcPts val="4619"/>
              </a:lnSpc>
              <a:spcBef>
                <a:spcPct val="0"/>
              </a:spcBef>
            </a:pPr>
            <a:r>
              <a:rPr lang="en-US" sz="3299" dirty="0">
                <a:solidFill>
                  <a:srgbClr val="000000"/>
                </a:solidFill>
                <a:latin typeface="Helios"/>
                <a:ea typeface="Helios"/>
                <a:cs typeface="Helios"/>
                <a:sym typeface="Helios"/>
              </a:rPr>
              <a:t>✅ Prevent eviction </a:t>
            </a:r>
          </a:p>
          <a:p>
            <a:pPr algn="l">
              <a:lnSpc>
                <a:spcPts val="4619"/>
              </a:lnSpc>
              <a:spcBef>
                <a:spcPct val="0"/>
              </a:spcBef>
            </a:pPr>
            <a:r>
              <a:rPr lang="en-US" sz="3299" dirty="0">
                <a:solidFill>
                  <a:srgbClr val="000000"/>
                </a:solidFill>
                <a:latin typeface="Helios"/>
                <a:ea typeface="Helios"/>
                <a:cs typeface="Helios"/>
                <a:sym typeface="Helios"/>
              </a:rPr>
              <a:t>✅ Access suitable housing </a:t>
            </a:r>
          </a:p>
          <a:p>
            <a:pPr algn="l">
              <a:lnSpc>
                <a:spcPts val="4619"/>
              </a:lnSpc>
              <a:spcBef>
                <a:spcPct val="0"/>
              </a:spcBef>
            </a:pPr>
            <a:r>
              <a:rPr lang="en-US" sz="3299" dirty="0">
                <a:solidFill>
                  <a:srgbClr val="000000"/>
                </a:solidFill>
                <a:latin typeface="Helios"/>
                <a:ea typeface="Helios"/>
                <a:cs typeface="Helios"/>
                <a:sym typeface="Helios"/>
              </a:rPr>
              <a:t>✅ Tackle debt &amp; financial hardship </a:t>
            </a:r>
          </a:p>
          <a:p>
            <a:pPr algn="l">
              <a:lnSpc>
                <a:spcPts val="4619"/>
              </a:lnSpc>
              <a:spcBef>
                <a:spcPct val="0"/>
              </a:spcBef>
            </a:pPr>
            <a:r>
              <a:rPr lang="en-US" sz="3299" dirty="0">
                <a:solidFill>
                  <a:srgbClr val="000000"/>
                </a:solidFill>
                <a:latin typeface="Helios"/>
                <a:ea typeface="Helios"/>
                <a:cs typeface="Helios"/>
                <a:sym typeface="Helios"/>
              </a:rPr>
              <a:t>✅ Improve wellbeing &amp; stability </a:t>
            </a:r>
          </a:p>
          <a:p>
            <a:pPr algn="l">
              <a:lnSpc>
                <a:spcPts val="4619"/>
              </a:lnSpc>
              <a:spcBef>
                <a:spcPct val="0"/>
              </a:spcBef>
            </a:pPr>
            <a:endParaRPr lang="en-US" sz="3299" dirty="0">
              <a:solidFill>
                <a:srgbClr val="000000"/>
              </a:solidFill>
              <a:latin typeface="Helios"/>
              <a:ea typeface="Helios"/>
              <a:cs typeface="Helios"/>
              <a:sym typeface="Helios"/>
            </a:endParaRPr>
          </a:p>
        </p:txBody>
      </p:sp>
      <p:sp>
        <p:nvSpPr>
          <p:cNvPr id="11" name="TextBox 11"/>
          <p:cNvSpPr txBox="1"/>
          <p:nvPr/>
        </p:nvSpPr>
        <p:spPr>
          <a:xfrm>
            <a:off x="1512429" y="8872219"/>
            <a:ext cx="5419353" cy="695961"/>
          </a:xfrm>
          <a:prstGeom prst="rect">
            <a:avLst/>
          </a:prstGeom>
        </p:spPr>
        <p:txBody>
          <a:bodyPr lIns="0" tIns="0" rIns="0" bIns="0" rtlCol="0" anchor="t">
            <a:spAutoFit/>
          </a:bodyPr>
          <a:lstStyle/>
          <a:p>
            <a:pPr algn="ctr">
              <a:lnSpc>
                <a:spcPts val="5739"/>
              </a:lnSpc>
            </a:pPr>
            <a:r>
              <a:rPr lang="en-US" sz="4099" b="1">
                <a:solidFill>
                  <a:srgbClr val="F16728"/>
                </a:solidFill>
                <a:latin typeface="Montserrat Bold"/>
                <a:ea typeface="Montserrat Bold"/>
                <a:cs typeface="Montserrat Bold"/>
                <a:sym typeface="Montserrat Bold"/>
              </a:rPr>
              <a:t>CALL 020 3875 6227</a:t>
            </a:r>
          </a:p>
        </p:txBody>
      </p:sp>
      <p:grpSp>
        <p:nvGrpSpPr>
          <p:cNvPr id="12" name="Group 12"/>
          <p:cNvGrpSpPr/>
          <p:nvPr/>
        </p:nvGrpSpPr>
        <p:grpSpPr>
          <a:xfrm>
            <a:off x="8097989" y="3592603"/>
            <a:ext cx="9161311" cy="6356958"/>
            <a:chOff x="0" y="0"/>
            <a:chExt cx="2412855" cy="1674261"/>
          </a:xfrm>
        </p:grpSpPr>
        <p:sp>
          <p:nvSpPr>
            <p:cNvPr id="13" name="Freeform 13"/>
            <p:cNvSpPr/>
            <p:nvPr/>
          </p:nvSpPr>
          <p:spPr>
            <a:xfrm>
              <a:off x="0" y="0"/>
              <a:ext cx="2412855" cy="1674261"/>
            </a:xfrm>
            <a:custGeom>
              <a:avLst/>
              <a:gdLst/>
              <a:ahLst/>
              <a:cxnLst/>
              <a:rect l="l" t="t" r="r" b="b"/>
              <a:pathLst>
                <a:path w="2412855" h="1674261">
                  <a:moveTo>
                    <a:pt x="0" y="0"/>
                  </a:moveTo>
                  <a:lnTo>
                    <a:pt x="2412855" y="0"/>
                  </a:lnTo>
                  <a:lnTo>
                    <a:pt x="2412855" y="1674261"/>
                  </a:lnTo>
                  <a:lnTo>
                    <a:pt x="0" y="1674261"/>
                  </a:lnTo>
                  <a:close/>
                </a:path>
              </a:pathLst>
            </a:custGeom>
            <a:solidFill>
              <a:srgbClr val="F9EEFF"/>
            </a:solidFill>
          </p:spPr>
          <p:txBody>
            <a:bodyPr/>
            <a:lstStyle/>
            <a:p>
              <a:endParaRPr lang="en-GB"/>
            </a:p>
          </p:txBody>
        </p:sp>
        <p:sp>
          <p:nvSpPr>
            <p:cNvPr id="14" name="TextBox 14"/>
            <p:cNvSpPr txBox="1"/>
            <p:nvPr/>
          </p:nvSpPr>
          <p:spPr>
            <a:xfrm>
              <a:off x="0" y="-38100"/>
              <a:ext cx="2412855" cy="1712361"/>
            </a:xfrm>
            <a:prstGeom prst="rect">
              <a:avLst/>
            </a:prstGeom>
          </p:spPr>
          <p:txBody>
            <a:bodyPr lIns="50800" tIns="50800" rIns="50800" bIns="50800" rtlCol="0" anchor="ctr"/>
            <a:lstStyle/>
            <a:p>
              <a:pPr algn="ctr">
                <a:lnSpc>
                  <a:spcPts val="2659"/>
                </a:lnSpc>
              </a:pPr>
              <a:endParaRPr/>
            </a:p>
          </p:txBody>
        </p:sp>
      </p:grpSp>
      <p:sp>
        <p:nvSpPr>
          <p:cNvPr id="15" name="TextBox 15"/>
          <p:cNvSpPr txBox="1"/>
          <p:nvPr/>
        </p:nvSpPr>
        <p:spPr>
          <a:xfrm>
            <a:off x="8153167" y="3738013"/>
            <a:ext cx="6276454" cy="1419861"/>
          </a:xfrm>
          <a:prstGeom prst="rect">
            <a:avLst/>
          </a:prstGeom>
        </p:spPr>
        <p:txBody>
          <a:bodyPr lIns="0" tIns="0" rIns="0" bIns="0" rtlCol="0" anchor="t">
            <a:spAutoFit/>
          </a:bodyPr>
          <a:lstStyle/>
          <a:p>
            <a:pPr algn="ctr">
              <a:lnSpc>
                <a:spcPts val="5739"/>
              </a:lnSpc>
            </a:pPr>
            <a:r>
              <a:rPr lang="en-US" sz="4099" b="1">
                <a:solidFill>
                  <a:srgbClr val="8F2C8B"/>
                </a:solidFill>
                <a:latin typeface="Montserrat Bold"/>
                <a:ea typeface="Montserrat Bold"/>
                <a:cs typeface="Montserrat Bold"/>
                <a:sym typeface="Montserrat Bold"/>
              </a:rPr>
              <a:t>LONDON TA SUPPORT </a:t>
            </a:r>
          </a:p>
          <a:p>
            <a:pPr algn="ctr">
              <a:lnSpc>
                <a:spcPts val="5739"/>
              </a:lnSpc>
            </a:pPr>
            <a:r>
              <a:rPr lang="en-US" sz="4099" b="1">
                <a:solidFill>
                  <a:srgbClr val="8F2C8B"/>
                </a:solidFill>
                <a:latin typeface="Montserrat Bold"/>
                <a:ea typeface="Montserrat Bold"/>
                <a:cs typeface="Montserrat Bold"/>
                <a:sym typeface="Montserrat Bold"/>
              </a:rPr>
              <a:t>FB GROUP</a:t>
            </a:r>
          </a:p>
        </p:txBody>
      </p:sp>
      <p:sp>
        <p:nvSpPr>
          <p:cNvPr id="16" name="TextBox 16"/>
          <p:cNvSpPr txBox="1"/>
          <p:nvPr/>
        </p:nvSpPr>
        <p:spPr>
          <a:xfrm>
            <a:off x="8400907" y="5489257"/>
            <a:ext cx="6356958" cy="4059556"/>
          </a:xfrm>
          <a:prstGeom prst="rect">
            <a:avLst/>
          </a:prstGeom>
        </p:spPr>
        <p:txBody>
          <a:bodyPr lIns="0" tIns="0" rIns="0" bIns="0" rtlCol="0" anchor="t">
            <a:spAutoFit/>
          </a:bodyPr>
          <a:lstStyle/>
          <a:p>
            <a:pPr algn="l">
              <a:lnSpc>
                <a:spcPts val="4619"/>
              </a:lnSpc>
              <a:spcBef>
                <a:spcPct val="0"/>
              </a:spcBef>
            </a:pPr>
            <a:r>
              <a:rPr lang="en-US" sz="3299" dirty="0">
                <a:solidFill>
                  <a:srgbClr val="000000"/>
                </a:solidFill>
                <a:latin typeface="Helios"/>
                <a:ea typeface="Helios"/>
                <a:cs typeface="Helios"/>
                <a:sym typeface="Helios"/>
              </a:rPr>
              <a:t>✅ Housing resources, legal advice, community support &amp; more</a:t>
            </a:r>
          </a:p>
          <a:p>
            <a:pPr algn="l">
              <a:lnSpc>
                <a:spcPts val="4619"/>
              </a:lnSpc>
              <a:spcBef>
                <a:spcPct val="0"/>
              </a:spcBef>
            </a:pPr>
            <a:r>
              <a:rPr lang="en-US" sz="3299" dirty="0">
                <a:solidFill>
                  <a:srgbClr val="000000"/>
                </a:solidFill>
                <a:latin typeface="Helios"/>
                <a:ea typeface="Helios"/>
                <a:cs typeface="Helios"/>
                <a:sym typeface="Helios"/>
              </a:rPr>
              <a:t>✅ answer questions about TA</a:t>
            </a:r>
          </a:p>
          <a:p>
            <a:pPr algn="l">
              <a:lnSpc>
                <a:spcPts val="4619"/>
              </a:lnSpc>
              <a:spcBef>
                <a:spcPct val="0"/>
              </a:spcBef>
            </a:pPr>
            <a:r>
              <a:rPr lang="en-US" sz="3299" dirty="0">
                <a:solidFill>
                  <a:srgbClr val="000000"/>
                </a:solidFill>
                <a:latin typeface="Helios"/>
                <a:ea typeface="Helios"/>
                <a:cs typeface="Helios"/>
                <a:sym typeface="Helios"/>
              </a:rPr>
              <a:t>✅ ask questions anonymously</a:t>
            </a:r>
          </a:p>
          <a:p>
            <a:pPr algn="l">
              <a:lnSpc>
                <a:spcPts val="4619"/>
              </a:lnSpc>
              <a:spcBef>
                <a:spcPct val="0"/>
              </a:spcBef>
            </a:pPr>
            <a:r>
              <a:rPr lang="en-US" sz="3299" dirty="0">
                <a:solidFill>
                  <a:srgbClr val="000000"/>
                </a:solidFill>
                <a:latin typeface="Helios"/>
                <a:ea typeface="Helios"/>
                <a:cs typeface="Helios"/>
                <a:sym typeface="Helios"/>
              </a:rPr>
              <a:t>✅ expert advice and support</a:t>
            </a:r>
          </a:p>
          <a:p>
            <a:pPr algn="l">
              <a:lnSpc>
                <a:spcPts val="4619"/>
              </a:lnSpc>
              <a:spcBef>
                <a:spcPct val="0"/>
              </a:spcBef>
            </a:pPr>
            <a:endParaRPr lang="en-US" sz="3299" dirty="0">
              <a:solidFill>
                <a:srgbClr val="000000"/>
              </a:solidFill>
              <a:latin typeface="Helios"/>
              <a:ea typeface="Helios"/>
              <a:cs typeface="Helios"/>
              <a:sym typeface="Helios"/>
            </a:endParaRPr>
          </a:p>
        </p:txBody>
      </p:sp>
      <p:sp>
        <p:nvSpPr>
          <p:cNvPr id="17" name="TextBox 17"/>
          <p:cNvSpPr txBox="1"/>
          <p:nvPr/>
        </p:nvSpPr>
        <p:spPr>
          <a:xfrm>
            <a:off x="13992169" y="5067300"/>
            <a:ext cx="2879973" cy="695961"/>
          </a:xfrm>
          <a:prstGeom prst="rect">
            <a:avLst/>
          </a:prstGeom>
        </p:spPr>
        <p:txBody>
          <a:bodyPr lIns="0" tIns="0" rIns="0" bIns="0" rtlCol="0" anchor="t">
            <a:spAutoFit/>
          </a:bodyPr>
          <a:lstStyle/>
          <a:p>
            <a:pPr algn="ctr">
              <a:lnSpc>
                <a:spcPts val="5739"/>
              </a:lnSpc>
            </a:pPr>
            <a:r>
              <a:rPr lang="en-US" sz="4099" b="1">
                <a:solidFill>
                  <a:srgbClr val="F16728"/>
                </a:solidFill>
                <a:latin typeface="Montserrat Bold"/>
                <a:ea typeface="Montserrat Bold"/>
                <a:cs typeface="Montserrat Bold"/>
                <a:sym typeface="Montserrat Bold"/>
              </a:rPr>
              <a:t>Scan Code</a:t>
            </a:r>
          </a:p>
        </p:txBody>
      </p:sp>
      <p:pic>
        <p:nvPicPr>
          <p:cNvPr id="18" name="Picture 18"/>
          <p:cNvPicPr>
            <a:picLocks noChangeAspect="1"/>
          </p:cNvPicPr>
          <p:nvPr/>
        </p:nvPicPr>
        <p:blipFill>
          <a:blip r:embed="rId3"/>
          <a:stretch>
            <a:fillRect/>
          </a:stretch>
        </p:blipFill>
        <p:spPr>
          <a:xfrm>
            <a:off x="13818055" y="5980917"/>
            <a:ext cx="3331732" cy="3331732"/>
          </a:xfrm>
          <a:prstGeom prst="rect">
            <a:avLst/>
          </a:prstGeom>
        </p:spPr>
      </p:pic>
    </p:spTree>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12B66"/>
        </a:solidFill>
        <a:effectLst/>
      </p:bgPr>
    </p:bg>
    <p:spTree>
      <p:nvGrpSpPr>
        <p:cNvPr id="1" name=""/>
        <p:cNvGrpSpPr/>
        <p:nvPr/>
      </p:nvGrpSpPr>
      <p:grpSpPr>
        <a:xfrm>
          <a:off x="0" y="0"/>
          <a:ext cx="0" cy="0"/>
          <a:chOff x="0" y="0"/>
          <a:chExt cx="0" cy="0"/>
        </a:xfrm>
      </p:grpSpPr>
      <p:grpSp>
        <p:nvGrpSpPr>
          <p:cNvPr id="2" name="Group 2"/>
          <p:cNvGrpSpPr/>
          <p:nvPr/>
        </p:nvGrpSpPr>
        <p:grpSpPr>
          <a:xfrm>
            <a:off x="1" y="1820023"/>
            <a:ext cx="18288000" cy="6726635"/>
            <a:chOff x="0" y="0"/>
            <a:chExt cx="5138487" cy="1771624"/>
          </a:xfrm>
        </p:grpSpPr>
        <p:sp>
          <p:nvSpPr>
            <p:cNvPr id="3" name="Freeform 3"/>
            <p:cNvSpPr/>
            <p:nvPr/>
          </p:nvSpPr>
          <p:spPr>
            <a:xfrm>
              <a:off x="0" y="0"/>
              <a:ext cx="5138487" cy="1771624"/>
            </a:xfrm>
            <a:custGeom>
              <a:avLst/>
              <a:gdLst/>
              <a:ahLst/>
              <a:cxnLst/>
              <a:rect l="l" t="t" r="r" b="b"/>
              <a:pathLst>
                <a:path w="5138487" h="1771624">
                  <a:moveTo>
                    <a:pt x="0" y="0"/>
                  </a:moveTo>
                  <a:lnTo>
                    <a:pt x="5138487" y="0"/>
                  </a:lnTo>
                  <a:lnTo>
                    <a:pt x="5138487" y="1771624"/>
                  </a:lnTo>
                  <a:lnTo>
                    <a:pt x="0" y="1771624"/>
                  </a:lnTo>
                  <a:close/>
                </a:path>
              </a:pathLst>
            </a:custGeom>
            <a:solidFill>
              <a:srgbClr val="F7F2FF"/>
            </a:solidFill>
          </p:spPr>
          <p:txBody>
            <a:bodyPr/>
            <a:lstStyle/>
            <a:p>
              <a:endParaRPr lang="en-GB"/>
            </a:p>
          </p:txBody>
        </p:sp>
        <p:sp>
          <p:nvSpPr>
            <p:cNvPr id="4" name="TextBox 4"/>
            <p:cNvSpPr txBox="1"/>
            <p:nvPr/>
          </p:nvSpPr>
          <p:spPr>
            <a:xfrm>
              <a:off x="0" y="-38100"/>
              <a:ext cx="5138487" cy="1809724"/>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0" y="1820023"/>
            <a:ext cx="18288000" cy="6726635"/>
            <a:chOff x="0" y="0"/>
            <a:chExt cx="24384000" cy="8968847"/>
          </a:xfrm>
        </p:grpSpPr>
        <p:pic>
          <p:nvPicPr>
            <p:cNvPr id="6" name="Picture 6"/>
            <p:cNvPicPr>
              <a:picLocks noChangeAspect="1"/>
            </p:cNvPicPr>
            <p:nvPr/>
          </p:nvPicPr>
          <p:blipFill>
            <a:blip r:embed="rId2"/>
            <a:srcRect t="7583" b="16739"/>
            <a:stretch>
              <a:fillRect/>
            </a:stretch>
          </p:blipFill>
          <p:spPr>
            <a:xfrm>
              <a:off x="0" y="0"/>
              <a:ext cx="24384000" cy="8968847"/>
            </a:xfrm>
            <a:prstGeom prst="rect">
              <a:avLst/>
            </a:prstGeom>
          </p:spPr>
        </p:pic>
      </p:grpSp>
      <p:sp>
        <p:nvSpPr>
          <p:cNvPr id="7" name="Freeform 7"/>
          <p:cNvSpPr/>
          <p:nvPr/>
        </p:nvSpPr>
        <p:spPr>
          <a:xfrm>
            <a:off x="3236703" y="2629068"/>
            <a:ext cx="2384915" cy="2390607"/>
          </a:xfrm>
          <a:custGeom>
            <a:avLst/>
            <a:gdLst/>
            <a:ahLst/>
            <a:cxnLst/>
            <a:rect l="l" t="t" r="r" b="b"/>
            <a:pathLst>
              <a:path w="2384915" h="2390607">
                <a:moveTo>
                  <a:pt x="0" y="0"/>
                </a:moveTo>
                <a:lnTo>
                  <a:pt x="2384916" y="0"/>
                </a:lnTo>
                <a:lnTo>
                  <a:pt x="2384916" y="2390607"/>
                </a:lnTo>
                <a:lnTo>
                  <a:pt x="0" y="2390607"/>
                </a:lnTo>
                <a:lnTo>
                  <a:pt x="0" y="0"/>
                </a:lnTo>
                <a:close/>
              </a:path>
            </a:pathLst>
          </a:custGeom>
          <a:blipFill>
            <a:blip r:embed="rId3"/>
            <a:stretch>
              <a:fillRect/>
            </a:stretch>
          </a:blipFill>
        </p:spPr>
        <p:txBody>
          <a:bodyPr/>
          <a:lstStyle/>
          <a:p>
            <a:endParaRPr lang="en-GB"/>
          </a:p>
        </p:txBody>
      </p:sp>
      <p:sp>
        <p:nvSpPr>
          <p:cNvPr id="8" name="Freeform 8"/>
          <p:cNvSpPr/>
          <p:nvPr/>
        </p:nvSpPr>
        <p:spPr>
          <a:xfrm>
            <a:off x="1682242" y="9557960"/>
            <a:ext cx="414341" cy="414341"/>
          </a:xfrm>
          <a:custGeom>
            <a:avLst/>
            <a:gdLst/>
            <a:ahLst/>
            <a:cxnLst/>
            <a:rect l="l" t="t" r="r" b="b"/>
            <a:pathLst>
              <a:path w="414341" h="414341">
                <a:moveTo>
                  <a:pt x="0" y="0"/>
                </a:moveTo>
                <a:lnTo>
                  <a:pt x="414341" y="0"/>
                </a:lnTo>
                <a:lnTo>
                  <a:pt x="414341" y="414341"/>
                </a:lnTo>
                <a:lnTo>
                  <a:pt x="0" y="4143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9" name="Freeform 9"/>
          <p:cNvSpPr/>
          <p:nvPr/>
        </p:nvSpPr>
        <p:spPr>
          <a:xfrm>
            <a:off x="5144497" y="9557960"/>
            <a:ext cx="414341" cy="414341"/>
          </a:xfrm>
          <a:custGeom>
            <a:avLst/>
            <a:gdLst/>
            <a:ahLst/>
            <a:cxnLst/>
            <a:rect l="l" t="t" r="r" b="b"/>
            <a:pathLst>
              <a:path w="414341" h="414341">
                <a:moveTo>
                  <a:pt x="0" y="0"/>
                </a:moveTo>
                <a:lnTo>
                  <a:pt x="414341" y="0"/>
                </a:lnTo>
                <a:lnTo>
                  <a:pt x="414341" y="414341"/>
                </a:lnTo>
                <a:lnTo>
                  <a:pt x="0" y="414341"/>
                </a:lnTo>
                <a:lnTo>
                  <a:pt x="0" y="0"/>
                </a:lnTo>
                <a:close/>
              </a:path>
            </a:pathLst>
          </a:custGeom>
          <a:blipFill>
            <a:blip r:embed="rId6"/>
            <a:stretch>
              <a:fillRect/>
            </a:stretch>
          </a:blipFill>
        </p:spPr>
        <p:txBody>
          <a:bodyPr/>
          <a:lstStyle/>
          <a:p>
            <a:endParaRPr lang="en-GB"/>
          </a:p>
        </p:txBody>
      </p:sp>
      <p:sp>
        <p:nvSpPr>
          <p:cNvPr id="10" name="Freeform 10"/>
          <p:cNvSpPr/>
          <p:nvPr/>
        </p:nvSpPr>
        <p:spPr>
          <a:xfrm>
            <a:off x="9941584" y="9582870"/>
            <a:ext cx="364520" cy="364520"/>
          </a:xfrm>
          <a:custGeom>
            <a:avLst/>
            <a:gdLst/>
            <a:ahLst/>
            <a:cxnLst/>
            <a:rect l="l" t="t" r="r" b="b"/>
            <a:pathLst>
              <a:path w="364520" h="364520">
                <a:moveTo>
                  <a:pt x="0" y="0"/>
                </a:moveTo>
                <a:lnTo>
                  <a:pt x="364520" y="0"/>
                </a:lnTo>
                <a:lnTo>
                  <a:pt x="364520" y="364520"/>
                </a:lnTo>
                <a:lnTo>
                  <a:pt x="0" y="36452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1" name="Freeform 11"/>
          <p:cNvSpPr/>
          <p:nvPr/>
        </p:nvSpPr>
        <p:spPr>
          <a:xfrm>
            <a:off x="13547729" y="9580729"/>
            <a:ext cx="366661" cy="366661"/>
          </a:xfrm>
          <a:custGeom>
            <a:avLst/>
            <a:gdLst/>
            <a:ahLst/>
            <a:cxnLst/>
            <a:rect l="l" t="t" r="r" b="b"/>
            <a:pathLst>
              <a:path w="366661" h="366661">
                <a:moveTo>
                  <a:pt x="0" y="0"/>
                </a:moveTo>
                <a:lnTo>
                  <a:pt x="366662" y="0"/>
                </a:lnTo>
                <a:lnTo>
                  <a:pt x="366662" y="366661"/>
                </a:lnTo>
                <a:lnTo>
                  <a:pt x="0" y="36666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12" name="TextBox 12"/>
          <p:cNvSpPr txBox="1"/>
          <p:nvPr/>
        </p:nvSpPr>
        <p:spPr>
          <a:xfrm>
            <a:off x="-1609755" y="5333324"/>
            <a:ext cx="12077832" cy="1527798"/>
          </a:xfrm>
          <a:prstGeom prst="rect">
            <a:avLst/>
          </a:prstGeom>
        </p:spPr>
        <p:txBody>
          <a:bodyPr lIns="0" tIns="0" rIns="0" bIns="0" rtlCol="0" anchor="t">
            <a:spAutoFit/>
          </a:bodyPr>
          <a:lstStyle/>
          <a:p>
            <a:pPr algn="ctr">
              <a:lnSpc>
                <a:spcPts val="12511"/>
              </a:lnSpc>
              <a:spcBef>
                <a:spcPct val="0"/>
              </a:spcBef>
            </a:pPr>
            <a:r>
              <a:rPr lang="en-US" sz="8937" b="1">
                <a:solidFill>
                  <a:srgbClr val="8F2C8B"/>
                </a:solidFill>
                <a:latin typeface="Montserrat Bold"/>
                <a:ea typeface="Montserrat Bold"/>
                <a:cs typeface="Montserrat Bold"/>
                <a:sym typeface="Montserrat Bold"/>
              </a:rPr>
              <a:t>THANK YOU</a:t>
            </a:r>
          </a:p>
        </p:txBody>
      </p:sp>
      <p:sp>
        <p:nvSpPr>
          <p:cNvPr id="13" name="TextBox 13"/>
          <p:cNvSpPr txBox="1"/>
          <p:nvPr/>
        </p:nvSpPr>
        <p:spPr>
          <a:xfrm>
            <a:off x="2235709" y="9592729"/>
            <a:ext cx="2835289" cy="305634"/>
          </a:xfrm>
          <a:prstGeom prst="rect">
            <a:avLst/>
          </a:prstGeom>
        </p:spPr>
        <p:txBody>
          <a:bodyPr wrap="square" lIns="0" tIns="0" rIns="0" bIns="0" rtlCol="0" anchor="t">
            <a:spAutoFit/>
          </a:bodyPr>
          <a:lstStyle/>
          <a:p>
            <a:pPr algn="ctr">
              <a:lnSpc>
                <a:spcPts val="2520"/>
              </a:lnSpc>
            </a:pPr>
            <a:r>
              <a:rPr lang="en-US" sz="1800">
                <a:solidFill>
                  <a:srgbClr val="FFFFFF"/>
                </a:solidFill>
                <a:latin typeface="Montserrat"/>
                <a:ea typeface="Montserrat"/>
                <a:cs typeface="Montserrat"/>
                <a:sym typeface="Montserrat"/>
              </a:rPr>
              <a:t>facebook.com/kineara</a:t>
            </a:r>
          </a:p>
        </p:txBody>
      </p:sp>
      <p:sp>
        <p:nvSpPr>
          <p:cNvPr id="14" name="TextBox 14"/>
          <p:cNvSpPr txBox="1"/>
          <p:nvPr/>
        </p:nvSpPr>
        <p:spPr>
          <a:xfrm>
            <a:off x="5701713" y="9592729"/>
            <a:ext cx="3813816" cy="305634"/>
          </a:xfrm>
          <a:prstGeom prst="rect">
            <a:avLst/>
          </a:prstGeom>
        </p:spPr>
        <p:txBody>
          <a:bodyPr wrap="square" lIns="0" tIns="0" rIns="0" bIns="0" rtlCol="0" anchor="t">
            <a:spAutoFit/>
          </a:bodyPr>
          <a:lstStyle/>
          <a:p>
            <a:pPr algn="ctr">
              <a:lnSpc>
                <a:spcPts val="2520"/>
              </a:lnSpc>
            </a:pPr>
            <a:r>
              <a:rPr lang="en-US" sz="1800" dirty="0">
                <a:solidFill>
                  <a:srgbClr val="FFFFFF"/>
                </a:solidFill>
                <a:latin typeface="Montserrat"/>
                <a:ea typeface="Montserrat"/>
                <a:cs typeface="Montserrat"/>
                <a:sym typeface="Montserrat"/>
              </a:rPr>
              <a:t>linkedin.com/company/</a:t>
            </a:r>
            <a:r>
              <a:rPr lang="en-US" sz="1800" dirty="0" err="1">
                <a:solidFill>
                  <a:srgbClr val="FFFFFF"/>
                </a:solidFill>
                <a:latin typeface="Montserrat"/>
                <a:ea typeface="Montserrat"/>
                <a:cs typeface="Montserrat"/>
                <a:sym typeface="Montserrat"/>
              </a:rPr>
              <a:t>kineara</a:t>
            </a:r>
            <a:r>
              <a:rPr lang="en-US" sz="1800" dirty="0">
                <a:solidFill>
                  <a:srgbClr val="FFFFFF"/>
                </a:solidFill>
                <a:latin typeface="Montserrat"/>
                <a:ea typeface="Montserrat"/>
                <a:cs typeface="Montserrat"/>
                <a:sym typeface="Montserrat"/>
              </a:rPr>
              <a:t>/</a:t>
            </a:r>
          </a:p>
        </p:txBody>
      </p:sp>
      <p:sp>
        <p:nvSpPr>
          <p:cNvPr id="15" name="TextBox 15"/>
          <p:cNvSpPr txBox="1"/>
          <p:nvPr/>
        </p:nvSpPr>
        <p:spPr>
          <a:xfrm>
            <a:off x="10448978" y="9591657"/>
            <a:ext cx="2428821" cy="297517"/>
          </a:xfrm>
          <a:prstGeom prst="rect">
            <a:avLst/>
          </a:prstGeom>
        </p:spPr>
        <p:txBody>
          <a:bodyPr wrap="square" lIns="0" tIns="0" rIns="0" bIns="0" rtlCol="0" anchor="t">
            <a:spAutoFit/>
          </a:bodyPr>
          <a:lstStyle/>
          <a:p>
            <a:pPr algn="ctr">
              <a:lnSpc>
                <a:spcPts val="2520"/>
              </a:lnSpc>
            </a:pPr>
            <a:r>
              <a:rPr lang="en-US" sz="1800" dirty="0">
                <a:solidFill>
                  <a:srgbClr val="FFFFFF"/>
                </a:solidFill>
                <a:latin typeface="Montserrat"/>
                <a:ea typeface="Montserrat"/>
                <a:cs typeface="Montserrat"/>
                <a:sym typeface="Montserrat"/>
              </a:rPr>
              <a:t>info@kineara.co.uk</a:t>
            </a:r>
          </a:p>
        </p:txBody>
      </p:sp>
      <p:sp>
        <p:nvSpPr>
          <p:cNvPr id="16" name="TextBox 16"/>
          <p:cNvSpPr txBox="1"/>
          <p:nvPr/>
        </p:nvSpPr>
        <p:spPr>
          <a:xfrm>
            <a:off x="14057266" y="9591657"/>
            <a:ext cx="1868534" cy="306706"/>
          </a:xfrm>
          <a:prstGeom prst="rect">
            <a:avLst/>
          </a:prstGeom>
        </p:spPr>
        <p:txBody>
          <a:bodyPr wrap="square" lIns="0" tIns="0" rIns="0" bIns="0" rtlCol="0" anchor="t">
            <a:spAutoFit/>
          </a:bodyPr>
          <a:lstStyle/>
          <a:p>
            <a:pPr algn="ctr">
              <a:lnSpc>
                <a:spcPts val="2520"/>
              </a:lnSpc>
            </a:pPr>
            <a:r>
              <a:rPr lang="en-US" sz="1800" dirty="0">
                <a:solidFill>
                  <a:srgbClr val="FFFFFF"/>
                </a:solidFill>
                <a:latin typeface="Montserrat"/>
                <a:ea typeface="Montserrat"/>
                <a:cs typeface="Montserrat"/>
                <a:sym typeface="Montserrat"/>
              </a:rPr>
              <a:t>020 3976 1450</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7F2FF"/>
        </a:solidFill>
        <a:effectLst/>
      </p:bgPr>
    </p:bg>
    <p:spTree>
      <p:nvGrpSpPr>
        <p:cNvPr id="1" name=""/>
        <p:cNvGrpSpPr/>
        <p:nvPr/>
      </p:nvGrpSpPr>
      <p:grpSpPr>
        <a:xfrm>
          <a:off x="0" y="0"/>
          <a:ext cx="0" cy="0"/>
          <a:chOff x="0" y="0"/>
          <a:chExt cx="0" cy="0"/>
        </a:xfrm>
      </p:grpSpPr>
      <p:pic>
        <p:nvPicPr>
          <p:cNvPr id="24" name="Picture 23" descr="A purple and black background&#10;&#10;AI-generated content may be incorrect.">
            <a:extLst>
              <a:ext uri="{FF2B5EF4-FFF2-40B4-BE49-F238E27FC236}">
                <a16:creationId xmlns:a16="http://schemas.microsoft.com/office/drawing/2014/main" id="{55FAAC7D-DBD3-5E3C-C8E3-E901CF0D6E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
        <p:nvSpPr>
          <p:cNvPr id="2" name="TextBox 2"/>
          <p:cNvSpPr txBox="1"/>
          <p:nvPr/>
        </p:nvSpPr>
        <p:spPr>
          <a:xfrm>
            <a:off x="5895659" y="348190"/>
            <a:ext cx="11751254" cy="9046160"/>
          </a:xfrm>
          <a:prstGeom prst="rect">
            <a:avLst/>
          </a:prstGeom>
        </p:spPr>
        <p:txBody>
          <a:bodyPr lIns="0" tIns="0" rIns="0" bIns="0" rtlCol="0" anchor="t">
            <a:spAutoFit/>
          </a:bodyPr>
          <a:lstStyle/>
          <a:p>
            <a:pPr algn="l">
              <a:lnSpc>
                <a:spcPts val="7222"/>
              </a:lnSpc>
            </a:pPr>
            <a:r>
              <a:rPr lang="en-US" sz="3439">
                <a:solidFill>
                  <a:srgbClr val="000000"/>
                </a:solidFill>
                <a:latin typeface="Montserrat"/>
                <a:ea typeface="Montserrat"/>
                <a:cs typeface="Montserrat"/>
                <a:sym typeface="Montserrat"/>
              </a:rPr>
              <a:t>Since the last 12 years, Kineara has worked closely with communities to bridge gaps in </a:t>
            </a:r>
            <a:r>
              <a:rPr lang="en-US" sz="3439" b="1">
                <a:solidFill>
                  <a:srgbClr val="000000"/>
                </a:solidFill>
                <a:latin typeface="Montserrat Bold"/>
                <a:ea typeface="Montserrat Bold"/>
                <a:cs typeface="Montserrat Bold"/>
                <a:sym typeface="Montserrat Bold"/>
              </a:rPr>
              <a:t>housing, education, employment </a:t>
            </a:r>
            <a:r>
              <a:rPr lang="en-US" sz="3439">
                <a:solidFill>
                  <a:srgbClr val="000000"/>
                </a:solidFill>
                <a:latin typeface="Montserrat"/>
                <a:ea typeface="Montserrat"/>
                <a:cs typeface="Montserrat"/>
                <a:sym typeface="Montserrat"/>
              </a:rPr>
              <a:t>and more.</a:t>
            </a:r>
          </a:p>
          <a:p>
            <a:pPr algn="l">
              <a:lnSpc>
                <a:spcPts val="7222"/>
              </a:lnSpc>
            </a:pPr>
            <a:endParaRPr lang="en-US" sz="3439">
              <a:solidFill>
                <a:srgbClr val="000000"/>
              </a:solidFill>
              <a:latin typeface="Montserrat"/>
              <a:ea typeface="Montserrat"/>
              <a:cs typeface="Montserrat"/>
              <a:sym typeface="Montserrat"/>
            </a:endParaRPr>
          </a:p>
          <a:p>
            <a:pPr algn="l">
              <a:lnSpc>
                <a:spcPts val="7222"/>
              </a:lnSpc>
            </a:pPr>
            <a:r>
              <a:rPr lang="en-US" sz="3439">
                <a:solidFill>
                  <a:srgbClr val="000000"/>
                </a:solidFill>
                <a:latin typeface="Montserrat"/>
                <a:ea typeface="Montserrat"/>
                <a:cs typeface="Montserrat"/>
                <a:sym typeface="Montserrat"/>
              </a:rPr>
              <a:t>Our </a:t>
            </a:r>
            <a:r>
              <a:rPr lang="en-US" sz="3439" b="1">
                <a:solidFill>
                  <a:srgbClr val="000000"/>
                </a:solidFill>
                <a:latin typeface="Montserrat Bold"/>
                <a:ea typeface="Montserrat Bold"/>
                <a:cs typeface="Montserrat Bold"/>
                <a:sym typeface="Montserrat Bold"/>
              </a:rPr>
              <a:t>integrated service model </a:t>
            </a:r>
            <a:r>
              <a:rPr lang="en-US" sz="3439">
                <a:solidFill>
                  <a:srgbClr val="000000"/>
                </a:solidFill>
                <a:latin typeface="Montserrat"/>
                <a:ea typeface="Montserrat"/>
                <a:cs typeface="Montserrat"/>
                <a:sym typeface="Montserrat"/>
              </a:rPr>
              <a:t>ensures that clients recieve </a:t>
            </a:r>
            <a:r>
              <a:rPr lang="en-US" sz="3439" b="1">
                <a:solidFill>
                  <a:srgbClr val="000000"/>
                </a:solidFill>
                <a:latin typeface="Montserrat Bold"/>
                <a:ea typeface="Montserrat Bold"/>
                <a:cs typeface="Montserrat Bold"/>
                <a:sym typeface="Montserrat Bold"/>
              </a:rPr>
              <a:t>holistic support</a:t>
            </a:r>
            <a:r>
              <a:rPr lang="en-US" sz="3439">
                <a:solidFill>
                  <a:srgbClr val="000000"/>
                </a:solidFill>
                <a:latin typeface="Montserrat"/>
                <a:ea typeface="Montserrat"/>
                <a:cs typeface="Montserrat"/>
                <a:sym typeface="Montserrat"/>
              </a:rPr>
              <a:t> to live </a:t>
            </a:r>
            <a:r>
              <a:rPr lang="en-US" sz="3439" b="1">
                <a:solidFill>
                  <a:srgbClr val="000000"/>
                </a:solidFill>
                <a:latin typeface="Montserrat Bold"/>
                <a:ea typeface="Montserrat Bold"/>
                <a:cs typeface="Montserrat Bold"/>
                <a:sym typeface="Montserrat Bold"/>
              </a:rPr>
              <a:t>safe and meaningful lives </a:t>
            </a:r>
            <a:r>
              <a:rPr lang="en-US" sz="3439">
                <a:solidFill>
                  <a:srgbClr val="000000"/>
                </a:solidFill>
                <a:latin typeface="Montserrat"/>
                <a:ea typeface="Montserrat"/>
                <a:cs typeface="Montserrat"/>
                <a:sym typeface="Montserrat"/>
              </a:rPr>
              <a:t>in the community. We work with </a:t>
            </a:r>
            <a:r>
              <a:rPr lang="en-US" sz="3439" b="1">
                <a:solidFill>
                  <a:srgbClr val="000000"/>
                </a:solidFill>
                <a:latin typeface="Montserrat Bold"/>
                <a:ea typeface="Montserrat Bold"/>
                <a:cs typeface="Montserrat Bold"/>
                <a:sym typeface="Montserrat Bold"/>
              </a:rPr>
              <a:t>schools, refugee centres, local councils, law centres</a:t>
            </a:r>
            <a:r>
              <a:rPr lang="en-US" sz="3439">
                <a:solidFill>
                  <a:srgbClr val="000000"/>
                </a:solidFill>
                <a:latin typeface="Montserrat"/>
                <a:ea typeface="Montserrat"/>
                <a:cs typeface="Montserrat"/>
                <a:sym typeface="Montserrat"/>
              </a:rPr>
              <a:t> and more to provide support for temporary accommodation, PRS and social housing. </a:t>
            </a:r>
          </a:p>
        </p:txBody>
      </p:sp>
      <p:sp>
        <p:nvSpPr>
          <p:cNvPr id="22" name="Freeform 22"/>
          <p:cNvSpPr/>
          <p:nvPr/>
        </p:nvSpPr>
        <p:spPr>
          <a:xfrm>
            <a:off x="16618212" y="9000070"/>
            <a:ext cx="1282175" cy="1286930"/>
          </a:xfrm>
          <a:custGeom>
            <a:avLst/>
            <a:gdLst/>
            <a:ahLst/>
            <a:cxnLst/>
            <a:rect l="l" t="t" r="r" b="b"/>
            <a:pathLst>
              <a:path w="1282175" h="1286930">
                <a:moveTo>
                  <a:pt x="0" y="0"/>
                </a:moveTo>
                <a:lnTo>
                  <a:pt x="1282176" y="0"/>
                </a:lnTo>
                <a:lnTo>
                  <a:pt x="1282176" y="1286930"/>
                </a:lnTo>
                <a:lnTo>
                  <a:pt x="0" y="1286930"/>
                </a:lnTo>
                <a:lnTo>
                  <a:pt x="0" y="0"/>
                </a:lnTo>
                <a:close/>
              </a:path>
            </a:pathLst>
          </a:custGeom>
          <a:blipFill>
            <a:blip r:embed="rId4"/>
            <a:stretch>
              <a:fillRect/>
            </a:stretch>
          </a:blipFill>
        </p:spPr>
        <p:txBody>
          <a:bodyPr/>
          <a:lstStyle/>
          <a:p>
            <a:endParaRPr lang="en-GB"/>
          </a:p>
        </p:txBody>
      </p:sp>
      <p:sp>
        <p:nvSpPr>
          <p:cNvPr id="23" name="TextBox 23"/>
          <p:cNvSpPr txBox="1"/>
          <p:nvPr/>
        </p:nvSpPr>
        <p:spPr>
          <a:xfrm>
            <a:off x="205321" y="5010150"/>
            <a:ext cx="3535437" cy="2406135"/>
          </a:xfrm>
          <a:prstGeom prst="rect">
            <a:avLst/>
          </a:prstGeom>
        </p:spPr>
        <p:txBody>
          <a:bodyPr lIns="0" tIns="0" rIns="0" bIns="0" rtlCol="0" anchor="t">
            <a:spAutoFit/>
          </a:bodyPr>
          <a:lstStyle/>
          <a:p>
            <a:pPr algn="ctr">
              <a:lnSpc>
                <a:spcPts val="9675"/>
              </a:lnSpc>
            </a:pPr>
            <a:r>
              <a:rPr lang="en-US" sz="6911" b="1">
                <a:solidFill>
                  <a:srgbClr val="FFFFFF"/>
                </a:solidFill>
                <a:latin typeface="Montserrat Bold"/>
                <a:ea typeface="Montserrat Bold"/>
                <a:cs typeface="Montserrat Bold"/>
                <a:sym typeface="Montserrat Bold"/>
              </a:rPr>
              <a:t>About </a:t>
            </a:r>
          </a:p>
          <a:p>
            <a:pPr algn="ctr">
              <a:lnSpc>
                <a:spcPts val="9675"/>
              </a:lnSpc>
            </a:pPr>
            <a:r>
              <a:rPr lang="en-US" sz="6911" b="1">
                <a:solidFill>
                  <a:srgbClr val="FFFFFF"/>
                </a:solidFill>
                <a:latin typeface="Montserrat Bold"/>
                <a:ea typeface="Montserrat Bold"/>
                <a:cs typeface="Montserrat Bold"/>
                <a:sym typeface="Montserrat Bold"/>
              </a:rPr>
              <a:t>Kineara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7F2FF"/>
        </a:solidFill>
        <a:effectLst/>
      </p:bgPr>
    </p:bg>
    <p:spTree>
      <p:nvGrpSpPr>
        <p:cNvPr id="1" name=""/>
        <p:cNvGrpSpPr/>
        <p:nvPr/>
      </p:nvGrpSpPr>
      <p:grpSpPr>
        <a:xfrm>
          <a:off x="0" y="0"/>
          <a:ext cx="0" cy="0"/>
          <a:chOff x="0" y="0"/>
          <a:chExt cx="0" cy="0"/>
        </a:xfrm>
      </p:grpSpPr>
      <p:pic>
        <p:nvPicPr>
          <p:cNvPr id="29" name="Picture 28" descr="A purple and black background&#10;&#10;AI-generated content may be incorrect.">
            <a:extLst>
              <a:ext uri="{FF2B5EF4-FFF2-40B4-BE49-F238E27FC236}">
                <a16:creationId xmlns:a16="http://schemas.microsoft.com/office/drawing/2014/main" id="{FAD97345-BE15-2607-800A-C29159A495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
        <p:nvSpPr>
          <p:cNvPr id="2" name="TextBox 2"/>
          <p:cNvSpPr txBox="1"/>
          <p:nvPr/>
        </p:nvSpPr>
        <p:spPr>
          <a:xfrm>
            <a:off x="6279216" y="444508"/>
            <a:ext cx="9950872" cy="2157329"/>
          </a:xfrm>
          <a:prstGeom prst="rect">
            <a:avLst/>
          </a:prstGeom>
        </p:spPr>
        <p:txBody>
          <a:bodyPr lIns="0" tIns="0" rIns="0" bIns="0" rtlCol="0" anchor="t">
            <a:spAutoFit/>
          </a:bodyPr>
          <a:lstStyle/>
          <a:p>
            <a:pPr algn="ctr">
              <a:lnSpc>
                <a:spcPts val="8667"/>
              </a:lnSpc>
            </a:pPr>
            <a:r>
              <a:rPr lang="en-US" sz="6190" b="1">
                <a:solidFill>
                  <a:srgbClr val="000000"/>
                </a:solidFill>
                <a:latin typeface="Montserrat Bold"/>
                <a:ea typeface="Montserrat Bold"/>
                <a:cs typeface="Montserrat Bold"/>
                <a:sym typeface="Montserrat Bold"/>
              </a:rPr>
              <a:t>School Housing Drop In </a:t>
            </a:r>
          </a:p>
          <a:p>
            <a:pPr algn="l">
              <a:lnSpc>
                <a:spcPts val="8667"/>
              </a:lnSpc>
            </a:pPr>
            <a:r>
              <a:rPr lang="en-US" sz="6190" b="1">
                <a:solidFill>
                  <a:srgbClr val="000000"/>
                </a:solidFill>
                <a:latin typeface="Montserrat Bold"/>
                <a:ea typeface="Montserrat Bold"/>
                <a:cs typeface="Montserrat Bold"/>
                <a:sym typeface="Montserrat Bold"/>
              </a:rPr>
              <a:t>Advice Service </a:t>
            </a:r>
          </a:p>
        </p:txBody>
      </p:sp>
      <p:sp>
        <p:nvSpPr>
          <p:cNvPr id="22" name="Freeform 22"/>
          <p:cNvSpPr/>
          <p:nvPr/>
        </p:nvSpPr>
        <p:spPr>
          <a:xfrm>
            <a:off x="16618212" y="8614835"/>
            <a:ext cx="1282175" cy="1286930"/>
          </a:xfrm>
          <a:custGeom>
            <a:avLst/>
            <a:gdLst/>
            <a:ahLst/>
            <a:cxnLst/>
            <a:rect l="l" t="t" r="r" b="b"/>
            <a:pathLst>
              <a:path w="1282175" h="1286930">
                <a:moveTo>
                  <a:pt x="0" y="0"/>
                </a:moveTo>
                <a:lnTo>
                  <a:pt x="1282176" y="0"/>
                </a:lnTo>
                <a:lnTo>
                  <a:pt x="1282176" y="1286930"/>
                </a:lnTo>
                <a:lnTo>
                  <a:pt x="0" y="1286930"/>
                </a:lnTo>
                <a:lnTo>
                  <a:pt x="0" y="0"/>
                </a:lnTo>
                <a:close/>
              </a:path>
            </a:pathLst>
          </a:custGeom>
          <a:blipFill>
            <a:blip r:embed="rId4"/>
            <a:stretch>
              <a:fillRect/>
            </a:stretch>
          </a:blipFill>
        </p:spPr>
        <p:txBody>
          <a:bodyPr/>
          <a:lstStyle/>
          <a:p>
            <a:endParaRPr lang="en-GB"/>
          </a:p>
        </p:txBody>
      </p:sp>
      <p:sp>
        <p:nvSpPr>
          <p:cNvPr id="23" name="Freeform 23"/>
          <p:cNvSpPr/>
          <p:nvPr/>
        </p:nvSpPr>
        <p:spPr>
          <a:xfrm>
            <a:off x="5977345" y="3743468"/>
            <a:ext cx="603742" cy="603742"/>
          </a:xfrm>
          <a:custGeom>
            <a:avLst/>
            <a:gdLst/>
            <a:ahLst/>
            <a:cxnLst/>
            <a:rect l="l" t="t" r="r" b="b"/>
            <a:pathLst>
              <a:path w="603742" h="603742">
                <a:moveTo>
                  <a:pt x="0" y="0"/>
                </a:moveTo>
                <a:lnTo>
                  <a:pt x="603742" y="0"/>
                </a:lnTo>
                <a:lnTo>
                  <a:pt x="603742" y="603742"/>
                </a:lnTo>
                <a:lnTo>
                  <a:pt x="0" y="6037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24" name="TextBox 24"/>
          <p:cNvSpPr txBox="1"/>
          <p:nvPr/>
        </p:nvSpPr>
        <p:spPr>
          <a:xfrm>
            <a:off x="0" y="5010150"/>
            <a:ext cx="3946079" cy="2406135"/>
          </a:xfrm>
          <a:prstGeom prst="rect">
            <a:avLst/>
          </a:prstGeom>
        </p:spPr>
        <p:txBody>
          <a:bodyPr lIns="0" tIns="0" rIns="0" bIns="0" rtlCol="0" anchor="t">
            <a:spAutoFit/>
          </a:bodyPr>
          <a:lstStyle/>
          <a:p>
            <a:pPr algn="ctr">
              <a:lnSpc>
                <a:spcPts val="9675"/>
              </a:lnSpc>
            </a:pPr>
            <a:r>
              <a:rPr lang="en-US" sz="6911" b="1" dirty="0">
                <a:solidFill>
                  <a:srgbClr val="FFFFFF"/>
                </a:solidFill>
                <a:latin typeface="Montserrat Bold"/>
                <a:ea typeface="Montserrat Bold"/>
                <a:cs typeface="Montserrat Bold"/>
                <a:sym typeface="Montserrat Bold"/>
              </a:rPr>
              <a:t>Our Projects</a:t>
            </a:r>
          </a:p>
        </p:txBody>
      </p:sp>
      <p:sp>
        <p:nvSpPr>
          <p:cNvPr id="25" name="TextBox 25"/>
          <p:cNvSpPr txBox="1"/>
          <p:nvPr/>
        </p:nvSpPr>
        <p:spPr>
          <a:xfrm>
            <a:off x="6695033" y="3581400"/>
            <a:ext cx="11592967" cy="5170170"/>
          </a:xfrm>
          <a:prstGeom prst="rect">
            <a:avLst/>
          </a:prstGeom>
        </p:spPr>
        <p:txBody>
          <a:bodyPr lIns="0" tIns="0" rIns="0" bIns="0" rtlCol="0" anchor="t">
            <a:spAutoFit/>
          </a:bodyPr>
          <a:lstStyle/>
          <a:p>
            <a:pPr algn="l">
              <a:lnSpc>
                <a:spcPts val="5880"/>
              </a:lnSpc>
            </a:pPr>
            <a:r>
              <a:rPr lang="en-US" sz="4200">
                <a:solidFill>
                  <a:srgbClr val="000000"/>
                </a:solidFill>
                <a:latin typeface="Montserrat"/>
                <a:ea typeface="Montserrat"/>
                <a:cs typeface="Montserrat"/>
                <a:sym typeface="Montserrat"/>
              </a:rPr>
              <a:t>We work with schools who </a:t>
            </a:r>
          </a:p>
          <a:p>
            <a:pPr algn="l">
              <a:lnSpc>
                <a:spcPts val="5880"/>
              </a:lnSpc>
            </a:pPr>
            <a:r>
              <a:rPr lang="en-US" sz="4200">
                <a:solidFill>
                  <a:srgbClr val="000000"/>
                </a:solidFill>
                <a:latin typeface="Montserrat"/>
                <a:ea typeface="Montserrat"/>
                <a:cs typeface="Montserrat"/>
                <a:sym typeface="Montserrat"/>
              </a:rPr>
              <a:t>identify families in TA in need of support</a:t>
            </a:r>
          </a:p>
          <a:p>
            <a:pPr algn="l">
              <a:lnSpc>
                <a:spcPts val="5880"/>
              </a:lnSpc>
            </a:pPr>
            <a:r>
              <a:rPr lang="en-US" sz="4200">
                <a:solidFill>
                  <a:srgbClr val="000000"/>
                </a:solidFill>
                <a:latin typeface="Montserrat"/>
                <a:ea typeface="Montserrat"/>
                <a:cs typeface="Montserrat"/>
                <a:sym typeface="Montserrat"/>
              </a:rPr>
              <a:t>We identify the level of support required and align resources to support families </a:t>
            </a:r>
          </a:p>
          <a:p>
            <a:pPr algn="l">
              <a:lnSpc>
                <a:spcPts val="5880"/>
              </a:lnSpc>
            </a:pPr>
            <a:r>
              <a:rPr lang="en-US" sz="4200">
                <a:solidFill>
                  <a:srgbClr val="000000"/>
                </a:solidFill>
                <a:latin typeface="Montserrat"/>
                <a:ea typeface="Montserrat"/>
                <a:cs typeface="Montserrat"/>
                <a:sym typeface="Montserrat"/>
              </a:rPr>
              <a:t>Support ranges from legal advice, housing resources, benefits, mental health/financial support, and more.  </a:t>
            </a:r>
          </a:p>
        </p:txBody>
      </p:sp>
      <p:sp>
        <p:nvSpPr>
          <p:cNvPr id="26" name="Freeform 26"/>
          <p:cNvSpPr/>
          <p:nvPr/>
        </p:nvSpPr>
        <p:spPr>
          <a:xfrm>
            <a:off x="5977345" y="5143500"/>
            <a:ext cx="603742" cy="603742"/>
          </a:xfrm>
          <a:custGeom>
            <a:avLst/>
            <a:gdLst/>
            <a:ahLst/>
            <a:cxnLst/>
            <a:rect l="l" t="t" r="r" b="b"/>
            <a:pathLst>
              <a:path w="603742" h="603742">
                <a:moveTo>
                  <a:pt x="0" y="0"/>
                </a:moveTo>
                <a:lnTo>
                  <a:pt x="603742" y="0"/>
                </a:lnTo>
                <a:lnTo>
                  <a:pt x="603742" y="603742"/>
                </a:lnTo>
                <a:lnTo>
                  <a:pt x="0" y="6037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27" name="Freeform 27"/>
          <p:cNvSpPr/>
          <p:nvPr/>
        </p:nvSpPr>
        <p:spPr>
          <a:xfrm>
            <a:off x="5977345" y="6669668"/>
            <a:ext cx="603742" cy="603742"/>
          </a:xfrm>
          <a:custGeom>
            <a:avLst/>
            <a:gdLst/>
            <a:ahLst/>
            <a:cxnLst/>
            <a:rect l="l" t="t" r="r" b="b"/>
            <a:pathLst>
              <a:path w="603742" h="603742">
                <a:moveTo>
                  <a:pt x="0" y="0"/>
                </a:moveTo>
                <a:lnTo>
                  <a:pt x="603742" y="0"/>
                </a:lnTo>
                <a:lnTo>
                  <a:pt x="603742" y="603742"/>
                </a:lnTo>
                <a:lnTo>
                  <a:pt x="0" y="6037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12B66"/>
        </a:solidFill>
        <a:effectLst/>
      </p:bgPr>
    </p:bg>
    <p:spTree>
      <p:nvGrpSpPr>
        <p:cNvPr id="1" name=""/>
        <p:cNvGrpSpPr/>
        <p:nvPr/>
      </p:nvGrpSpPr>
      <p:grpSpPr>
        <a:xfrm>
          <a:off x="0" y="0"/>
          <a:ext cx="0" cy="0"/>
          <a:chOff x="0" y="0"/>
          <a:chExt cx="0" cy="0"/>
        </a:xfrm>
      </p:grpSpPr>
      <p:pic>
        <p:nvPicPr>
          <p:cNvPr id="27" name="Picture 26" descr="A black and white background with a purple and white rectangle&#10;&#10;AI-generated content may be incorrect.">
            <a:extLst>
              <a:ext uri="{FF2B5EF4-FFF2-40B4-BE49-F238E27FC236}">
                <a16:creationId xmlns:a16="http://schemas.microsoft.com/office/drawing/2014/main" id="{1ABA2CCD-0518-85A0-FEE0-855D2F2F7F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
        <p:nvSpPr>
          <p:cNvPr id="24" name="Freeform 24"/>
          <p:cNvSpPr/>
          <p:nvPr/>
        </p:nvSpPr>
        <p:spPr>
          <a:xfrm>
            <a:off x="17159925" y="9158925"/>
            <a:ext cx="1128075" cy="1128075"/>
          </a:xfrm>
          <a:custGeom>
            <a:avLst/>
            <a:gdLst/>
            <a:ahLst/>
            <a:cxnLst/>
            <a:rect l="l" t="t" r="r" b="b"/>
            <a:pathLst>
              <a:path w="1128075" h="1128075">
                <a:moveTo>
                  <a:pt x="0" y="0"/>
                </a:moveTo>
                <a:lnTo>
                  <a:pt x="1128075" y="0"/>
                </a:lnTo>
                <a:lnTo>
                  <a:pt x="1128075" y="1128075"/>
                </a:lnTo>
                <a:lnTo>
                  <a:pt x="0" y="1128075"/>
                </a:lnTo>
                <a:lnTo>
                  <a:pt x="0" y="0"/>
                </a:lnTo>
                <a:close/>
              </a:path>
            </a:pathLst>
          </a:custGeom>
          <a:blipFill>
            <a:blip r:embed="rId3"/>
            <a:stretch>
              <a:fillRect/>
            </a:stretch>
          </a:blipFill>
        </p:spPr>
        <p:txBody>
          <a:bodyPr/>
          <a:lstStyle/>
          <a:p>
            <a:endParaRPr lang="en-GB"/>
          </a:p>
        </p:txBody>
      </p:sp>
      <p:sp>
        <p:nvSpPr>
          <p:cNvPr id="25" name="TextBox 25"/>
          <p:cNvSpPr txBox="1"/>
          <p:nvPr/>
        </p:nvSpPr>
        <p:spPr>
          <a:xfrm>
            <a:off x="6649508" y="885825"/>
            <a:ext cx="11638492" cy="1235722"/>
          </a:xfrm>
          <a:prstGeom prst="rect">
            <a:avLst/>
          </a:prstGeom>
        </p:spPr>
        <p:txBody>
          <a:bodyPr lIns="0" tIns="0" rIns="0" bIns="0" rtlCol="0" anchor="t">
            <a:spAutoFit/>
          </a:bodyPr>
          <a:lstStyle/>
          <a:p>
            <a:pPr algn="l">
              <a:lnSpc>
                <a:spcPts val="10114"/>
              </a:lnSpc>
            </a:pPr>
            <a:r>
              <a:rPr lang="en-US" sz="7224" b="1">
                <a:solidFill>
                  <a:srgbClr val="FFFFFF"/>
                </a:solidFill>
                <a:latin typeface="Montserrat Bold"/>
                <a:ea typeface="Montserrat Bold"/>
                <a:cs typeface="Montserrat Bold"/>
                <a:sym typeface="Montserrat Bold"/>
              </a:rPr>
              <a:t>Challenges</a:t>
            </a:r>
          </a:p>
        </p:txBody>
      </p:sp>
      <p:sp>
        <p:nvSpPr>
          <p:cNvPr id="26" name="TextBox 26"/>
          <p:cNvSpPr txBox="1"/>
          <p:nvPr/>
        </p:nvSpPr>
        <p:spPr>
          <a:xfrm>
            <a:off x="6550902" y="2365167"/>
            <a:ext cx="11045377" cy="7445249"/>
          </a:xfrm>
          <a:prstGeom prst="rect">
            <a:avLst/>
          </a:prstGeom>
        </p:spPr>
        <p:txBody>
          <a:bodyPr lIns="0" tIns="0" rIns="0" bIns="0" rtlCol="0" anchor="t">
            <a:spAutoFit/>
          </a:bodyPr>
          <a:lstStyle/>
          <a:p>
            <a:pPr algn="l">
              <a:lnSpc>
                <a:spcPts val="5379"/>
              </a:lnSpc>
            </a:pPr>
            <a:r>
              <a:rPr lang="en-US" sz="3842">
                <a:solidFill>
                  <a:srgbClr val="FFFFFF"/>
                </a:solidFill>
                <a:latin typeface="Montserrat"/>
                <a:ea typeface="Montserrat"/>
                <a:cs typeface="Montserrat"/>
                <a:sym typeface="Montserrat"/>
              </a:rPr>
              <a:t>Families often struggle with finding affordable childcare, managing work and family life, and keeping children entertained during summer holidays, which can lead to increased stress and financial strain. Additional challenges include balancing limited free activities with the cost of childcare and maintaining routine for children, particularly those in foster or adoptive care, who may struggle with changes in routine.</a:t>
            </a:r>
          </a:p>
        </p:txBody>
      </p:sp>
      <p:sp>
        <p:nvSpPr>
          <p:cNvPr id="28" name="TextBox 24">
            <a:extLst>
              <a:ext uri="{FF2B5EF4-FFF2-40B4-BE49-F238E27FC236}">
                <a16:creationId xmlns:a16="http://schemas.microsoft.com/office/drawing/2014/main" id="{1E32D2AF-C3F6-62A2-01C1-E9AE84CB01D0}"/>
              </a:ext>
            </a:extLst>
          </p:cNvPr>
          <p:cNvSpPr txBox="1"/>
          <p:nvPr/>
        </p:nvSpPr>
        <p:spPr>
          <a:xfrm>
            <a:off x="-152400" y="5372100"/>
            <a:ext cx="4572000" cy="2395849"/>
          </a:xfrm>
          <a:prstGeom prst="rect">
            <a:avLst/>
          </a:prstGeom>
        </p:spPr>
        <p:txBody>
          <a:bodyPr wrap="square" lIns="0" tIns="0" rIns="0" bIns="0" rtlCol="0" anchor="t">
            <a:spAutoFit/>
          </a:bodyPr>
          <a:lstStyle/>
          <a:p>
            <a:pPr algn="ctr">
              <a:lnSpc>
                <a:spcPts val="9675"/>
              </a:lnSpc>
            </a:pPr>
            <a:r>
              <a:rPr lang="en-US" sz="6911" b="1" dirty="0">
                <a:solidFill>
                  <a:srgbClr val="FFFFFF"/>
                </a:solidFill>
                <a:latin typeface="Montserrat Bold"/>
                <a:ea typeface="Montserrat Bold"/>
                <a:cs typeface="Montserrat Bold"/>
                <a:sym typeface="Montserrat Bold"/>
              </a:rPr>
              <a:t>In the Summer</a:t>
            </a:r>
          </a:p>
        </p:txBody>
      </p:sp>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12B66"/>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4739886" cy="6549645"/>
            <a:chOff x="0" y="0"/>
            <a:chExt cx="6319849" cy="8732861"/>
          </a:xfrm>
        </p:grpSpPr>
        <p:pic>
          <p:nvPicPr>
            <p:cNvPr id="3" name="Picture 3"/>
            <p:cNvPicPr>
              <a:picLocks noChangeAspect="1"/>
            </p:cNvPicPr>
            <p:nvPr/>
          </p:nvPicPr>
          <p:blipFill>
            <a:blip r:embed="rId3"/>
            <a:srcRect l="25892" r="25892"/>
            <a:stretch>
              <a:fillRect/>
            </a:stretch>
          </p:blipFill>
          <p:spPr>
            <a:xfrm>
              <a:off x="0" y="0"/>
              <a:ext cx="6319849" cy="8732861"/>
            </a:xfrm>
            <a:prstGeom prst="rect">
              <a:avLst/>
            </a:prstGeom>
          </p:spPr>
        </p:pic>
      </p:grpSp>
      <p:grpSp>
        <p:nvGrpSpPr>
          <p:cNvPr id="4" name="Group 4"/>
          <p:cNvGrpSpPr/>
          <p:nvPr/>
        </p:nvGrpSpPr>
        <p:grpSpPr>
          <a:xfrm>
            <a:off x="0" y="6749838"/>
            <a:ext cx="4739886" cy="3537162"/>
            <a:chOff x="0" y="0"/>
            <a:chExt cx="6319849" cy="4716216"/>
          </a:xfrm>
        </p:grpSpPr>
        <p:pic>
          <p:nvPicPr>
            <p:cNvPr id="5" name="Picture 5"/>
            <p:cNvPicPr>
              <a:picLocks noChangeAspect="1"/>
            </p:cNvPicPr>
            <p:nvPr/>
          </p:nvPicPr>
          <p:blipFill>
            <a:blip r:embed="rId4"/>
            <a:srcRect l="16359" t="25837" r="17305"/>
            <a:stretch>
              <a:fillRect/>
            </a:stretch>
          </p:blipFill>
          <p:spPr>
            <a:xfrm>
              <a:off x="0" y="0"/>
              <a:ext cx="6319849" cy="4716216"/>
            </a:xfrm>
            <a:prstGeom prst="rect">
              <a:avLst/>
            </a:prstGeom>
          </p:spPr>
        </p:pic>
      </p:grpSp>
      <p:grpSp>
        <p:nvGrpSpPr>
          <p:cNvPr id="6" name="Group 6"/>
          <p:cNvGrpSpPr/>
          <p:nvPr/>
        </p:nvGrpSpPr>
        <p:grpSpPr>
          <a:xfrm>
            <a:off x="4908226" y="6749838"/>
            <a:ext cx="4107611" cy="3537162"/>
            <a:chOff x="0" y="0"/>
            <a:chExt cx="5476815" cy="4716216"/>
          </a:xfrm>
        </p:grpSpPr>
        <p:pic>
          <p:nvPicPr>
            <p:cNvPr id="7" name="Picture 7"/>
            <p:cNvPicPr>
              <a:picLocks noChangeAspect="1"/>
            </p:cNvPicPr>
            <p:nvPr/>
          </p:nvPicPr>
          <p:blipFill>
            <a:blip r:embed="rId5"/>
            <a:srcRect l="11387" r="11387"/>
            <a:stretch>
              <a:fillRect/>
            </a:stretch>
          </p:blipFill>
          <p:spPr>
            <a:xfrm>
              <a:off x="0" y="0"/>
              <a:ext cx="5476815" cy="4716216"/>
            </a:xfrm>
            <a:prstGeom prst="rect">
              <a:avLst/>
            </a:prstGeom>
          </p:spPr>
        </p:pic>
      </p:grpSp>
      <p:grpSp>
        <p:nvGrpSpPr>
          <p:cNvPr id="8" name="Group 8"/>
          <p:cNvGrpSpPr/>
          <p:nvPr/>
        </p:nvGrpSpPr>
        <p:grpSpPr>
          <a:xfrm>
            <a:off x="4908226" y="6749838"/>
            <a:ext cx="8383562" cy="3537162"/>
            <a:chOff x="0" y="0"/>
            <a:chExt cx="11178082" cy="4716216"/>
          </a:xfrm>
        </p:grpSpPr>
        <p:pic>
          <p:nvPicPr>
            <p:cNvPr id="9" name="Picture 9"/>
            <p:cNvPicPr>
              <a:picLocks noChangeAspect="1"/>
            </p:cNvPicPr>
            <p:nvPr/>
          </p:nvPicPr>
          <p:blipFill>
            <a:blip r:embed="rId6"/>
            <a:srcRect t="18336" b="18336"/>
            <a:stretch>
              <a:fillRect/>
            </a:stretch>
          </p:blipFill>
          <p:spPr>
            <a:xfrm>
              <a:off x="0" y="0"/>
              <a:ext cx="11178082" cy="4716216"/>
            </a:xfrm>
            <a:prstGeom prst="rect">
              <a:avLst/>
            </a:prstGeom>
          </p:spPr>
        </p:pic>
      </p:grpSp>
      <p:grpSp>
        <p:nvGrpSpPr>
          <p:cNvPr id="10" name="Group 10"/>
          <p:cNvGrpSpPr/>
          <p:nvPr/>
        </p:nvGrpSpPr>
        <p:grpSpPr>
          <a:xfrm>
            <a:off x="13460126" y="0"/>
            <a:ext cx="4827874" cy="10287000"/>
            <a:chOff x="0" y="0"/>
            <a:chExt cx="6437165" cy="13716000"/>
          </a:xfrm>
        </p:grpSpPr>
        <p:pic>
          <p:nvPicPr>
            <p:cNvPr id="11" name="Picture 11"/>
            <p:cNvPicPr>
              <a:picLocks noChangeAspect="1"/>
            </p:cNvPicPr>
            <p:nvPr/>
          </p:nvPicPr>
          <p:blipFill>
            <a:blip r:embed="rId7"/>
            <a:srcRect l="41910" r="26762"/>
            <a:stretch>
              <a:fillRect/>
            </a:stretch>
          </p:blipFill>
          <p:spPr>
            <a:xfrm>
              <a:off x="0" y="0"/>
              <a:ext cx="6437165" cy="13716000"/>
            </a:xfrm>
            <a:prstGeom prst="rect">
              <a:avLst/>
            </a:prstGeom>
          </p:spPr>
        </p:pic>
      </p:grpSp>
      <p:grpSp>
        <p:nvGrpSpPr>
          <p:cNvPr id="12" name="Group 12"/>
          <p:cNvGrpSpPr/>
          <p:nvPr/>
        </p:nvGrpSpPr>
        <p:grpSpPr>
          <a:xfrm>
            <a:off x="4908226" y="0"/>
            <a:ext cx="8383562" cy="3525551"/>
            <a:chOff x="0" y="0"/>
            <a:chExt cx="11178082" cy="4700735"/>
          </a:xfrm>
        </p:grpSpPr>
        <p:pic>
          <p:nvPicPr>
            <p:cNvPr id="13" name="Picture 13"/>
            <p:cNvPicPr>
              <a:picLocks noChangeAspect="1"/>
            </p:cNvPicPr>
            <p:nvPr/>
          </p:nvPicPr>
          <p:blipFill>
            <a:blip r:embed="rId8"/>
            <a:srcRect t="18499" b="18499"/>
            <a:stretch>
              <a:fillRect/>
            </a:stretch>
          </p:blipFill>
          <p:spPr>
            <a:xfrm>
              <a:off x="0" y="0"/>
              <a:ext cx="11178082" cy="4700735"/>
            </a:xfrm>
            <a:prstGeom prst="rect">
              <a:avLst/>
            </a:prstGeom>
          </p:spPr>
        </p:pic>
      </p:grpSp>
      <p:grpSp>
        <p:nvGrpSpPr>
          <p:cNvPr id="14" name="Group 14"/>
          <p:cNvGrpSpPr/>
          <p:nvPr/>
        </p:nvGrpSpPr>
        <p:grpSpPr>
          <a:xfrm>
            <a:off x="0" y="5713724"/>
            <a:ext cx="4739886" cy="835922"/>
            <a:chOff x="0" y="0"/>
            <a:chExt cx="1248365" cy="220160"/>
          </a:xfrm>
        </p:grpSpPr>
        <p:sp>
          <p:nvSpPr>
            <p:cNvPr id="15" name="Freeform 15"/>
            <p:cNvSpPr/>
            <p:nvPr/>
          </p:nvSpPr>
          <p:spPr>
            <a:xfrm>
              <a:off x="0" y="0"/>
              <a:ext cx="1248365" cy="220160"/>
            </a:xfrm>
            <a:custGeom>
              <a:avLst/>
              <a:gdLst/>
              <a:ahLst/>
              <a:cxnLst/>
              <a:rect l="l" t="t" r="r" b="b"/>
              <a:pathLst>
                <a:path w="1248365" h="220160">
                  <a:moveTo>
                    <a:pt x="0" y="0"/>
                  </a:moveTo>
                  <a:lnTo>
                    <a:pt x="1248365" y="0"/>
                  </a:lnTo>
                  <a:lnTo>
                    <a:pt x="1248365" y="220160"/>
                  </a:lnTo>
                  <a:lnTo>
                    <a:pt x="0" y="220160"/>
                  </a:lnTo>
                  <a:close/>
                </a:path>
              </a:pathLst>
            </a:custGeom>
            <a:solidFill>
              <a:srgbClr val="F16728"/>
            </a:solidFill>
          </p:spPr>
          <p:txBody>
            <a:bodyPr/>
            <a:lstStyle/>
            <a:p>
              <a:endParaRPr lang="en-GB"/>
            </a:p>
          </p:txBody>
        </p:sp>
        <p:sp>
          <p:nvSpPr>
            <p:cNvPr id="16" name="TextBox 16"/>
            <p:cNvSpPr txBox="1"/>
            <p:nvPr/>
          </p:nvSpPr>
          <p:spPr>
            <a:xfrm>
              <a:off x="0" y="-76200"/>
              <a:ext cx="1248365" cy="296360"/>
            </a:xfrm>
            <a:prstGeom prst="rect">
              <a:avLst/>
            </a:prstGeom>
          </p:spPr>
          <p:txBody>
            <a:bodyPr lIns="50800" tIns="50800" rIns="50800" bIns="50800" rtlCol="0" anchor="ctr"/>
            <a:lstStyle/>
            <a:p>
              <a:pPr algn="ctr">
                <a:lnSpc>
                  <a:spcPts val="4339"/>
                </a:lnSpc>
              </a:pPr>
              <a:r>
                <a:rPr lang="en-US" sz="3099" b="1">
                  <a:solidFill>
                    <a:srgbClr val="FFFFFF"/>
                  </a:solidFill>
                  <a:latin typeface="Helios Bold"/>
                  <a:ea typeface="Helios Bold"/>
                  <a:cs typeface="Helios Bold"/>
                  <a:sym typeface="Helios Bold"/>
                </a:rPr>
                <a:t>CHILDCARE COSTS</a:t>
              </a:r>
            </a:p>
          </p:txBody>
        </p:sp>
      </p:grpSp>
      <p:grpSp>
        <p:nvGrpSpPr>
          <p:cNvPr id="17" name="Group 17"/>
          <p:cNvGrpSpPr/>
          <p:nvPr/>
        </p:nvGrpSpPr>
        <p:grpSpPr>
          <a:xfrm>
            <a:off x="4908226" y="2689630"/>
            <a:ext cx="8383562" cy="835922"/>
            <a:chOff x="0" y="0"/>
            <a:chExt cx="2208016" cy="220160"/>
          </a:xfrm>
        </p:grpSpPr>
        <p:sp>
          <p:nvSpPr>
            <p:cNvPr id="18" name="Freeform 18"/>
            <p:cNvSpPr/>
            <p:nvPr/>
          </p:nvSpPr>
          <p:spPr>
            <a:xfrm>
              <a:off x="0" y="0"/>
              <a:ext cx="2208016" cy="220160"/>
            </a:xfrm>
            <a:custGeom>
              <a:avLst/>
              <a:gdLst/>
              <a:ahLst/>
              <a:cxnLst/>
              <a:rect l="l" t="t" r="r" b="b"/>
              <a:pathLst>
                <a:path w="2208016" h="220160">
                  <a:moveTo>
                    <a:pt x="0" y="0"/>
                  </a:moveTo>
                  <a:lnTo>
                    <a:pt x="2208016" y="0"/>
                  </a:lnTo>
                  <a:lnTo>
                    <a:pt x="2208016" y="220160"/>
                  </a:lnTo>
                  <a:lnTo>
                    <a:pt x="0" y="220160"/>
                  </a:lnTo>
                  <a:close/>
                </a:path>
              </a:pathLst>
            </a:custGeom>
            <a:solidFill>
              <a:srgbClr val="F16728"/>
            </a:solidFill>
          </p:spPr>
          <p:txBody>
            <a:bodyPr/>
            <a:lstStyle/>
            <a:p>
              <a:endParaRPr lang="en-GB"/>
            </a:p>
          </p:txBody>
        </p:sp>
        <p:sp>
          <p:nvSpPr>
            <p:cNvPr id="19" name="TextBox 19"/>
            <p:cNvSpPr txBox="1"/>
            <p:nvPr/>
          </p:nvSpPr>
          <p:spPr>
            <a:xfrm>
              <a:off x="0" y="-76200"/>
              <a:ext cx="2208016" cy="296360"/>
            </a:xfrm>
            <a:prstGeom prst="rect">
              <a:avLst/>
            </a:prstGeom>
          </p:spPr>
          <p:txBody>
            <a:bodyPr lIns="50800" tIns="50800" rIns="50800" bIns="50800" rtlCol="0" anchor="ctr"/>
            <a:lstStyle/>
            <a:p>
              <a:pPr algn="ctr">
                <a:lnSpc>
                  <a:spcPts val="4339"/>
                </a:lnSpc>
              </a:pPr>
              <a:r>
                <a:rPr lang="en-US" sz="3099" b="1">
                  <a:solidFill>
                    <a:srgbClr val="FFFFFF"/>
                  </a:solidFill>
                  <a:latin typeface="Helios Bold"/>
                  <a:ea typeface="Helios Bold"/>
                  <a:cs typeface="Helios Bold"/>
                  <a:sym typeface="Helios Bold"/>
                </a:rPr>
                <a:t>FINANCIAL STRAIN</a:t>
              </a:r>
            </a:p>
          </p:txBody>
        </p:sp>
      </p:grpSp>
      <p:grpSp>
        <p:nvGrpSpPr>
          <p:cNvPr id="20" name="Group 20"/>
          <p:cNvGrpSpPr/>
          <p:nvPr/>
        </p:nvGrpSpPr>
        <p:grpSpPr>
          <a:xfrm>
            <a:off x="0" y="0"/>
            <a:ext cx="4736776" cy="5713724"/>
            <a:chOff x="0" y="0"/>
            <a:chExt cx="1247546" cy="1504849"/>
          </a:xfrm>
        </p:grpSpPr>
        <p:sp>
          <p:nvSpPr>
            <p:cNvPr id="21" name="Freeform 21"/>
            <p:cNvSpPr/>
            <p:nvPr/>
          </p:nvSpPr>
          <p:spPr>
            <a:xfrm>
              <a:off x="0" y="0"/>
              <a:ext cx="1247546" cy="1504849"/>
            </a:xfrm>
            <a:custGeom>
              <a:avLst/>
              <a:gdLst/>
              <a:ahLst/>
              <a:cxnLst/>
              <a:rect l="l" t="t" r="r" b="b"/>
              <a:pathLst>
                <a:path w="1247546" h="1504849">
                  <a:moveTo>
                    <a:pt x="0" y="0"/>
                  </a:moveTo>
                  <a:lnTo>
                    <a:pt x="1247546" y="0"/>
                  </a:lnTo>
                  <a:lnTo>
                    <a:pt x="1247546" y="1504849"/>
                  </a:lnTo>
                  <a:lnTo>
                    <a:pt x="0" y="1504849"/>
                  </a:lnTo>
                  <a:close/>
                </a:path>
              </a:pathLst>
            </a:custGeom>
            <a:solidFill>
              <a:srgbClr val="512B66">
                <a:alpha val="14902"/>
              </a:srgbClr>
            </a:solidFill>
          </p:spPr>
          <p:txBody>
            <a:bodyPr/>
            <a:lstStyle/>
            <a:p>
              <a:endParaRPr lang="en-GB"/>
            </a:p>
          </p:txBody>
        </p:sp>
        <p:sp>
          <p:nvSpPr>
            <p:cNvPr id="22" name="TextBox 22"/>
            <p:cNvSpPr txBox="1"/>
            <p:nvPr/>
          </p:nvSpPr>
          <p:spPr>
            <a:xfrm>
              <a:off x="0" y="-38100"/>
              <a:ext cx="1247546" cy="1542949"/>
            </a:xfrm>
            <a:prstGeom prst="rect">
              <a:avLst/>
            </a:prstGeom>
          </p:spPr>
          <p:txBody>
            <a:bodyPr lIns="50800" tIns="50800" rIns="50800" bIns="50800" rtlCol="0" anchor="ctr"/>
            <a:lstStyle/>
            <a:p>
              <a:pPr algn="ctr">
                <a:lnSpc>
                  <a:spcPts val="2659"/>
                </a:lnSpc>
              </a:pPr>
              <a:endParaRPr/>
            </a:p>
          </p:txBody>
        </p:sp>
      </p:grpSp>
      <p:sp>
        <p:nvSpPr>
          <p:cNvPr id="23" name="TextBox 23"/>
          <p:cNvSpPr txBox="1"/>
          <p:nvPr/>
        </p:nvSpPr>
        <p:spPr>
          <a:xfrm>
            <a:off x="4908226" y="4570724"/>
            <a:ext cx="8383562" cy="1143000"/>
          </a:xfrm>
          <a:prstGeom prst="rect">
            <a:avLst/>
          </a:prstGeom>
        </p:spPr>
        <p:txBody>
          <a:bodyPr lIns="0" tIns="0" rIns="0" bIns="0" rtlCol="0" anchor="t">
            <a:spAutoFit/>
          </a:bodyPr>
          <a:lstStyle/>
          <a:p>
            <a:pPr marL="0" lvl="0" indent="0" algn="ctr">
              <a:lnSpc>
                <a:spcPts val="9096"/>
              </a:lnSpc>
              <a:spcBef>
                <a:spcPct val="0"/>
              </a:spcBef>
            </a:pPr>
            <a:r>
              <a:rPr lang="en-US" sz="7580" b="1">
                <a:solidFill>
                  <a:srgbClr val="FFFFFF"/>
                </a:solidFill>
                <a:latin typeface="Montserrat Bold"/>
                <a:ea typeface="Montserrat Bold"/>
                <a:cs typeface="Montserrat Bold"/>
                <a:sym typeface="Montserrat Bold"/>
              </a:rPr>
              <a:t>Challenges</a:t>
            </a:r>
          </a:p>
        </p:txBody>
      </p:sp>
      <p:grpSp>
        <p:nvGrpSpPr>
          <p:cNvPr id="24" name="Group 24"/>
          <p:cNvGrpSpPr/>
          <p:nvPr/>
        </p:nvGrpSpPr>
        <p:grpSpPr>
          <a:xfrm>
            <a:off x="4908226" y="0"/>
            <a:ext cx="8383562" cy="2689630"/>
            <a:chOff x="0" y="0"/>
            <a:chExt cx="2208016" cy="708380"/>
          </a:xfrm>
        </p:grpSpPr>
        <p:sp>
          <p:nvSpPr>
            <p:cNvPr id="25" name="Freeform 25"/>
            <p:cNvSpPr/>
            <p:nvPr/>
          </p:nvSpPr>
          <p:spPr>
            <a:xfrm>
              <a:off x="0" y="0"/>
              <a:ext cx="2208016" cy="708380"/>
            </a:xfrm>
            <a:custGeom>
              <a:avLst/>
              <a:gdLst/>
              <a:ahLst/>
              <a:cxnLst/>
              <a:rect l="l" t="t" r="r" b="b"/>
              <a:pathLst>
                <a:path w="2208016" h="708380">
                  <a:moveTo>
                    <a:pt x="0" y="0"/>
                  </a:moveTo>
                  <a:lnTo>
                    <a:pt x="2208016" y="0"/>
                  </a:lnTo>
                  <a:lnTo>
                    <a:pt x="2208016" y="708380"/>
                  </a:lnTo>
                  <a:lnTo>
                    <a:pt x="0" y="708380"/>
                  </a:lnTo>
                  <a:close/>
                </a:path>
              </a:pathLst>
            </a:custGeom>
            <a:solidFill>
              <a:srgbClr val="512B66">
                <a:alpha val="14902"/>
              </a:srgbClr>
            </a:solidFill>
          </p:spPr>
          <p:txBody>
            <a:bodyPr/>
            <a:lstStyle/>
            <a:p>
              <a:endParaRPr lang="en-GB"/>
            </a:p>
          </p:txBody>
        </p:sp>
        <p:sp>
          <p:nvSpPr>
            <p:cNvPr id="26" name="TextBox 26"/>
            <p:cNvSpPr txBox="1"/>
            <p:nvPr/>
          </p:nvSpPr>
          <p:spPr>
            <a:xfrm>
              <a:off x="0" y="-38100"/>
              <a:ext cx="2208016" cy="746480"/>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13460126" y="9451078"/>
            <a:ext cx="4827874" cy="835922"/>
            <a:chOff x="0" y="0"/>
            <a:chExt cx="1271539" cy="220160"/>
          </a:xfrm>
        </p:grpSpPr>
        <p:sp>
          <p:nvSpPr>
            <p:cNvPr id="28" name="Freeform 28"/>
            <p:cNvSpPr/>
            <p:nvPr/>
          </p:nvSpPr>
          <p:spPr>
            <a:xfrm>
              <a:off x="0" y="0"/>
              <a:ext cx="1271539" cy="220160"/>
            </a:xfrm>
            <a:custGeom>
              <a:avLst/>
              <a:gdLst/>
              <a:ahLst/>
              <a:cxnLst/>
              <a:rect l="l" t="t" r="r" b="b"/>
              <a:pathLst>
                <a:path w="1271539" h="220160">
                  <a:moveTo>
                    <a:pt x="0" y="0"/>
                  </a:moveTo>
                  <a:lnTo>
                    <a:pt x="1271539" y="0"/>
                  </a:lnTo>
                  <a:lnTo>
                    <a:pt x="1271539" y="220160"/>
                  </a:lnTo>
                  <a:lnTo>
                    <a:pt x="0" y="220160"/>
                  </a:lnTo>
                  <a:close/>
                </a:path>
              </a:pathLst>
            </a:custGeom>
            <a:solidFill>
              <a:srgbClr val="F16728"/>
            </a:solidFill>
          </p:spPr>
          <p:txBody>
            <a:bodyPr/>
            <a:lstStyle/>
            <a:p>
              <a:endParaRPr lang="en-GB"/>
            </a:p>
          </p:txBody>
        </p:sp>
        <p:sp>
          <p:nvSpPr>
            <p:cNvPr id="29" name="TextBox 29"/>
            <p:cNvSpPr txBox="1"/>
            <p:nvPr/>
          </p:nvSpPr>
          <p:spPr>
            <a:xfrm>
              <a:off x="0" y="-76200"/>
              <a:ext cx="1271539" cy="296360"/>
            </a:xfrm>
            <a:prstGeom prst="rect">
              <a:avLst/>
            </a:prstGeom>
          </p:spPr>
          <p:txBody>
            <a:bodyPr lIns="50800" tIns="50800" rIns="50800" bIns="50800" rtlCol="0" anchor="ctr"/>
            <a:lstStyle/>
            <a:p>
              <a:pPr algn="ctr">
                <a:lnSpc>
                  <a:spcPts val="4339"/>
                </a:lnSpc>
              </a:pPr>
              <a:r>
                <a:rPr lang="en-US" sz="3099" b="1">
                  <a:solidFill>
                    <a:srgbClr val="FFFFFF"/>
                  </a:solidFill>
                  <a:latin typeface="Helios Bold"/>
                  <a:ea typeface="Helios Bold"/>
                  <a:cs typeface="Helios Bold"/>
                  <a:sym typeface="Helios Bold"/>
                </a:rPr>
                <a:t>ROUTINE &amp; STABILITY</a:t>
              </a:r>
            </a:p>
          </p:txBody>
        </p:sp>
      </p:grpSp>
      <p:grpSp>
        <p:nvGrpSpPr>
          <p:cNvPr id="30" name="Group 30"/>
          <p:cNvGrpSpPr/>
          <p:nvPr/>
        </p:nvGrpSpPr>
        <p:grpSpPr>
          <a:xfrm>
            <a:off x="4908226" y="6749838"/>
            <a:ext cx="8383562" cy="3525084"/>
            <a:chOff x="0" y="0"/>
            <a:chExt cx="2208016" cy="928417"/>
          </a:xfrm>
        </p:grpSpPr>
        <p:sp>
          <p:nvSpPr>
            <p:cNvPr id="31" name="Freeform 31"/>
            <p:cNvSpPr/>
            <p:nvPr/>
          </p:nvSpPr>
          <p:spPr>
            <a:xfrm>
              <a:off x="0" y="0"/>
              <a:ext cx="2208016" cy="928417"/>
            </a:xfrm>
            <a:custGeom>
              <a:avLst/>
              <a:gdLst/>
              <a:ahLst/>
              <a:cxnLst/>
              <a:rect l="l" t="t" r="r" b="b"/>
              <a:pathLst>
                <a:path w="2208016" h="928417">
                  <a:moveTo>
                    <a:pt x="0" y="0"/>
                  </a:moveTo>
                  <a:lnTo>
                    <a:pt x="2208016" y="0"/>
                  </a:lnTo>
                  <a:lnTo>
                    <a:pt x="2208016" y="928417"/>
                  </a:lnTo>
                  <a:lnTo>
                    <a:pt x="0" y="928417"/>
                  </a:lnTo>
                  <a:close/>
                </a:path>
              </a:pathLst>
            </a:custGeom>
            <a:solidFill>
              <a:srgbClr val="512B66">
                <a:alpha val="14902"/>
              </a:srgbClr>
            </a:solidFill>
          </p:spPr>
          <p:txBody>
            <a:bodyPr/>
            <a:lstStyle/>
            <a:p>
              <a:endParaRPr lang="en-GB"/>
            </a:p>
          </p:txBody>
        </p:sp>
        <p:sp>
          <p:nvSpPr>
            <p:cNvPr id="32" name="TextBox 32"/>
            <p:cNvSpPr txBox="1"/>
            <p:nvPr/>
          </p:nvSpPr>
          <p:spPr>
            <a:xfrm>
              <a:off x="0" y="-38100"/>
              <a:ext cx="2208016" cy="966517"/>
            </a:xfrm>
            <a:prstGeom prst="rect">
              <a:avLst/>
            </a:prstGeom>
          </p:spPr>
          <p:txBody>
            <a:bodyPr lIns="50800" tIns="50800" rIns="50800" bIns="50800" rtlCol="0" anchor="ctr"/>
            <a:lstStyle/>
            <a:p>
              <a:pPr algn="ctr">
                <a:lnSpc>
                  <a:spcPts val="2659"/>
                </a:lnSpc>
              </a:pPr>
              <a:endParaRPr/>
            </a:p>
          </p:txBody>
        </p:sp>
      </p:grpSp>
      <p:grpSp>
        <p:nvGrpSpPr>
          <p:cNvPr id="33" name="Group 33"/>
          <p:cNvGrpSpPr/>
          <p:nvPr/>
        </p:nvGrpSpPr>
        <p:grpSpPr>
          <a:xfrm>
            <a:off x="0" y="6761916"/>
            <a:ext cx="4739886" cy="3525084"/>
            <a:chOff x="0" y="0"/>
            <a:chExt cx="1248365" cy="928417"/>
          </a:xfrm>
        </p:grpSpPr>
        <p:sp>
          <p:nvSpPr>
            <p:cNvPr id="34" name="Freeform 34"/>
            <p:cNvSpPr/>
            <p:nvPr/>
          </p:nvSpPr>
          <p:spPr>
            <a:xfrm>
              <a:off x="0" y="0"/>
              <a:ext cx="1248365" cy="928417"/>
            </a:xfrm>
            <a:custGeom>
              <a:avLst/>
              <a:gdLst/>
              <a:ahLst/>
              <a:cxnLst/>
              <a:rect l="l" t="t" r="r" b="b"/>
              <a:pathLst>
                <a:path w="1248365" h="928417">
                  <a:moveTo>
                    <a:pt x="0" y="0"/>
                  </a:moveTo>
                  <a:lnTo>
                    <a:pt x="1248365" y="0"/>
                  </a:lnTo>
                  <a:lnTo>
                    <a:pt x="1248365" y="928417"/>
                  </a:lnTo>
                  <a:lnTo>
                    <a:pt x="0" y="928417"/>
                  </a:lnTo>
                  <a:close/>
                </a:path>
              </a:pathLst>
            </a:custGeom>
            <a:solidFill>
              <a:srgbClr val="512B66">
                <a:alpha val="14902"/>
              </a:srgbClr>
            </a:solidFill>
          </p:spPr>
          <p:txBody>
            <a:bodyPr/>
            <a:lstStyle/>
            <a:p>
              <a:endParaRPr lang="en-GB"/>
            </a:p>
          </p:txBody>
        </p:sp>
        <p:sp>
          <p:nvSpPr>
            <p:cNvPr id="35" name="TextBox 35"/>
            <p:cNvSpPr txBox="1"/>
            <p:nvPr/>
          </p:nvSpPr>
          <p:spPr>
            <a:xfrm>
              <a:off x="0" y="-38100"/>
              <a:ext cx="1248365" cy="966517"/>
            </a:xfrm>
            <a:prstGeom prst="rect">
              <a:avLst/>
            </a:prstGeom>
          </p:spPr>
          <p:txBody>
            <a:bodyPr lIns="50800" tIns="50800" rIns="50800" bIns="50800" rtlCol="0" anchor="ctr"/>
            <a:lstStyle/>
            <a:p>
              <a:pPr algn="ctr">
                <a:lnSpc>
                  <a:spcPts val="2659"/>
                </a:lnSpc>
              </a:pPr>
              <a:endParaRPr/>
            </a:p>
          </p:txBody>
        </p:sp>
      </p:grpSp>
      <p:grpSp>
        <p:nvGrpSpPr>
          <p:cNvPr id="36" name="Group 36"/>
          <p:cNvGrpSpPr/>
          <p:nvPr/>
        </p:nvGrpSpPr>
        <p:grpSpPr>
          <a:xfrm>
            <a:off x="13460126" y="0"/>
            <a:ext cx="4827874" cy="9451078"/>
            <a:chOff x="0" y="0"/>
            <a:chExt cx="1271539" cy="2489173"/>
          </a:xfrm>
        </p:grpSpPr>
        <p:sp>
          <p:nvSpPr>
            <p:cNvPr id="37" name="Freeform 37"/>
            <p:cNvSpPr/>
            <p:nvPr/>
          </p:nvSpPr>
          <p:spPr>
            <a:xfrm>
              <a:off x="0" y="0"/>
              <a:ext cx="1271539" cy="2489173"/>
            </a:xfrm>
            <a:custGeom>
              <a:avLst/>
              <a:gdLst/>
              <a:ahLst/>
              <a:cxnLst/>
              <a:rect l="l" t="t" r="r" b="b"/>
              <a:pathLst>
                <a:path w="1271539" h="2489173">
                  <a:moveTo>
                    <a:pt x="0" y="0"/>
                  </a:moveTo>
                  <a:lnTo>
                    <a:pt x="1271539" y="0"/>
                  </a:lnTo>
                  <a:lnTo>
                    <a:pt x="1271539" y="2489173"/>
                  </a:lnTo>
                  <a:lnTo>
                    <a:pt x="0" y="2489173"/>
                  </a:lnTo>
                  <a:close/>
                </a:path>
              </a:pathLst>
            </a:custGeom>
            <a:solidFill>
              <a:srgbClr val="512B66">
                <a:alpha val="14902"/>
              </a:srgbClr>
            </a:solidFill>
          </p:spPr>
          <p:txBody>
            <a:bodyPr/>
            <a:lstStyle/>
            <a:p>
              <a:endParaRPr lang="en-GB"/>
            </a:p>
          </p:txBody>
        </p:sp>
        <p:sp>
          <p:nvSpPr>
            <p:cNvPr id="38" name="TextBox 38"/>
            <p:cNvSpPr txBox="1"/>
            <p:nvPr/>
          </p:nvSpPr>
          <p:spPr>
            <a:xfrm>
              <a:off x="0" y="-38100"/>
              <a:ext cx="1271539" cy="2527273"/>
            </a:xfrm>
            <a:prstGeom prst="rect">
              <a:avLst/>
            </a:prstGeom>
          </p:spPr>
          <p:txBody>
            <a:bodyPr lIns="50800" tIns="50800" rIns="50800" bIns="50800" rtlCol="0" anchor="ctr"/>
            <a:lstStyle/>
            <a:p>
              <a:pPr algn="ctr">
                <a:lnSpc>
                  <a:spcPts val="2659"/>
                </a:lnSpc>
              </a:pPr>
              <a:endParaRPr/>
            </a:p>
          </p:txBody>
        </p:sp>
      </p:grpSp>
      <p:grpSp>
        <p:nvGrpSpPr>
          <p:cNvPr id="39" name="Group 39"/>
          <p:cNvGrpSpPr/>
          <p:nvPr/>
        </p:nvGrpSpPr>
        <p:grpSpPr>
          <a:xfrm>
            <a:off x="4908226" y="9451078"/>
            <a:ext cx="8383562" cy="823844"/>
            <a:chOff x="0" y="0"/>
            <a:chExt cx="2208016" cy="216980"/>
          </a:xfrm>
        </p:grpSpPr>
        <p:sp>
          <p:nvSpPr>
            <p:cNvPr id="40" name="Freeform 40"/>
            <p:cNvSpPr/>
            <p:nvPr/>
          </p:nvSpPr>
          <p:spPr>
            <a:xfrm>
              <a:off x="0" y="0"/>
              <a:ext cx="2208016" cy="216980"/>
            </a:xfrm>
            <a:custGeom>
              <a:avLst/>
              <a:gdLst/>
              <a:ahLst/>
              <a:cxnLst/>
              <a:rect l="l" t="t" r="r" b="b"/>
              <a:pathLst>
                <a:path w="2208016" h="216980">
                  <a:moveTo>
                    <a:pt x="0" y="0"/>
                  </a:moveTo>
                  <a:lnTo>
                    <a:pt x="2208016" y="0"/>
                  </a:lnTo>
                  <a:lnTo>
                    <a:pt x="2208016" y="216980"/>
                  </a:lnTo>
                  <a:lnTo>
                    <a:pt x="0" y="216980"/>
                  </a:lnTo>
                  <a:close/>
                </a:path>
              </a:pathLst>
            </a:custGeom>
            <a:solidFill>
              <a:srgbClr val="F16728"/>
            </a:solidFill>
          </p:spPr>
          <p:txBody>
            <a:bodyPr/>
            <a:lstStyle/>
            <a:p>
              <a:endParaRPr lang="en-GB"/>
            </a:p>
          </p:txBody>
        </p:sp>
        <p:sp>
          <p:nvSpPr>
            <p:cNvPr id="41" name="TextBox 41"/>
            <p:cNvSpPr txBox="1"/>
            <p:nvPr/>
          </p:nvSpPr>
          <p:spPr>
            <a:xfrm>
              <a:off x="0" y="-76200"/>
              <a:ext cx="2208016" cy="293180"/>
            </a:xfrm>
            <a:prstGeom prst="rect">
              <a:avLst/>
            </a:prstGeom>
          </p:spPr>
          <p:txBody>
            <a:bodyPr lIns="50800" tIns="50800" rIns="50800" bIns="50800" rtlCol="0" anchor="ctr"/>
            <a:lstStyle/>
            <a:p>
              <a:pPr algn="ctr">
                <a:lnSpc>
                  <a:spcPts val="4339"/>
                </a:lnSpc>
              </a:pPr>
              <a:r>
                <a:rPr lang="en-US" sz="3099" b="1">
                  <a:solidFill>
                    <a:srgbClr val="FFFFFF"/>
                  </a:solidFill>
                  <a:latin typeface="Helios Bold"/>
                  <a:ea typeface="Helios Bold"/>
                  <a:cs typeface="Helios Bold"/>
                  <a:sym typeface="Helios Bold"/>
                </a:rPr>
                <a:t>WORK LIFE BALANCE</a:t>
              </a:r>
            </a:p>
          </p:txBody>
        </p:sp>
      </p:grpSp>
      <p:grpSp>
        <p:nvGrpSpPr>
          <p:cNvPr id="42" name="Group 42"/>
          <p:cNvGrpSpPr/>
          <p:nvPr/>
        </p:nvGrpSpPr>
        <p:grpSpPr>
          <a:xfrm>
            <a:off x="-3111" y="9451078"/>
            <a:ext cx="4739886" cy="835922"/>
            <a:chOff x="0" y="0"/>
            <a:chExt cx="1248365" cy="220160"/>
          </a:xfrm>
        </p:grpSpPr>
        <p:sp>
          <p:nvSpPr>
            <p:cNvPr id="43" name="Freeform 43"/>
            <p:cNvSpPr/>
            <p:nvPr/>
          </p:nvSpPr>
          <p:spPr>
            <a:xfrm>
              <a:off x="0" y="0"/>
              <a:ext cx="1248365" cy="220160"/>
            </a:xfrm>
            <a:custGeom>
              <a:avLst/>
              <a:gdLst/>
              <a:ahLst/>
              <a:cxnLst/>
              <a:rect l="l" t="t" r="r" b="b"/>
              <a:pathLst>
                <a:path w="1248365" h="220160">
                  <a:moveTo>
                    <a:pt x="0" y="0"/>
                  </a:moveTo>
                  <a:lnTo>
                    <a:pt x="1248365" y="0"/>
                  </a:lnTo>
                  <a:lnTo>
                    <a:pt x="1248365" y="220160"/>
                  </a:lnTo>
                  <a:lnTo>
                    <a:pt x="0" y="220160"/>
                  </a:lnTo>
                  <a:close/>
                </a:path>
              </a:pathLst>
            </a:custGeom>
            <a:solidFill>
              <a:srgbClr val="F16728"/>
            </a:solidFill>
          </p:spPr>
          <p:txBody>
            <a:bodyPr/>
            <a:lstStyle/>
            <a:p>
              <a:endParaRPr lang="en-GB"/>
            </a:p>
          </p:txBody>
        </p:sp>
        <p:sp>
          <p:nvSpPr>
            <p:cNvPr id="44" name="TextBox 44"/>
            <p:cNvSpPr txBox="1"/>
            <p:nvPr/>
          </p:nvSpPr>
          <p:spPr>
            <a:xfrm>
              <a:off x="0" y="-76200"/>
              <a:ext cx="1248365" cy="296360"/>
            </a:xfrm>
            <a:prstGeom prst="rect">
              <a:avLst/>
            </a:prstGeom>
          </p:spPr>
          <p:txBody>
            <a:bodyPr lIns="50800" tIns="50800" rIns="50800" bIns="50800" rtlCol="0" anchor="ctr"/>
            <a:lstStyle/>
            <a:p>
              <a:pPr algn="ctr">
                <a:lnSpc>
                  <a:spcPts val="4339"/>
                </a:lnSpc>
              </a:pPr>
              <a:r>
                <a:rPr lang="en-US" sz="3099" b="1">
                  <a:solidFill>
                    <a:srgbClr val="FFFFFF"/>
                  </a:solidFill>
                  <a:latin typeface="Helios Bold"/>
                  <a:ea typeface="Helios Bold"/>
                  <a:cs typeface="Helios Bold"/>
                  <a:sym typeface="Helios Bold"/>
                </a:rPr>
                <a:t>MENTAL HEALTH </a:t>
              </a:r>
            </a:p>
          </p:txBody>
        </p:sp>
      </p:gr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12B66"/>
        </a:solidFill>
        <a:effectLst/>
      </p:bgPr>
    </p:bg>
    <p:spTree>
      <p:nvGrpSpPr>
        <p:cNvPr id="1" name=""/>
        <p:cNvGrpSpPr/>
        <p:nvPr/>
      </p:nvGrpSpPr>
      <p:grpSpPr>
        <a:xfrm>
          <a:off x="0" y="0"/>
          <a:ext cx="0" cy="0"/>
          <a:chOff x="0" y="0"/>
          <a:chExt cx="0" cy="0"/>
        </a:xfrm>
      </p:grpSpPr>
      <p:pic>
        <p:nvPicPr>
          <p:cNvPr id="32" name="Picture 31" descr="A black and white background with a purple and white rectangle&#10;&#10;AI-generated content may be incorrect.">
            <a:extLst>
              <a:ext uri="{FF2B5EF4-FFF2-40B4-BE49-F238E27FC236}">
                <a16:creationId xmlns:a16="http://schemas.microsoft.com/office/drawing/2014/main" id="{D2F67139-32C7-43E1-4C46-F8290A6C81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 y="38100"/>
            <a:ext cx="18285714" cy="10285714"/>
          </a:xfrm>
          <a:prstGeom prst="rect">
            <a:avLst/>
          </a:prstGeom>
        </p:spPr>
      </p:pic>
      <p:sp>
        <p:nvSpPr>
          <p:cNvPr id="2" name="TextBox 2"/>
          <p:cNvSpPr txBox="1"/>
          <p:nvPr/>
        </p:nvSpPr>
        <p:spPr>
          <a:xfrm>
            <a:off x="6550902" y="914400"/>
            <a:ext cx="12638944" cy="1084591"/>
          </a:xfrm>
          <a:prstGeom prst="rect">
            <a:avLst/>
          </a:prstGeom>
        </p:spPr>
        <p:txBody>
          <a:bodyPr lIns="0" tIns="0" rIns="0" bIns="0" rtlCol="0" anchor="t">
            <a:spAutoFit/>
          </a:bodyPr>
          <a:lstStyle/>
          <a:p>
            <a:pPr algn="l">
              <a:lnSpc>
                <a:spcPts val="8994"/>
              </a:lnSpc>
            </a:pPr>
            <a:r>
              <a:rPr lang="en-US" sz="6424" b="1">
                <a:solidFill>
                  <a:srgbClr val="FFFFFF"/>
                </a:solidFill>
                <a:latin typeface="Montserrat Bold"/>
                <a:ea typeface="Montserrat Bold"/>
                <a:cs typeface="Montserrat Bold"/>
                <a:sym typeface="Montserrat Bold"/>
              </a:rPr>
              <a:t>Additional Considerations</a:t>
            </a:r>
          </a:p>
        </p:txBody>
      </p:sp>
      <p:sp>
        <p:nvSpPr>
          <p:cNvPr id="3" name="TextBox 3"/>
          <p:cNvSpPr txBox="1"/>
          <p:nvPr/>
        </p:nvSpPr>
        <p:spPr>
          <a:xfrm>
            <a:off x="8638762" y="3948653"/>
            <a:ext cx="6966934" cy="770454"/>
          </a:xfrm>
          <a:prstGeom prst="rect">
            <a:avLst/>
          </a:prstGeom>
        </p:spPr>
        <p:txBody>
          <a:bodyPr wrap="square" lIns="0" tIns="0" rIns="0" bIns="0" rtlCol="0" anchor="t">
            <a:spAutoFit/>
          </a:bodyPr>
          <a:lstStyle/>
          <a:p>
            <a:pPr algn="l">
              <a:lnSpc>
                <a:spcPts val="6359"/>
              </a:lnSpc>
            </a:pPr>
            <a:r>
              <a:rPr lang="en-US" sz="4542" dirty="0">
                <a:solidFill>
                  <a:srgbClr val="FFFFFF"/>
                </a:solidFill>
                <a:latin typeface="Montserrat"/>
                <a:ea typeface="Montserrat"/>
                <a:cs typeface="Montserrat"/>
                <a:sym typeface="Montserrat"/>
              </a:rPr>
              <a:t>Back to School Cost</a:t>
            </a:r>
          </a:p>
        </p:txBody>
      </p:sp>
      <p:sp>
        <p:nvSpPr>
          <p:cNvPr id="4" name="TextBox 4"/>
          <p:cNvSpPr txBox="1"/>
          <p:nvPr/>
        </p:nvSpPr>
        <p:spPr>
          <a:xfrm>
            <a:off x="8630725" y="5425296"/>
            <a:ext cx="5923475" cy="770454"/>
          </a:xfrm>
          <a:prstGeom prst="rect">
            <a:avLst/>
          </a:prstGeom>
        </p:spPr>
        <p:txBody>
          <a:bodyPr wrap="square" lIns="0" tIns="0" rIns="0" bIns="0" rtlCol="0" anchor="t">
            <a:spAutoFit/>
          </a:bodyPr>
          <a:lstStyle/>
          <a:p>
            <a:pPr algn="l">
              <a:lnSpc>
                <a:spcPts val="6359"/>
              </a:lnSpc>
            </a:pPr>
            <a:r>
              <a:rPr lang="en-US" sz="4542" dirty="0">
                <a:solidFill>
                  <a:srgbClr val="FFFFFF"/>
                </a:solidFill>
                <a:latin typeface="Montserrat"/>
                <a:ea typeface="Montserrat"/>
                <a:cs typeface="Montserrat"/>
                <a:sym typeface="Montserrat"/>
              </a:rPr>
              <a:t>Food Security</a:t>
            </a:r>
          </a:p>
        </p:txBody>
      </p:sp>
      <p:sp>
        <p:nvSpPr>
          <p:cNvPr id="5" name="TextBox 5"/>
          <p:cNvSpPr txBox="1"/>
          <p:nvPr/>
        </p:nvSpPr>
        <p:spPr>
          <a:xfrm>
            <a:off x="8622689" y="6749962"/>
            <a:ext cx="7246218" cy="770454"/>
          </a:xfrm>
          <a:prstGeom prst="rect">
            <a:avLst/>
          </a:prstGeom>
        </p:spPr>
        <p:txBody>
          <a:bodyPr lIns="0" tIns="0" rIns="0" bIns="0" rtlCol="0" anchor="t">
            <a:spAutoFit/>
          </a:bodyPr>
          <a:lstStyle/>
          <a:p>
            <a:pPr algn="l">
              <a:lnSpc>
                <a:spcPts val="6359"/>
              </a:lnSpc>
            </a:pPr>
            <a:r>
              <a:rPr lang="en-US" sz="4542">
                <a:solidFill>
                  <a:srgbClr val="FFFFFF"/>
                </a:solidFill>
                <a:latin typeface="Montserrat"/>
                <a:ea typeface="Montserrat"/>
                <a:cs typeface="Montserrat"/>
                <a:sym typeface="Montserrat"/>
              </a:rPr>
              <a:t>Co-parenting Challenges</a:t>
            </a:r>
          </a:p>
        </p:txBody>
      </p:sp>
      <p:sp>
        <p:nvSpPr>
          <p:cNvPr id="28" name="Freeform 28"/>
          <p:cNvSpPr/>
          <p:nvPr/>
        </p:nvSpPr>
        <p:spPr>
          <a:xfrm>
            <a:off x="7289845" y="3846601"/>
            <a:ext cx="1027149" cy="1060283"/>
          </a:xfrm>
          <a:custGeom>
            <a:avLst/>
            <a:gdLst/>
            <a:ahLst/>
            <a:cxnLst/>
            <a:rect l="l" t="t" r="r" b="b"/>
            <a:pathLst>
              <a:path w="1027149" h="1060283">
                <a:moveTo>
                  <a:pt x="0" y="0"/>
                </a:moveTo>
                <a:lnTo>
                  <a:pt x="1027150" y="0"/>
                </a:lnTo>
                <a:lnTo>
                  <a:pt x="1027150" y="1060283"/>
                </a:lnTo>
                <a:lnTo>
                  <a:pt x="0" y="10602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29" name="Freeform 29"/>
          <p:cNvSpPr/>
          <p:nvPr/>
        </p:nvSpPr>
        <p:spPr>
          <a:xfrm>
            <a:off x="7130575" y="5301832"/>
            <a:ext cx="1345690" cy="1350756"/>
          </a:xfrm>
          <a:custGeom>
            <a:avLst/>
            <a:gdLst/>
            <a:ahLst/>
            <a:cxnLst/>
            <a:rect l="l" t="t" r="r" b="b"/>
            <a:pathLst>
              <a:path w="1345690" h="1350756">
                <a:moveTo>
                  <a:pt x="0" y="0"/>
                </a:moveTo>
                <a:lnTo>
                  <a:pt x="1345690" y="0"/>
                </a:lnTo>
                <a:lnTo>
                  <a:pt x="1345690" y="1350756"/>
                </a:lnTo>
                <a:lnTo>
                  <a:pt x="0" y="13507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30" name="Freeform 30"/>
          <p:cNvSpPr/>
          <p:nvPr/>
        </p:nvSpPr>
        <p:spPr>
          <a:xfrm>
            <a:off x="7348176" y="6652588"/>
            <a:ext cx="1128089" cy="1108347"/>
          </a:xfrm>
          <a:custGeom>
            <a:avLst/>
            <a:gdLst/>
            <a:ahLst/>
            <a:cxnLst/>
            <a:rect l="l" t="t" r="r" b="b"/>
            <a:pathLst>
              <a:path w="1128089" h="1108347">
                <a:moveTo>
                  <a:pt x="0" y="0"/>
                </a:moveTo>
                <a:lnTo>
                  <a:pt x="1128089" y="0"/>
                </a:lnTo>
                <a:lnTo>
                  <a:pt x="1128089" y="1108348"/>
                </a:lnTo>
                <a:lnTo>
                  <a:pt x="0" y="110834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31" name="Freeform 31"/>
          <p:cNvSpPr/>
          <p:nvPr/>
        </p:nvSpPr>
        <p:spPr>
          <a:xfrm>
            <a:off x="17017756" y="9016756"/>
            <a:ext cx="1128075" cy="1128075"/>
          </a:xfrm>
          <a:custGeom>
            <a:avLst/>
            <a:gdLst/>
            <a:ahLst/>
            <a:cxnLst/>
            <a:rect l="l" t="t" r="r" b="b"/>
            <a:pathLst>
              <a:path w="1128075" h="1128075">
                <a:moveTo>
                  <a:pt x="0" y="0"/>
                </a:moveTo>
                <a:lnTo>
                  <a:pt x="1128075" y="0"/>
                </a:lnTo>
                <a:lnTo>
                  <a:pt x="1128075" y="1128075"/>
                </a:lnTo>
                <a:lnTo>
                  <a:pt x="0" y="1128075"/>
                </a:lnTo>
                <a:lnTo>
                  <a:pt x="0" y="0"/>
                </a:lnTo>
                <a:close/>
              </a:path>
            </a:pathLst>
          </a:custGeom>
          <a:blipFill>
            <a:blip r:embed="rId10"/>
            <a:stretch>
              <a:fillRect/>
            </a:stretch>
          </a:blipFill>
        </p:spPr>
        <p:txBody>
          <a:bodyPr/>
          <a:lstStyle/>
          <a:p>
            <a:endParaRPr lang="en-GB"/>
          </a:p>
        </p:txBody>
      </p:sp>
      <p:sp>
        <p:nvSpPr>
          <p:cNvPr id="33" name="TextBox 24">
            <a:extLst>
              <a:ext uri="{FF2B5EF4-FFF2-40B4-BE49-F238E27FC236}">
                <a16:creationId xmlns:a16="http://schemas.microsoft.com/office/drawing/2014/main" id="{FBE1A6D7-ACE4-6C8D-75E8-07EF717DA56F}"/>
              </a:ext>
            </a:extLst>
          </p:cNvPr>
          <p:cNvSpPr txBox="1"/>
          <p:nvPr/>
        </p:nvSpPr>
        <p:spPr>
          <a:xfrm>
            <a:off x="-152400" y="5372100"/>
            <a:ext cx="4572000" cy="2395849"/>
          </a:xfrm>
          <a:prstGeom prst="rect">
            <a:avLst/>
          </a:prstGeom>
        </p:spPr>
        <p:txBody>
          <a:bodyPr wrap="square" lIns="0" tIns="0" rIns="0" bIns="0" rtlCol="0" anchor="t">
            <a:spAutoFit/>
          </a:bodyPr>
          <a:lstStyle/>
          <a:p>
            <a:pPr algn="ctr">
              <a:lnSpc>
                <a:spcPts val="9675"/>
              </a:lnSpc>
            </a:pPr>
            <a:r>
              <a:rPr lang="en-US" sz="6911" b="1" dirty="0">
                <a:solidFill>
                  <a:srgbClr val="FFFFFF"/>
                </a:solidFill>
                <a:latin typeface="Montserrat Bold"/>
                <a:ea typeface="Montserrat Bold"/>
                <a:cs typeface="Montserrat Bold"/>
                <a:sym typeface="Montserrat Bold"/>
              </a:rPr>
              <a:t>In the Summer</a:t>
            </a:r>
          </a:p>
        </p:txBody>
      </p:sp>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7F2FF"/>
        </a:solidFill>
        <a:effectLst/>
      </p:bgPr>
    </p:bg>
    <p:spTree>
      <p:nvGrpSpPr>
        <p:cNvPr id="1" name=""/>
        <p:cNvGrpSpPr/>
        <p:nvPr/>
      </p:nvGrpSpPr>
      <p:grpSpPr>
        <a:xfrm>
          <a:off x="0" y="0"/>
          <a:ext cx="0" cy="0"/>
          <a:chOff x="0" y="0"/>
          <a:chExt cx="0" cy="0"/>
        </a:xfrm>
      </p:grpSpPr>
      <p:pic>
        <p:nvPicPr>
          <p:cNvPr id="27" name="Picture 26" descr="A purple and black background&#10;&#10;AI-generated content may be incorrect.">
            <a:extLst>
              <a:ext uri="{FF2B5EF4-FFF2-40B4-BE49-F238E27FC236}">
                <a16:creationId xmlns:a16="http://schemas.microsoft.com/office/drawing/2014/main" id="{18FB5754-4CC3-8E16-0B02-0B89A22459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 y="643"/>
            <a:ext cx="18285714" cy="10285714"/>
          </a:xfrm>
          <a:prstGeom prst="rect">
            <a:avLst/>
          </a:prstGeom>
        </p:spPr>
      </p:pic>
      <p:sp>
        <p:nvSpPr>
          <p:cNvPr id="24" name="TextBox 24"/>
          <p:cNvSpPr txBox="1"/>
          <p:nvPr/>
        </p:nvSpPr>
        <p:spPr>
          <a:xfrm>
            <a:off x="6550902" y="2325171"/>
            <a:ext cx="11737098" cy="6740724"/>
          </a:xfrm>
          <a:prstGeom prst="rect">
            <a:avLst/>
          </a:prstGeom>
        </p:spPr>
        <p:txBody>
          <a:bodyPr lIns="0" tIns="0" rIns="0" bIns="0" rtlCol="0" anchor="t">
            <a:spAutoFit/>
          </a:bodyPr>
          <a:lstStyle/>
          <a:p>
            <a:pPr algn="l">
              <a:lnSpc>
                <a:spcPts val="5939"/>
              </a:lnSpc>
            </a:pPr>
            <a:r>
              <a:rPr lang="en-US" sz="4242">
                <a:solidFill>
                  <a:srgbClr val="000000"/>
                </a:solidFill>
                <a:latin typeface="Montserrat"/>
                <a:ea typeface="Montserrat"/>
                <a:cs typeface="Montserrat"/>
                <a:sym typeface="Montserrat"/>
              </a:rPr>
              <a:t>Croydon Council provides local information leaflets and offers assistance through its move-on team, while charities like </a:t>
            </a:r>
            <a:r>
              <a:rPr lang="en-US" sz="4242" u="sng">
                <a:solidFill>
                  <a:srgbClr val="000000"/>
                </a:solidFill>
                <a:latin typeface="Montserrat"/>
                <a:ea typeface="Montserrat"/>
                <a:cs typeface="Montserrat"/>
                <a:sym typeface="Montserrat"/>
                <a:hlinkClick r:id="rId4" tooltip="https://www.carisfamilies.org"/>
              </a:rPr>
              <a:t>CARIS Families</a:t>
            </a:r>
            <a:r>
              <a:rPr lang="en-US" sz="4242">
                <a:solidFill>
                  <a:srgbClr val="000000"/>
                </a:solidFill>
                <a:latin typeface="Montserrat"/>
                <a:ea typeface="Montserrat"/>
                <a:cs typeface="Montserrat"/>
                <a:sym typeface="Montserrat"/>
              </a:rPr>
              <a:t> offer support.</a:t>
            </a:r>
          </a:p>
          <a:p>
            <a:pPr algn="l">
              <a:lnSpc>
                <a:spcPts val="5939"/>
              </a:lnSpc>
            </a:pPr>
            <a:endParaRPr lang="en-US" sz="4242">
              <a:solidFill>
                <a:srgbClr val="000000"/>
              </a:solidFill>
              <a:latin typeface="Montserrat"/>
              <a:ea typeface="Montserrat"/>
              <a:cs typeface="Montserrat"/>
              <a:sym typeface="Montserrat"/>
            </a:endParaRPr>
          </a:p>
          <a:p>
            <a:pPr algn="l">
              <a:lnSpc>
                <a:spcPts val="5939"/>
              </a:lnSpc>
            </a:pPr>
            <a:r>
              <a:rPr lang="en-US" sz="4242">
                <a:solidFill>
                  <a:srgbClr val="000000"/>
                </a:solidFill>
                <a:latin typeface="Montserrat"/>
                <a:ea typeface="Montserrat"/>
                <a:cs typeface="Montserrat"/>
                <a:sym typeface="Montserrat"/>
              </a:rPr>
              <a:t>The Household Support Fund and Emergency Support Scheme in Royal Greenwich also offer financial and material assistance.</a:t>
            </a:r>
          </a:p>
        </p:txBody>
      </p:sp>
      <p:sp>
        <p:nvSpPr>
          <p:cNvPr id="25" name="Freeform 25"/>
          <p:cNvSpPr/>
          <p:nvPr/>
        </p:nvSpPr>
        <p:spPr>
          <a:xfrm>
            <a:off x="17069741" y="9065895"/>
            <a:ext cx="1028700" cy="1032515"/>
          </a:xfrm>
          <a:custGeom>
            <a:avLst/>
            <a:gdLst/>
            <a:ahLst/>
            <a:cxnLst/>
            <a:rect l="l" t="t" r="r" b="b"/>
            <a:pathLst>
              <a:path w="1028700" h="1032515">
                <a:moveTo>
                  <a:pt x="0" y="0"/>
                </a:moveTo>
                <a:lnTo>
                  <a:pt x="1028700" y="0"/>
                </a:lnTo>
                <a:lnTo>
                  <a:pt x="1028700" y="1032515"/>
                </a:lnTo>
                <a:lnTo>
                  <a:pt x="0" y="1032515"/>
                </a:lnTo>
                <a:lnTo>
                  <a:pt x="0" y="0"/>
                </a:lnTo>
                <a:close/>
              </a:path>
            </a:pathLst>
          </a:custGeom>
          <a:blipFill>
            <a:blip r:embed="rId5"/>
            <a:stretch>
              <a:fillRect/>
            </a:stretch>
          </a:blipFill>
        </p:spPr>
        <p:txBody>
          <a:bodyPr/>
          <a:lstStyle/>
          <a:p>
            <a:endParaRPr lang="en-GB"/>
          </a:p>
        </p:txBody>
      </p:sp>
      <p:sp>
        <p:nvSpPr>
          <p:cNvPr id="26" name="TextBox 26"/>
          <p:cNvSpPr txBox="1"/>
          <p:nvPr/>
        </p:nvSpPr>
        <p:spPr>
          <a:xfrm>
            <a:off x="6550902" y="914400"/>
            <a:ext cx="12638944" cy="1084591"/>
          </a:xfrm>
          <a:prstGeom prst="rect">
            <a:avLst/>
          </a:prstGeom>
        </p:spPr>
        <p:txBody>
          <a:bodyPr lIns="0" tIns="0" rIns="0" bIns="0" rtlCol="0" anchor="t">
            <a:spAutoFit/>
          </a:bodyPr>
          <a:lstStyle/>
          <a:p>
            <a:pPr algn="l">
              <a:lnSpc>
                <a:spcPts val="8994"/>
              </a:lnSpc>
            </a:pPr>
            <a:r>
              <a:rPr lang="en-US" sz="6424" b="1">
                <a:solidFill>
                  <a:srgbClr val="8F2C8B"/>
                </a:solidFill>
                <a:latin typeface="Montserrat Bold"/>
                <a:ea typeface="Montserrat Bold"/>
                <a:cs typeface="Montserrat Bold"/>
                <a:sym typeface="Montserrat Bold"/>
              </a:rPr>
              <a:t>Croydon </a:t>
            </a:r>
          </a:p>
        </p:txBody>
      </p:sp>
      <p:sp>
        <p:nvSpPr>
          <p:cNvPr id="28" name="TextBox 24">
            <a:extLst>
              <a:ext uri="{FF2B5EF4-FFF2-40B4-BE49-F238E27FC236}">
                <a16:creationId xmlns:a16="http://schemas.microsoft.com/office/drawing/2014/main" id="{F90EBE7C-4407-0578-6EFC-7BF1A552FEBE}"/>
              </a:ext>
            </a:extLst>
          </p:cNvPr>
          <p:cNvSpPr txBox="1"/>
          <p:nvPr/>
        </p:nvSpPr>
        <p:spPr>
          <a:xfrm>
            <a:off x="-152400" y="5372100"/>
            <a:ext cx="4572000" cy="2395849"/>
          </a:xfrm>
          <a:prstGeom prst="rect">
            <a:avLst/>
          </a:prstGeom>
        </p:spPr>
        <p:txBody>
          <a:bodyPr wrap="square" lIns="0" tIns="0" rIns="0" bIns="0" rtlCol="0" anchor="t">
            <a:spAutoFit/>
          </a:bodyPr>
          <a:lstStyle/>
          <a:p>
            <a:pPr algn="ctr">
              <a:lnSpc>
                <a:spcPts val="9675"/>
              </a:lnSpc>
            </a:pPr>
            <a:r>
              <a:rPr lang="en-US" sz="6911" b="1" dirty="0">
                <a:solidFill>
                  <a:srgbClr val="FFFFFF"/>
                </a:solidFill>
                <a:latin typeface="Montserrat Bold"/>
                <a:ea typeface="Montserrat Bold"/>
                <a:cs typeface="Montserrat Bold"/>
                <a:sym typeface="Montserrat Bold"/>
              </a:rPr>
              <a:t>Support Available</a:t>
            </a:r>
          </a:p>
        </p:txBody>
      </p:sp>
    </p:spTree>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7F2FF"/>
        </a:solidFill>
        <a:effectLst/>
      </p:bgPr>
    </p:bg>
    <p:spTree>
      <p:nvGrpSpPr>
        <p:cNvPr id="1" name=""/>
        <p:cNvGrpSpPr/>
        <p:nvPr/>
      </p:nvGrpSpPr>
      <p:grpSpPr>
        <a:xfrm>
          <a:off x="0" y="0"/>
          <a:ext cx="0" cy="0"/>
          <a:chOff x="0" y="0"/>
          <a:chExt cx="0" cy="0"/>
        </a:xfrm>
      </p:grpSpPr>
      <p:pic>
        <p:nvPicPr>
          <p:cNvPr id="29" name="Picture 28" descr="A purple and black background&#10;&#10;AI-generated content may be incorrect.">
            <a:extLst>
              <a:ext uri="{FF2B5EF4-FFF2-40B4-BE49-F238E27FC236}">
                <a16:creationId xmlns:a16="http://schemas.microsoft.com/office/drawing/2014/main" id="{14B5575B-30A2-BE21-5187-E5B27CE279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
        <p:nvSpPr>
          <p:cNvPr id="24" name="TextBox 24"/>
          <p:cNvSpPr txBox="1"/>
          <p:nvPr/>
        </p:nvSpPr>
        <p:spPr>
          <a:xfrm>
            <a:off x="6467531" y="469755"/>
            <a:ext cx="12638944" cy="2218066"/>
          </a:xfrm>
          <a:prstGeom prst="rect">
            <a:avLst/>
          </a:prstGeom>
        </p:spPr>
        <p:txBody>
          <a:bodyPr lIns="0" tIns="0" rIns="0" bIns="0" rtlCol="0" anchor="t">
            <a:spAutoFit/>
          </a:bodyPr>
          <a:lstStyle/>
          <a:p>
            <a:pPr algn="l">
              <a:lnSpc>
                <a:spcPts val="8994"/>
              </a:lnSpc>
            </a:pPr>
            <a:r>
              <a:rPr lang="en-US" sz="6424" b="1">
                <a:solidFill>
                  <a:srgbClr val="8F2C8B"/>
                </a:solidFill>
                <a:latin typeface="Montserrat Bold"/>
                <a:ea typeface="Montserrat Bold"/>
                <a:cs typeface="Montserrat Bold"/>
                <a:sym typeface="Montserrat Bold"/>
              </a:rPr>
              <a:t>Holiday Activities &amp; Food (HAF) Programme</a:t>
            </a:r>
          </a:p>
        </p:txBody>
      </p:sp>
      <p:sp>
        <p:nvSpPr>
          <p:cNvPr id="25" name="TextBox 25"/>
          <p:cNvSpPr txBox="1"/>
          <p:nvPr/>
        </p:nvSpPr>
        <p:spPr>
          <a:xfrm>
            <a:off x="6467531" y="3171580"/>
            <a:ext cx="11820469" cy="2978349"/>
          </a:xfrm>
          <a:prstGeom prst="rect">
            <a:avLst/>
          </a:prstGeom>
        </p:spPr>
        <p:txBody>
          <a:bodyPr lIns="0" tIns="0" rIns="0" bIns="0" rtlCol="0" anchor="t">
            <a:spAutoFit/>
          </a:bodyPr>
          <a:lstStyle/>
          <a:p>
            <a:pPr algn="l">
              <a:lnSpc>
                <a:spcPts val="5939"/>
              </a:lnSpc>
            </a:pPr>
            <a:r>
              <a:rPr lang="en-US" sz="4242">
                <a:solidFill>
                  <a:srgbClr val="000000"/>
                </a:solidFill>
                <a:latin typeface="Montserrat"/>
                <a:ea typeface="Montserrat"/>
                <a:cs typeface="Montserrat"/>
                <a:sym typeface="Montserrat"/>
              </a:rPr>
              <a:t>The programme offers free holiday activities </a:t>
            </a:r>
            <a:r>
              <a:rPr lang="en-US" sz="4242" u="none">
                <a:solidFill>
                  <a:srgbClr val="000000"/>
                </a:solidFill>
                <a:latin typeface="Montserrat"/>
                <a:ea typeface="Montserrat"/>
                <a:cs typeface="Montserrat"/>
                <a:sym typeface="Montserrat"/>
              </a:rPr>
              <a:t>a</a:t>
            </a:r>
            <a:r>
              <a:rPr lang="en-US" sz="4242">
                <a:solidFill>
                  <a:srgbClr val="000000"/>
                </a:solidFill>
                <a:latin typeface="Montserrat"/>
                <a:ea typeface="Montserrat"/>
                <a:cs typeface="Montserrat"/>
                <a:sym typeface="Montserrat"/>
              </a:rPr>
              <a:t>nd nutritious meals to eligible children, with specific details and locations varying by local authority. </a:t>
            </a:r>
          </a:p>
        </p:txBody>
      </p:sp>
      <p:sp>
        <p:nvSpPr>
          <p:cNvPr id="26" name="TextBox 26"/>
          <p:cNvSpPr txBox="1"/>
          <p:nvPr/>
        </p:nvSpPr>
        <p:spPr>
          <a:xfrm>
            <a:off x="6467531" y="6595588"/>
            <a:ext cx="12638944" cy="1084591"/>
          </a:xfrm>
          <a:prstGeom prst="rect">
            <a:avLst/>
          </a:prstGeom>
        </p:spPr>
        <p:txBody>
          <a:bodyPr lIns="0" tIns="0" rIns="0" bIns="0" rtlCol="0" anchor="t">
            <a:spAutoFit/>
          </a:bodyPr>
          <a:lstStyle/>
          <a:p>
            <a:pPr algn="l">
              <a:lnSpc>
                <a:spcPts val="8994"/>
              </a:lnSpc>
            </a:pPr>
            <a:r>
              <a:rPr lang="en-US" sz="6424" b="1">
                <a:solidFill>
                  <a:srgbClr val="8F2C8B"/>
                </a:solidFill>
                <a:latin typeface="Montserrat Bold"/>
                <a:ea typeface="Montserrat Bold"/>
                <a:cs typeface="Montserrat Bold"/>
                <a:sym typeface="Montserrat Bold"/>
              </a:rPr>
              <a:t>Household Support Fund</a:t>
            </a:r>
          </a:p>
        </p:txBody>
      </p:sp>
      <p:sp>
        <p:nvSpPr>
          <p:cNvPr id="27" name="TextBox 27"/>
          <p:cNvSpPr txBox="1"/>
          <p:nvPr/>
        </p:nvSpPr>
        <p:spPr>
          <a:xfrm>
            <a:off x="6467531" y="8165955"/>
            <a:ext cx="11820469" cy="1473399"/>
          </a:xfrm>
          <a:prstGeom prst="rect">
            <a:avLst/>
          </a:prstGeom>
        </p:spPr>
        <p:txBody>
          <a:bodyPr lIns="0" tIns="0" rIns="0" bIns="0" rtlCol="0" anchor="t">
            <a:spAutoFit/>
          </a:bodyPr>
          <a:lstStyle/>
          <a:p>
            <a:pPr algn="l">
              <a:lnSpc>
                <a:spcPts val="5939"/>
              </a:lnSpc>
            </a:pPr>
            <a:r>
              <a:rPr lang="en-US" sz="4242">
                <a:solidFill>
                  <a:srgbClr val="000000"/>
                </a:solidFill>
                <a:latin typeface="Montserrat"/>
                <a:ea typeface="Montserrat"/>
                <a:cs typeface="Montserrat"/>
                <a:sym typeface="Montserrat"/>
              </a:rPr>
              <a:t>Provides financi</a:t>
            </a:r>
            <a:r>
              <a:rPr lang="en-US" sz="4242" u="none">
                <a:solidFill>
                  <a:srgbClr val="000000"/>
                </a:solidFill>
                <a:latin typeface="Montserrat"/>
                <a:ea typeface="Montserrat"/>
                <a:cs typeface="Montserrat"/>
                <a:sym typeface="Montserrat"/>
              </a:rPr>
              <a:t>al</a:t>
            </a:r>
            <a:r>
              <a:rPr lang="en-US" sz="4242">
                <a:solidFill>
                  <a:srgbClr val="000000"/>
                </a:solidFill>
                <a:latin typeface="Montserrat"/>
                <a:ea typeface="Montserrat"/>
                <a:cs typeface="Montserrat"/>
                <a:sym typeface="Montserrat"/>
              </a:rPr>
              <a:t> support to households struggling with costs. </a:t>
            </a:r>
          </a:p>
        </p:txBody>
      </p:sp>
      <p:sp>
        <p:nvSpPr>
          <p:cNvPr id="28" name="Freeform 28"/>
          <p:cNvSpPr/>
          <p:nvPr/>
        </p:nvSpPr>
        <p:spPr>
          <a:xfrm>
            <a:off x="17069741" y="9065895"/>
            <a:ext cx="1028700" cy="1032515"/>
          </a:xfrm>
          <a:custGeom>
            <a:avLst/>
            <a:gdLst/>
            <a:ahLst/>
            <a:cxnLst/>
            <a:rect l="l" t="t" r="r" b="b"/>
            <a:pathLst>
              <a:path w="1028700" h="1032515">
                <a:moveTo>
                  <a:pt x="0" y="0"/>
                </a:moveTo>
                <a:lnTo>
                  <a:pt x="1028700" y="0"/>
                </a:lnTo>
                <a:lnTo>
                  <a:pt x="1028700" y="1032515"/>
                </a:lnTo>
                <a:lnTo>
                  <a:pt x="0" y="1032515"/>
                </a:lnTo>
                <a:lnTo>
                  <a:pt x="0" y="0"/>
                </a:lnTo>
                <a:close/>
              </a:path>
            </a:pathLst>
          </a:custGeom>
          <a:blipFill>
            <a:blip r:embed="rId3"/>
            <a:stretch>
              <a:fillRect/>
            </a:stretch>
          </a:blipFill>
        </p:spPr>
        <p:txBody>
          <a:bodyPr/>
          <a:lstStyle/>
          <a:p>
            <a:endParaRPr lang="en-GB"/>
          </a:p>
        </p:txBody>
      </p:sp>
      <p:sp>
        <p:nvSpPr>
          <p:cNvPr id="30" name="TextBox 24">
            <a:extLst>
              <a:ext uri="{FF2B5EF4-FFF2-40B4-BE49-F238E27FC236}">
                <a16:creationId xmlns:a16="http://schemas.microsoft.com/office/drawing/2014/main" id="{EE4ADDBA-E391-57D7-4231-F8E3592F1437}"/>
              </a:ext>
            </a:extLst>
          </p:cNvPr>
          <p:cNvSpPr txBox="1"/>
          <p:nvPr/>
        </p:nvSpPr>
        <p:spPr>
          <a:xfrm>
            <a:off x="-152400" y="5372100"/>
            <a:ext cx="4572000" cy="2395849"/>
          </a:xfrm>
          <a:prstGeom prst="rect">
            <a:avLst/>
          </a:prstGeom>
        </p:spPr>
        <p:txBody>
          <a:bodyPr wrap="square" lIns="0" tIns="0" rIns="0" bIns="0" rtlCol="0" anchor="t">
            <a:spAutoFit/>
          </a:bodyPr>
          <a:lstStyle/>
          <a:p>
            <a:pPr algn="ctr">
              <a:lnSpc>
                <a:spcPts val="9675"/>
              </a:lnSpc>
            </a:pPr>
            <a:r>
              <a:rPr lang="en-US" sz="6911" b="1" dirty="0">
                <a:solidFill>
                  <a:srgbClr val="FFFFFF"/>
                </a:solidFill>
                <a:latin typeface="Montserrat Bold"/>
                <a:ea typeface="Montserrat Bold"/>
                <a:cs typeface="Montserrat Bold"/>
                <a:sym typeface="Montserrat Bold"/>
              </a:rPr>
              <a:t>Support Available</a:t>
            </a:r>
          </a:p>
        </p:txBody>
      </p:sp>
    </p:spTree>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7F2FF"/>
        </a:solidFill>
        <a:effectLst/>
      </p:bgPr>
    </p:bg>
    <p:spTree>
      <p:nvGrpSpPr>
        <p:cNvPr id="1" name=""/>
        <p:cNvGrpSpPr/>
        <p:nvPr/>
      </p:nvGrpSpPr>
      <p:grpSpPr>
        <a:xfrm>
          <a:off x="0" y="0"/>
          <a:ext cx="0" cy="0"/>
          <a:chOff x="0" y="0"/>
          <a:chExt cx="0" cy="0"/>
        </a:xfrm>
      </p:grpSpPr>
      <p:pic>
        <p:nvPicPr>
          <p:cNvPr id="30" name="Picture 29" descr="A purple and black background&#10;&#10;AI-generated content may be incorrect.">
            <a:extLst>
              <a:ext uri="{FF2B5EF4-FFF2-40B4-BE49-F238E27FC236}">
                <a16:creationId xmlns:a16="http://schemas.microsoft.com/office/drawing/2014/main" id="{FCDBB270-5C60-84E0-4B1A-43764CEADB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
        <p:nvSpPr>
          <p:cNvPr id="24" name="TextBox 24"/>
          <p:cNvSpPr txBox="1"/>
          <p:nvPr/>
        </p:nvSpPr>
        <p:spPr>
          <a:xfrm>
            <a:off x="6467531" y="469755"/>
            <a:ext cx="12638944" cy="1084591"/>
          </a:xfrm>
          <a:prstGeom prst="rect">
            <a:avLst/>
          </a:prstGeom>
        </p:spPr>
        <p:txBody>
          <a:bodyPr lIns="0" tIns="0" rIns="0" bIns="0" rtlCol="0" anchor="t">
            <a:spAutoFit/>
          </a:bodyPr>
          <a:lstStyle/>
          <a:p>
            <a:pPr algn="l">
              <a:lnSpc>
                <a:spcPts val="8994"/>
              </a:lnSpc>
            </a:pPr>
            <a:r>
              <a:rPr lang="en-US" sz="6424" b="1">
                <a:solidFill>
                  <a:srgbClr val="8F2C8B"/>
                </a:solidFill>
                <a:latin typeface="Montserrat Bold"/>
                <a:ea typeface="Montserrat Bold"/>
                <a:cs typeface="Montserrat Bold"/>
                <a:sym typeface="Montserrat Bold"/>
              </a:rPr>
              <a:t>HAF Programme</a:t>
            </a:r>
          </a:p>
        </p:txBody>
      </p:sp>
      <p:sp>
        <p:nvSpPr>
          <p:cNvPr id="25" name="TextBox 25"/>
          <p:cNvSpPr txBox="1"/>
          <p:nvPr/>
        </p:nvSpPr>
        <p:spPr>
          <a:xfrm>
            <a:off x="6467531" y="2237383"/>
            <a:ext cx="12638944" cy="770900"/>
          </a:xfrm>
          <a:prstGeom prst="rect">
            <a:avLst/>
          </a:prstGeom>
        </p:spPr>
        <p:txBody>
          <a:bodyPr lIns="0" tIns="0" rIns="0" bIns="0" rtlCol="0" anchor="t">
            <a:spAutoFit/>
          </a:bodyPr>
          <a:lstStyle/>
          <a:p>
            <a:pPr algn="l">
              <a:lnSpc>
                <a:spcPts val="6334"/>
              </a:lnSpc>
            </a:pPr>
            <a:r>
              <a:rPr lang="en-US" sz="4524" b="1">
                <a:solidFill>
                  <a:srgbClr val="F16728"/>
                </a:solidFill>
                <a:latin typeface="Montserrat Bold"/>
                <a:ea typeface="Montserrat Bold"/>
                <a:cs typeface="Montserrat Bold"/>
                <a:sym typeface="Montserrat Bold"/>
              </a:rPr>
              <a:t>Bexley</a:t>
            </a:r>
          </a:p>
        </p:txBody>
      </p:sp>
      <p:sp>
        <p:nvSpPr>
          <p:cNvPr id="26" name="TextBox 26"/>
          <p:cNvSpPr txBox="1"/>
          <p:nvPr/>
        </p:nvSpPr>
        <p:spPr>
          <a:xfrm>
            <a:off x="6467531" y="3257502"/>
            <a:ext cx="11820469" cy="2887980"/>
          </a:xfrm>
          <a:prstGeom prst="rect">
            <a:avLst/>
          </a:prstGeom>
        </p:spPr>
        <p:txBody>
          <a:bodyPr lIns="0" tIns="0" rIns="0" bIns="0" rtlCol="0" anchor="t">
            <a:spAutoFit/>
          </a:bodyPr>
          <a:lstStyle/>
          <a:p>
            <a:pPr marL="712473" lvl="1" indent="-356237" algn="l">
              <a:lnSpc>
                <a:spcPts val="4620"/>
              </a:lnSpc>
              <a:buFont typeface="Arial"/>
              <a:buChar char="•"/>
            </a:pPr>
            <a:r>
              <a:rPr lang="en-US" sz="3300">
                <a:solidFill>
                  <a:srgbClr val="000000"/>
                </a:solidFill>
                <a:latin typeface="Montserrat"/>
                <a:ea typeface="Montserrat"/>
                <a:cs typeface="Montserrat"/>
                <a:sym typeface="Montserrat"/>
              </a:rPr>
              <a:t>available for children attending schools within the borough and those receiving benefits-related Free School Meals (FSM), with activities including sports, arts, and crafts, and a free meal.  </a:t>
            </a:r>
          </a:p>
          <a:p>
            <a:pPr algn="l">
              <a:lnSpc>
                <a:spcPts val="4620"/>
              </a:lnSpc>
            </a:pPr>
            <a:endParaRPr lang="en-US" sz="3300">
              <a:solidFill>
                <a:srgbClr val="000000"/>
              </a:solidFill>
              <a:latin typeface="Montserrat"/>
              <a:ea typeface="Montserrat"/>
              <a:cs typeface="Montserrat"/>
              <a:sym typeface="Montserrat"/>
            </a:endParaRPr>
          </a:p>
        </p:txBody>
      </p:sp>
      <p:sp>
        <p:nvSpPr>
          <p:cNvPr id="27" name="TextBox 27"/>
          <p:cNvSpPr txBox="1"/>
          <p:nvPr/>
        </p:nvSpPr>
        <p:spPr>
          <a:xfrm>
            <a:off x="6467531" y="5807995"/>
            <a:ext cx="12638944" cy="770900"/>
          </a:xfrm>
          <a:prstGeom prst="rect">
            <a:avLst/>
          </a:prstGeom>
        </p:spPr>
        <p:txBody>
          <a:bodyPr lIns="0" tIns="0" rIns="0" bIns="0" rtlCol="0" anchor="t">
            <a:spAutoFit/>
          </a:bodyPr>
          <a:lstStyle/>
          <a:p>
            <a:pPr algn="l">
              <a:lnSpc>
                <a:spcPts val="6334"/>
              </a:lnSpc>
            </a:pPr>
            <a:r>
              <a:rPr lang="en-US" sz="4524" b="1">
                <a:solidFill>
                  <a:srgbClr val="F16728"/>
                </a:solidFill>
                <a:latin typeface="Montserrat Bold"/>
                <a:ea typeface="Montserrat Bold"/>
                <a:cs typeface="Montserrat Bold"/>
                <a:sym typeface="Montserrat Bold"/>
              </a:rPr>
              <a:t>Croydon</a:t>
            </a:r>
          </a:p>
        </p:txBody>
      </p:sp>
      <p:sp>
        <p:nvSpPr>
          <p:cNvPr id="28" name="TextBox 28"/>
          <p:cNvSpPr txBox="1"/>
          <p:nvPr/>
        </p:nvSpPr>
        <p:spPr>
          <a:xfrm>
            <a:off x="6467531" y="6828115"/>
            <a:ext cx="11820469" cy="2306955"/>
          </a:xfrm>
          <a:prstGeom prst="rect">
            <a:avLst/>
          </a:prstGeom>
        </p:spPr>
        <p:txBody>
          <a:bodyPr lIns="0" tIns="0" rIns="0" bIns="0" rtlCol="0" anchor="t">
            <a:spAutoFit/>
          </a:bodyPr>
          <a:lstStyle/>
          <a:p>
            <a:pPr marL="712473" lvl="1" indent="-356237" algn="l">
              <a:lnSpc>
                <a:spcPts val="4620"/>
              </a:lnSpc>
              <a:buFont typeface="Arial"/>
              <a:buChar char="•"/>
            </a:pPr>
            <a:r>
              <a:rPr lang="en-US" sz="3300">
                <a:solidFill>
                  <a:srgbClr val="000000"/>
                </a:solidFill>
                <a:latin typeface="Montserrat"/>
                <a:ea typeface="Montserrat"/>
                <a:cs typeface="Montserrat"/>
                <a:sym typeface="Montserrat"/>
              </a:rPr>
              <a:t>Croydon Council provides grant funding to organizations delivering the HAF program for eligible children, with a focus on the Summer and Winter holiday periods.  </a:t>
            </a:r>
          </a:p>
        </p:txBody>
      </p:sp>
      <p:sp>
        <p:nvSpPr>
          <p:cNvPr id="29" name="Freeform 29"/>
          <p:cNvSpPr/>
          <p:nvPr/>
        </p:nvSpPr>
        <p:spPr>
          <a:xfrm>
            <a:off x="17069741" y="9065895"/>
            <a:ext cx="1028700" cy="1032515"/>
          </a:xfrm>
          <a:custGeom>
            <a:avLst/>
            <a:gdLst/>
            <a:ahLst/>
            <a:cxnLst/>
            <a:rect l="l" t="t" r="r" b="b"/>
            <a:pathLst>
              <a:path w="1028700" h="1032515">
                <a:moveTo>
                  <a:pt x="0" y="0"/>
                </a:moveTo>
                <a:lnTo>
                  <a:pt x="1028700" y="0"/>
                </a:lnTo>
                <a:lnTo>
                  <a:pt x="1028700" y="1032515"/>
                </a:lnTo>
                <a:lnTo>
                  <a:pt x="0" y="1032515"/>
                </a:lnTo>
                <a:lnTo>
                  <a:pt x="0" y="0"/>
                </a:lnTo>
                <a:close/>
              </a:path>
            </a:pathLst>
          </a:custGeom>
          <a:blipFill>
            <a:blip r:embed="rId3"/>
            <a:stretch>
              <a:fillRect/>
            </a:stretch>
          </a:blipFill>
        </p:spPr>
        <p:txBody>
          <a:bodyPr/>
          <a:lstStyle/>
          <a:p>
            <a:endParaRPr lang="en-GB"/>
          </a:p>
        </p:txBody>
      </p:sp>
      <p:sp>
        <p:nvSpPr>
          <p:cNvPr id="31" name="TextBox 24">
            <a:extLst>
              <a:ext uri="{FF2B5EF4-FFF2-40B4-BE49-F238E27FC236}">
                <a16:creationId xmlns:a16="http://schemas.microsoft.com/office/drawing/2014/main" id="{B6F5F420-BFE6-1EF5-BC4A-1AA00CB67234}"/>
              </a:ext>
            </a:extLst>
          </p:cNvPr>
          <p:cNvSpPr txBox="1"/>
          <p:nvPr/>
        </p:nvSpPr>
        <p:spPr>
          <a:xfrm>
            <a:off x="-152400" y="5372100"/>
            <a:ext cx="4572000" cy="2395849"/>
          </a:xfrm>
          <a:prstGeom prst="rect">
            <a:avLst/>
          </a:prstGeom>
        </p:spPr>
        <p:txBody>
          <a:bodyPr wrap="square" lIns="0" tIns="0" rIns="0" bIns="0" rtlCol="0" anchor="t">
            <a:spAutoFit/>
          </a:bodyPr>
          <a:lstStyle/>
          <a:p>
            <a:pPr algn="ctr">
              <a:lnSpc>
                <a:spcPts val="9675"/>
              </a:lnSpc>
            </a:pPr>
            <a:r>
              <a:rPr lang="en-US" sz="6911" b="1" dirty="0">
                <a:solidFill>
                  <a:srgbClr val="FFFFFF"/>
                </a:solidFill>
                <a:latin typeface="Montserrat Bold"/>
                <a:ea typeface="Montserrat Bold"/>
                <a:cs typeface="Montserrat Bold"/>
                <a:sym typeface="Montserrat Bold"/>
              </a:rPr>
              <a:t>Support Available</a:t>
            </a:r>
          </a:p>
        </p:txBody>
      </p:sp>
    </p:spTree>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97CE69C6055540BF33AAC1D469E4C0" ma:contentTypeVersion="18" ma:contentTypeDescription="Create a new document." ma:contentTypeScope="" ma:versionID="bb5c187862545f3e80d3575238c74880">
  <xsd:schema xmlns:xsd="http://www.w3.org/2001/XMLSchema" xmlns:xs="http://www.w3.org/2001/XMLSchema" xmlns:p="http://schemas.microsoft.com/office/2006/metadata/properties" xmlns:ns2="f9e4a656-b0af-4ca1-bf72-60ff45f8c446" xmlns:ns3="22a2ec74-4f79-472f-aa64-650a5ccae538" targetNamespace="http://schemas.microsoft.com/office/2006/metadata/properties" ma:root="true" ma:fieldsID="e894ad35908484b524b8b7afe4a88438" ns2:_="" ns3:_="">
    <xsd:import namespace="f9e4a656-b0af-4ca1-bf72-60ff45f8c446"/>
    <xsd:import namespace="22a2ec74-4f79-472f-aa64-650a5ccae53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e4a656-b0af-4ca1-bf72-60ff45f8c4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53eba54-30fc-4b07-addc-4b7d108a047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2a2ec74-4f79-472f-aa64-650a5ccae538"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5453fbb-4f07-4f45-af78-0ab700df0246}" ma:internalName="TaxCatchAll" ma:showField="CatchAllData" ma:web="22a2ec74-4f79-472f-aa64-650a5ccae53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9e4a656-b0af-4ca1-bf72-60ff45f8c446">
      <Terms xmlns="http://schemas.microsoft.com/office/infopath/2007/PartnerControls"/>
    </lcf76f155ced4ddcb4097134ff3c332f>
    <TaxCatchAll xmlns="22a2ec74-4f79-472f-aa64-650a5ccae538" xsi:nil="true"/>
  </documentManagement>
</p:properties>
</file>

<file path=customXml/itemProps1.xml><?xml version="1.0" encoding="utf-8"?>
<ds:datastoreItem xmlns:ds="http://schemas.openxmlformats.org/officeDocument/2006/customXml" ds:itemID="{765DB4CD-FFF4-4071-96A0-C7F2DB9BA0FF}"/>
</file>

<file path=customXml/itemProps2.xml><?xml version="1.0" encoding="utf-8"?>
<ds:datastoreItem xmlns:ds="http://schemas.openxmlformats.org/officeDocument/2006/customXml" ds:itemID="{C050C4A9-6E4A-4FB9-8409-69AADA2A9E2F}"/>
</file>

<file path=customXml/itemProps3.xml><?xml version="1.0" encoding="utf-8"?>
<ds:datastoreItem xmlns:ds="http://schemas.openxmlformats.org/officeDocument/2006/customXml" ds:itemID="{E3B45F92-D404-4417-BCF7-3BCFF1AD086C}"/>
</file>

<file path=docProps/app.xml><?xml version="1.0" encoding="utf-8"?>
<Properties xmlns="http://schemas.openxmlformats.org/officeDocument/2006/extended-properties" xmlns:vt="http://schemas.openxmlformats.org/officeDocument/2006/docPropsVTypes">
  <TotalTime>15</TotalTime>
  <Words>1242</Words>
  <Application>Microsoft Macintosh PowerPoint</Application>
  <PresentationFormat>Custom</PresentationFormat>
  <Paragraphs>146</Paragraphs>
  <Slides>16</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Helios Italics</vt:lpstr>
      <vt:lpstr>Arial</vt:lpstr>
      <vt:lpstr>Helios Bold</vt:lpstr>
      <vt:lpstr>Montserrat Bold</vt:lpstr>
      <vt:lpstr>Montserrat</vt:lpstr>
      <vt:lpstr>Helios</vt:lpstr>
      <vt:lpstr>Montserrat Classic</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Families in TA in the Summer</dc:title>
  <cp:lastModifiedBy>Maria</cp:lastModifiedBy>
  <cp:revision>3</cp:revision>
  <dcterms:created xsi:type="dcterms:W3CDTF">2006-08-16T00:00:00Z</dcterms:created>
  <dcterms:modified xsi:type="dcterms:W3CDTF">2025-06-06T15:17:21Z</dcterms:modified>
  <dc:identifier>DAGpkMO046E</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0x010100D897CE69C6055540BF33AAC1D469E4C0</vt:lpwstr>
  </property>
</Properties>
</file>