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2" r:id="rId2"/>
    <p:sldMasterId id="2147483772" r:id="rId3"/>
  </p:sldMasterIdLst>
  <p:notesMasterIdLst>
    <p:notesMasterId r:id="rId12"/>
  </p:notesMasterIdLst>
  <p:sldIdLst>
    <p:sldId id="256" r:id="rId4"/>
    <p:sldId id="282" r:id="rId5"/>
    <p:sldId id="257" r:id="rId6"/>
    <p:sldId id="267" r:id="rId7"/>
    <p:sldId id="279" r:id="rId8"/>
    <p:sldId id="277" r:id="rId9"/>
    <p:sldId id="278" r:id="rId10"/>
    <p:sldId id="266" r:id="rId11"/>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p15:clr>
            <a:srgbClr val="A4A3A4"/>
          </p15:clr>
        </p15:guide>
        <p15:guide id="2" orient="horz" pos="4201">
          <p15:clr>
            <a:srgbClr val="A4A3A4"/>
          </p15:clr>
        </p15:guide>
        <p15:guide id="3" orient="horz" pos="4020">
          <p15:clr>
            <a:srgbClr val="A4A3A4"/>
          </p15:clr>
        </p15:guide>
        <p15:guide id="4" orient="horz" pos="119">
          <p15:clr>
            <a:srgbClr val="A4A3A4"/>
          </p15:clr>
        </p15:guide>
        <p15:guide id="5" orient="horz" pos="845">
          <p15:clr>
            <a:srgbClr val="A4A3A4"/>
          </p15:clr>
        </p15:guide>
        <p15:guide id="6" pos="158">
          <p15:clr>
            <a:srgbClr val="A4A3A4"/>
          </p15:clr>
        </p15:guide>
        <p15:guide id="7" pos="5602">
          <p15:clr>
            <a:srgbClr val="A4A3A4"/>
          </p15:clr>
        </p15:guide>
        <p15:guide id="8" pos="2835">
          <p15:clr>
            <a:srgbClr val="A4A3A4"/>
          </p15:clr>
        </p15:guide>
        <p15:guide id="9" pos="2925">
          <p15:clr>
            <a:srgbClr val="A4A3A4"/>
          </p15:clr>
        </p15:guide>
        <p15:guide id="10" pos="2880">
          <p15:clr>
            <a:srgbClr val="A4A3A4"/>
          </p15:clr>
        </p15:guide>
        <p15:guide id="11" pos="2018">
          <p15:clr>
            <a:srgbClr val="A4A3A4"/>
          </p15:clr>
        </p15:guide>
        <p15:guide id="12" pos="1973">
          <p15:clr>
            <a:srgbClr val="A4A3A4"/>
          </p15:clr>
        </p15:guide>
        <p15:guide id="13" pos="3787">
          <p15:clr>
            <a:srgbClr val="A4A3A4"/>
          </p15:clr>
        </p15:guide>
        <p15:guide id="14" pos="3742">
          <p15:clr>
            <a:srgbClr val="A4A3A4"/>
          </p15:clr>
        </p15:guide>
        <p15:guide id="15" pos="3833">
          <p15:clr>
            <a:srgbClr val="A4A3A4"/>
          </p15:clr>
        </p15:guide>
        <p15:guide id="16" pos="1927">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0091C9"/>
    <a:srgbClr val="E32486"/>
    <a:srgbClr val="33BBB1"/>
    <a:srgbClr val="A25BA0"/>
    <a:srgbClr val="4F81BD"/>
    <a:srgbClr val="003893"/>
    <a:srgbClr val="04AAA2"/>
    <a:srgbClr val="E1E8F7"/>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50000" autoAdjust="0"/>
  </p:normalViewPr>
  <p:slideViewPr>
    <p:cSldViewPr showGuides="1">
      <p:cViewPr varScale="1">
        <p:scale>
          <a:sx n="61" d="100"/>
          <a:sy n="61" d="100"/>
        </p:scale>
        <p:origin x="1392" y="52"/>
      </p:cViewPr>
      <p:guideLst>
        <p:guide orient="horz" pos="4110"/>
        <p:guide orient="horz" pos="4201"/>
        <p:guide orient="horz" pos="4020"/>
        <p:guide orient="horz" pos="119"/>
        <p:guide orient="horz" pos="845"/>
        <p:guide pos="158"/>
        <p:guide pos="5602"/>
        <p:guide pos="2835"/>
        <p:guide pos="2925"/>
        <p:guide pos="2880"/>
        <p:guide pos="2018"/>
        <p:guide pos="1973"/>
        <p:guide pos="3787"/>
        <p:guide pos="3742"/>
        <p:guide pos="3833"/>
        <p:guide pos="1927"/>
      </p:guideLst>
    </p:cSldViewPr>
  </p:slideViewPr>
  <p:outlineViewPr>
    <p:cViewPr>
      <p:scale>
        <a:sx n="33" d="100"/>
        <a:sy n="33" d="100"/>
      </p:scale>
      <p:origin x="42" y="25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958" y="-11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6661" tIns="48331" rIns="96661" bIns="48331" rtlCol="0"/>
          <a:lstStyle>
            <a:lvl1pPr algn="l">
              <a:defRPr sz="13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6661" tIns="48331" rIns="96661" bIns="48331" rtlCol="0"/>
          <a:lstStyle>
            <a:lvl1pPr algn="r">
              <a:defRPr sz="1300"/>
            </a:lvl1pPr>
          </a:lstStyle>
          <a:p>
            <a:fld id="{32B44091-A4D1-4654-AD67-10CC05CE485F}" type="datetimeFigureOut">
              <a:rPr lang="en-GB" smtClean="0"/>
              <a:t>23/05/2022</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6661" tIns="48331" rIns="96661" bIns="48331"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6661" tIns="48331" rIns="96661" bIns="48331"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6661" tIns="48331" rIns="96661" bIns="48331" rtlCol="0" anchor="b"/>
          <a:lstStyle>
            <a:lvl1pPr algn="r">
              <a:defRPr sz="1300"/>
            </a:lvl1pPr>
          </a:lstStyle>
          <a:p>
            <a:fld id="{5EF00A87-77B9-4372-8F89-E17ACE83D287}" type="slidenum">
              <a:rPr lang="en-GB" smtClean="0"/>
              <a:t>‹#›</a:t>
            </a:fld>
            <a:endParaRPr lang="en-GB" dirty="0"/>
          </a:p>
        </p:txBody>
      </p:sp>
    </p:spTree>
    <p:extLst>
      <p:ext uri="{BB962C8B-B14F-4D97-AF65-F5344CB8AC3E}">
        <p14:creationId xmlns:p14="http://schemas.microsoft.com/office/powerpoint/2010/main" val="4410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780721"/>
            <a:ext cx="8241688" cy="1647510"/>
          </a:xfrm>
          <a:prstGeom prst="rect">
            <a:avLst/>
          </a:prstGeom>
          <a:noFill/>
        </p:spPr>
        <p:txBody>
          <a:bodyPr lIns="0" tIns="0" rIns="0" bIns="0">
            <a:normAutofit/>
          </a:bodyPr>
          <a:lstStyle>
            <a:lvl1pPr algn="l">
              <a:defRPr sz="3600" baseline="0">
                <a:solidFill>
                  <a:srgbClr val="0072C6"/>
                </a:solidFill>
              </a:defRPr>
            </a:lvl1pPr>
          </a:lstStyle>
          <a:p>
            <a:r>
              <a:rPr lang="en-GB" dirty="0"/>
              <a:t>Document Title</a:t>
            </a:r>
          </a:p>
        </p:txBody>
      </p:sp>
      <p:sp>
        <p:nvSpPr>
          <p:cNvPr id="8" name="Text Placeholder 7"/>
          <p:cNvSpPr>
            <a:spLocks noGrp="1"/>
          </p:cNvSpPr>
          <p:nvPr>
            <p:ph type="body" sz="quarter" idx="10" hasCustomPrompt="1"/>
          </p:nvPr>
        </p:nvSpPr>
        <p:spPr>
          <a:xfrm>
            <a:off x="264046" y="3500239"/>
            <a:ext cx="7344815" cy="936873"/>
          </a:xfrm>
        </p:spPr>
        <p:txBody>
          <a:bodyPr>
            <a:normAutofit/>
          </a:bodyPr>
          <a:lstStyle>
            <a:lvl1pPr algn="l">
              <a:defRPr sz="2400" baseline="0">
                <a:solidFill>
                  <a:srgbClr val="0072C6"/>
                </a:solidFill>
                <a:latin typeface="+mn-lt"/>
              </a:defRPr>
            </a:lvl1pPr>
          </a:lstStyle>
          <a:p>
            <a:pPr lvl="0"/>
            <a:r>
              <a:rPr lang="en-GB" dirty="0"/>
              <a:t>Subtitle </a:t>
            </a:r>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sp>
        <p:nvSpPr>
          <p:cNvPr id="13" name="TextBox 12"/>
          <p:cNvSpPr txBox="1"/>
          <p:nvPr userDrawn="1"/>
        </p:nvSpPr>
        <p:spPr>
          <a:xfrm>
            <a:off x="146736" y="5085184"/>
            <a:ext cx="8313696" cy="307777"/>
          </a:xfrm>
          <a:prstGeom prst="rect">
            <a:avLst/>
          </a:prstGeom>
          <a:noFill/>
        </p:spPr>
        <p:txBody>
          <a:bodyPr wrap="square" lIns="72000" rtlCol="0">
            <a:spAutoFit/>
          </a:bodyPr>
          <a:lstStyle/>
          <a:p>
            <a:r>
              <a:rPr lang="en-US" sz="1400" i="0" dirty="0">
                <a:solidFill>
                  <a:schemeClr val="accent5">
                    <a:lumMod val="60000"/>
                    <a:lumOff val="40000"/>
                  </a:schemeClr>
                </a:solidFill>
              </a:rPr>
              <a:t>Supported by and</a:t>
            </a:r>
            <a:r>
              <a:rPr lang="en-US" sz="1400" i="0" baseline="0" dirty="0">
                <a:solidFill>
                  <a:schemeClr val="accent5">
                    <a:lumMod val="60000"/>
                    <a:lumOff val="40000"/>
                  </a:schemeClr>
                </a:solidFill>
              </a:rPr>
              <a:t> delivering for:</a:t>
            </a:r>
            <a:endParaRPr lang="en-US" sz="1400" i="0" dirty="0">
              <a:solidFill>
                <a:schemeClr val="accent5">
                  <a:lumMod val="60000"/>
                  <a:lumOff val="40000"/>
                </a:schemeClr>
              </a:solidFill>
            </a:endParaRPr>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r="26148"/>
          <a:stretch/>
        </p:blipFill>
        <p:spPr>
          <a:xfrm>
            <a:off x="35496" y="-243408"/>
            <a:ext cx="6620075" cy="1745667"/>
          </a:xfrm>
          <a:prstGeom prst="rect">
            <a:avLst/>
          </a:prstGeom>
        </p:spPr>
      </p:pic>
      <p:sp>
        <p:nvSpPr>
          <p:cNvPr id="16" name="Rectangle 15"/>
          <p:cNvSpPr/>
          <p:nvPr userDrawn="1"/>
        </p:nvSpPr>
        <p:spPr>
          <a:xfrm>
            <a:off x="0" y="6381329"/>
            <a:ext cx="9144000" cy="47667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userDrawn="1"/>
        </p:nvSpPr>
        <p:spPr>
          <a:xfrm>
            <a:off x="107504" y="6486755"/>
            <a:ext cx="8956724" cy="307777"/>
          </a:xfrm>
          <a:prstGeom prst="rect">
            <a:avLst/>
          </a:prstGeom>
          <a:noFill/>
        </p:spPr>
        <p:txBody>
          <a:bodyPr wrap="square" rtlCol="0">
            <a:spAutoFit/>
          </a:bodyPr>
          <a:lstStyle/>
          <a:p>
            <a:r>
              <a:rPr lang="en-US" sz="1400" b="1" dirty="0">
                <a:solidFill>
                  <a:schemeClr val="bg1"/>
                </a:solidFill>
              </a:rPr>
              <a:t>London’s NHS organisations </a:t>
            </a:r>
            <a:r>
              <a:rPr lang="en-US" sz="1400" b="1" baseline="0" dirty="0">
                <a:solidFill>
                  <a:schemeClr val="bg1"/>
                </a:solidFill>
              </a:rPr>
              <a:t>include all of London’s CCGs, </a:t>
            </a:r>
            <a:r>
              <a:rPr lang="en-US" sz="1400" b="1" baseline="0">
                <a:solidFill>
                  <a:schemeClr val="bg1"/>
                </a:solidFill>
              </a:rPr>
              <a:t>NHS England and Health </a:t>
            </a:r>
            <a:r>
              <a:rPr lang="en-US" sz="1400" b="1" baseline="0" dirty="0">
                <a:solidFill>
                  <a:schemeClr val="bg1"/>
                </a:solidFill>
              </a:rPr>
              <a:t>Education England </a:t>
            </a:r>
            <a:endParaRPr lang="en-US" sz="1400" b="1" dirty="0">
              <a:solidFill>
                <a:schemeClr val="bg1"/>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5497488"/>
            <a:ext cx="1225161" cy="762279"/>
          </a:xfrm>
          <a:prstGeom prst="rect">
            <a:avLst/>
          </a:prstGeom>
        </p:spPr>
      </p:pic>
      <p:pic>
        <p:nvPicPr>
          <p:cNvPr id="10" name="Picture 9"/>
          <p:cNvPicPr>
            <a:picLocks noChangeAspect="1"/>
          </p:cNvPicPr>
          <p:nvPr userDrawn="1"/>
        </p:nvPicPr>
        <p:blipFill rotWithShape="1">
          <a:blip r:embed="rId4">
            <a:extLst>
              <a:ext uri="{28A0092B-C50C-407E-A947-70E740481C1C}">
                <a14:useLocalDpi xmlns:a14="http://schemas.microsoft.com/office/drawing/2010/main" val="0"/>
              </a:ext>
            </a:extLst>
          </a:blip>
          <a:srcRect l="25238" t="39907" r="24588" b="34095"/>
          <a:stretch/>
        </p:blipFill>
        <p:spPr>
          <a:xfrm>
            <a:off x="6532474" y="5497487"/>
            <a:ext cx="2260396" cy="658233"/>
          </a:xfrm>
          <a:prstGeom prst="rect">
            <a:avLst/>
          </a:prstGeom>
        </p:spPr>
      </p:pic>
      <p:pic>
        <p:nvPicPr>
          <p:cNvPr id="15" name="Picture 14"/>
          <p:cNvPicPr>
            <a:picLocks noChangeAspect="1"/>
          </p:cNvPicPr>
          <p:nvPr userDrawn="1"/>
        </p:nvPicPr>
        <p:blipFill rotWithShape="1">
          <a:blip r:embed="rId5">
            <a:extLst>
              <a:ext uri="{28A0092B-C50C-407E-A947-70E740481C1C}">
                <a14:useLocalDpi xmlns:a14="http://schemas.microsoft.com/office/drawing/2010/main" val="0"/>
              </a:ext>
            </a:extLst>
          </a:blip>
          <a:srcRect t="24871" b="16201"/>
          <a:stretch/>
        </p:blipFill>
        <p:spPr>
          <a:xfrm>
            <a:off x="2427030" y="5596128"/>
            <a:ext cx="992842" cy="424282"/>
          </a:xfrm>
          <a:prstGeom prst="rect">
            <a:avLst/>
          </a:prstGeom>
        </p:spPr>
      </p:pic>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427984" y="5532964"/>
            <a:ext cx="1296144" cy="622756"/>
          </a:xfrm>
          <a:prstGeom prst="rect">
            <a:avLst/>
          </a:prstGeom>
        </p:spPr>
      </p:pic>
      <p:pic>
        <p:nvPicPr>
          <p:cNvPr id="18" name="Picture 1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655571" y="404664"/>
            <a:ext cx="2164901" cy="504056"/>
          </a:xfrm>
          <a:prstGeom prst="rect">
            <a:avLst/>
          </a:prstGeom>
        </p:spPr>
      </p:pic>
    </p:spTree>
    <p:extLst>
      <p:ext uri="{BB962C8B-B14F-4D97-AF65-F5344CB8AC3E}">
        <p14:creationId xmlns:p14="http://schemas.microsoft.com/office/powerpoint/2010/main" val="179813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0579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458440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02</a:t>
            </a:r>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749523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6246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5843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116049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487652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03</a:t>
            </a:r>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93413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5339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087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losing_Slide">
    <p:spTree>
      <p:nvGrpSpPr>
        <p:cNvPr id="1" name=""/>
        <p:cNvGrpSpPr/>
        <p:nvPr/>
      </p:nvGrpSpPr>
      <p:grpSpPr>
        <a:xfrm>
          <a:off x="0" y="0"/>
          <a:ext cx="0" cy="0"/>
          <a:chOff x="0" y="0"/>
          <a:chExt cx="0" cy="0"/>
        </a:xfrm>
      </p:grpSpPr>
      <p:sp>
        <p:nvSpPr>
          <p:cNvPr id="6" name="Title 5"/>
          <p:cNvSpPr>
            <a:spLocks noGrp="1"/>
          </p:cNvSpPr>
          <p:nvPr>
            <p:ph type="title"/>
          </p:nvPr>
        </p:nvSpPr>
        <p:spPr>
          <a:xfrm>
            <a:off x="251520" y="1772816"/>
            <a:ext cx="8241688" cy="1647510"/>
          </a:xfrm>
          <a:prstGeom prst="rect">
            <a:avLst/>
          </a:prstGeom>
          <a:noFill/>
        </p:spPr>
        <p:txBody>
          <a:bodyPr lIns="0" tIns="0" rIns="0" bIns="0">
            <a:normAutofit/>
          </a:bodyPr>
          <a:lstStyle>
            <a:lvl1pPr algn="l">
              <a:defRPr sz="3600" baseline="0">
                <a:solidFill>
                  <a:srgbClr val="0091C9"/>
                </a:solidFill>
              </a:defRPr>
            </a:lvl1pPr>
          </a:lstStyle>
          <a:p>
            <a:r>
              <a:rPr lang="en-US"/>
              <a:t>Click to edit Master title style</a:t>
            </a:r>
            <a:endParaRPr lang="en-GB" dirty="0"/>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16624" y="4454488"/>
            <a:ext cx="3419872" cy="15668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5571" y="404664"/>
            <a:ext cx="2164901" cy="504056"/>
          </a:xfrm>
          <a:prstGeom prst="rect">
            <a:avLst/>
          </a:prstGeom>
        </p:spPr>
      </p:pic>
      <p:sp>
        <p:nvSpPr>
          <p:cNvPr id="17" name="Text Placeholder 7"/>
          <p:cNvSpPr>
            <a:spLocks noGrp="1"/>
          </p:cNvSpPr>
          <p:nvPr>
            <p:ph type="body" sz="quarter" idx="10"/>
          </p:nvPr>
        </p:nvSpPr>
        <p:spPr>
          <a:xfrm>
            <a:off x="251521" y="5013176"/>
            <a:ext cx="7344815" cy="1512168"/>
          </a:xfrm>
        </p:spPr>
        <p:txBody>
          <a:bodyPr>
            <a:normAutofit/>
          </a:bodyPr>
          <a:lstStyle>
            <a:lvl1pPr algn="l">
              <a:defRPr sz="2400" baseline="0">
                <a:solidFill>
                  <a:srgbClr val="0091C9"/>
                </a:solidFill>
                <a:latin typeface="+mn-lt"/>
              </a:defRPr>
            </a:lvl1pPr>
          </a:lstStyle>
          <a:p>
            <a:pPr lvl="0"/>
            <a:r>
              <a:rPr lang="en-US"/>
              <a:t>Click to edit Master text styles</a:t>
            </a:r>
          </a:p>
        </p:txBody>
      </p:sp>
    </p:spTree>
    <p:extLst>
      <p:ext uri="{BB962C8B-B14F-4D97-AF65-F5344CB8AC3E}">
        <p14:creationId xmlns:p14="http://schemas.microsoft.com/office/powerpoint/2010/main" val="1774497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A25BA0"/>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82903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rgbClr val="0072C6"/>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chemeClr val="accent2"/>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772212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04</a:t>
            </a:r>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19456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22602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5956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05</a:t>
            </a:r>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335577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22602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595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0524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06</a:t>
            </a:r>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185206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07</a:t>
            </a:r>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5072837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09</a:t>
            </a:r>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137939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51792" y="1660327"/>
            <a:ext cx="7848600" cy="576648"/>
          </a:xfrm>
        </p:spPr>
        <p:txBody>
          <a:bodyPr>
            <a:normAutofit/>
          </a:bodyPr>
          <a:lstStyle>
            <a:lvl1pPr>
              <a:defRPr sz="2400" b="1">
                <a:solidFill>
                  <a:srgbClr val="0072C6"/>
                </a:solidFill>
              </a:defRPr>
            </a:lvl1pPr>
          </a:lstStyle>
          <a:p>
            <a:pPr lvl="0"/>
            <a:r>
              <a:rPr lang="en-US"/>
              <a:t>Click to edit Master text styles</a:t>
            </a:r>
          </a:p>
        </p:txBody>
      </p:sp>
      <p:sp>
        <p:nvSpPr>
          <p:cNvPr id="2" name="Slide Number Placeholder 1"/>
          <p:cNvSpPr>
            <a:spLocks noGrp="1"/>
          </p:cNvSpPr>
          <p:nvPr>
            <p:ph type="sldNum" sz="quarter" idx="12"/>
          </p:nvPr>
        </p:nvSpPr>
        <p:spPr/>
        <p:txBody>
          <a:bodyPr/>
          <a:lstStyle/>
          <a:p>
            <a:fld id="{8FC524A1-7B6A-464D-B8BC-8FE2E057339E}" type="slidenum">
              <a:rPr lang="en-GB" smtClean="0"/>
              <a:pPr/>
              <a:t>‹#›</a:t>
            </a:fld>
            <a:endParaRPr lang="en-GB" dirty="0"/>
          </a:p>
        </p:txBody>
      </p:sp>
      <p:sp>
        <p:nvSpPr>
          <p:cNvPr id="4" name="Content Placeholder 3"/>
          <p:cNvSpPr>
            <a:spLocks noGrp="1"/>
          </p:cNvSpPr>
          <p:nvPr>
            <p:ph sz="quarter" idx="13"/>
          </p:nvPr>
        </p:nvSpPr>
        <p:spPr>
          <a:xfrm>
            <a:off x="250825" y="2275200"/>
            <a:ext cx="8642350" cy="41061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244800"/>
            <a:ext cx="9144000" cy="1780721"/>
          </a:xfrm>
          <a:prstGeom prst="rect">
            <a:avLst/>
          </a:prstGeom>
        </p:spPr>
      </p:pic>
    </p:spTree>
    <p:extLst>
      <p:ext uri="{BB962C8B-B14F-4D97-AF65-F5344CB8AC3E}">
        <p14:creationId xmlns:p14="http://schemas.microsoft.com/office/powerpoint/2010/main" val="15938900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83C0-2BE1-884D-B665-83AD712967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8DCAEFB-E782-714F-B467-B8AF336281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C8E87ECD-225B-8144-826E-A903AE9A1D32}"/>
              </a:ext>
            </a:extLst>
          </p:cNvPr>
          <p:cNvSpPr>
            <a:spLocks noGrp="1"/>
          </p:cNvSpPr>
          <p:nvPr>
            <p:ph type="sldNum" sz="quarter" idx="12"/>
          </p:nvPr>
        </p:nvSpPr>
        <p:spPr/>
        <p:txBody>
          <a:bodyPr/>
          <a:lstStyle/>
          <a:p>
            <a:fld id="{3ECFC03C-1AA6-4349-8A54-8712A94068CB}" type="slidenum">
              <a:rPr lang="en-US" smtClean="0"/>
              <a:t>‹#›</a:t>
            </a:fld>
            <a:endParaRPr lang="en-US"/>
          </a:p>
        </p:txBody>
      </p:sp>
    </p:spTree>
    <p:extLst>
      <p:ext uri="{BB962C8B-B14F-4D97-AF65-F5344CB8AC3E}">
        <p14:creationId xmlns:p14="http://schemas.microsoft.com/office/powerpoint/2010/main" val="8223574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9454489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392178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2264266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90531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9985151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082112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448021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1546034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3891021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059052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5325451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612776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780721"/>
            <a:ext cx="8241688" cy="1647510"/>
          </a:xfrm>
          <a:prstGeom prst="rect">
            <a:avLst/>
          </a:prstGeom>
          <a:noFill/>
        </p:spPr>
        <p:txBody>
          <a:bodyPr lIns="0" tIns="0" rIns="0" bIns="0">
            <a:normAutofit/>
          </a:bodyPr>
          <a:lstStyle>
            <a:lvl1pPr algn="l">
              <a:defRPr sz="2700" baseline="0">
                <a:solidFill>
                  <a:srgbClr val="0072C6"/>
                </a:solidFill>
              </a:defRPr>
            </a:lvl1pPr>
          </a:lstStyle>
          <a:p>
            <a:r>
              <a:rPr lang="en-GB" dirty="0"/>
              <a:t>Document Title</a:t>
            </a:r>
          </a:p>
        </p:txBody>
      </p:sp>
      <p:sp>
        <p:nvSpPr>
          <p:cNvPr id="8" name="Text Placeholder 7"/>
          <p:cNvSpPr>
            <a:spLocks noGrp="1"/>
          </p:cNvSpPr>
          <p:nvPr>
            <p:ph type="body" sz="quarter" idx="10" hasCustomPrompt="1"/>
          </p:nvPr>
        </p:nvSpPr>
        <p:spPr>
          <a:xfrm>
            <a:off x="264047" y="3500239"/>
            <a:ext cx="7344815" cy="936873"/>
          </a:xfrm>
        </p:spPr>
        <p:txBody>
          <a:bodyPr>
            <a:normAutofit/>
          </a:bodyPr>
          <a:lstStyle>
            <a:lvl1pPr algn="l">
              <a:defRPr sz="1800" baseline="0">
                <a:solidFill>
                  <a:srgbClr val="0072C6"/>
                </a:solidFill>
                <a:latin typeface="+mn-lt"/>
              </a:defRPr>
            </a:lvl1pPr>
          </a:lstStyle>
          <a:p>
            <a:pPr lvl="0"/>
            <a:r>
              <a:rPr lang="en-GB" dirty="0"/>
              <a:t>Subtitle </a:t>
            </a:r>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sp>
        <p:nvSpPr>
          <p:cNvPr id="13" name="TextBox 12"/>
          <p:cNvSpPr txBox="1"/>
          <p:nvPr userDrawn="1"/>
        </p:nvSpPr>
        <p:spPr>
          <a:xfrm>
            <a:off x="146736" y="5085185"/>
            <a:ext cx="8313696" cy="253916"/>
          </a:xfrm>
          <a:prstGeom prst="rect">
            <a:avLst/>
          </a:prstGeom>
          <a:noFill/>
        </p:spPr>
        <p:txBody>
          <a:bodyPr wrap="square" lIns="54000" rtlCol="0">
            <a:spAutoFit/>
          </a:bodyPr>
          <a:lstStyle/>
          <a:p>
            <a:r>
              <a:rPr lang="en-US" sz="1050" i="0" dirty="0">
                <a:solidFill>
                  <a:schemeClr val="accent5">
                    <a:lumMod val="60000"/>
                    <a:lumOff val="40000"/>
                  </a:schemeClr>
                </a:solidFill>
              </a:rPr>
              <a:t>Supported by and</a:t>
            </a:r>
            <a:r>
              <a:rPr lang="en-US" sz="1050" i="0" baseline="0" dirty="0">
                <a:solidFill>
                  <a:schemeClr val="accent5">
                    <a:lumMod val="60000"/>
                    <a:lumOff val="40000"/>
                  </a:schemeClr>
                </a:solidFill>
              </a:rPr>
              <a:t> delivering for:</a:t>
            </a:r>
            <a:endParaRPr lang="en-US" sz="1050" i="0" dirty="0">
              <a:solidFill>
                <a:schemeClr val="accent5">
                  <a:lumMod val="60000"/>
                  <a:lumOff val="40000"/>
                </a:schemeClr>
              </a:solidFill>
            </a:endParaRPr>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r="26148"/>
          <a:stretch/>
        </p:blipFill>
        <p:spPr>
          <a:xfrm>
            <a:off x="35497" y="-243408"/>
            <a:ext cx="6620075" cy="1745667"/>
          </a:xfrm>
          <a:prstGeom prst="rect">
            <a:avLst/>
          </a:prstGeom>
        </p:spPr>
      </p:pic>
      <p:sp>
        <p:nvSpPr>
          <p:cNvPr id="16" name="Rectangle 15"/>
          <p:cNvSpPr/>
          <p:nvPr userDrawn="1"/>
        </p:nvSpPr>
        <p:spPr>
          <a:xfrm>
            <a:off x="0" y="6381331"/>
            <a:ext cx="9144000" cy="47667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TextBox 21"/>
          <p:cNvSpPr txBox="1"/>
          <p:nvPr userDrawn="1"/>
        </p:nvSpPr>
        <p:spPr>
          <a:xfrm>
            <a:off x="107505" y="6486756"/>
            <a:ext cx="8956724" cy="253916"/>
          </a:xfrm>
          <a:prstGeom prst="rect">
            <a:avLst/>
          </a:prstGeom>
          <a:noFill/>
        </p:spPr>
        <p:txBody>
          <a:bodyPr wrap="square" rtlCol="0">
            <a:spAutoFit/>
          </a:bodyPr>
          <a:lstStyle/>
          <a:p>
            <a:r>
              <a:rPr lang="en-US" sz="1050" b="1" dirty="0">
                <a:solidFill>
                  <a:schemeClr val="bg1"/>
                </a:solidFill>
              </a:rPr>
              <a:t>London’s NHS organisations </a:t>
            </a:r>
            <a:r>
              <a:rPr lang="en-US" sz="1050" b="1" baseline="0" dirty="0">
                <a:solidFill>
                  <a:schemeClr val="bg1"/>
                </a:solidFill>
              </a:rPr>
              <a:t>include all of London’s CCGs, </a:t>
            </a:r>
            <a:r>
              <a:rPr lang="en-US" sz="1050" b="1" baseline="0">
                <a:solidFill>
                  <a:schemeClr val="bg1"/>
                </a:solidFill>
              </a:rPr>
              <a:t>NHS England and Health </a:t>
            </a:r>
            <a:r>
              <a:rPr lang="en-US" sz="1050" b="1" baseline="0" dirty="0">
                <a:solidFill>
                  <a:schemeClr val="bg1"/>
                </a:solidFill>
              </a:rPr>
              <a:t>Education England </a:t>
            </a:r>
            <a:endParaRPr lang="en-US" sz="1050" b="1" dirty="0">
              <a:solidFill>
                <a:schemeClr val="bg1"/>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5497490"/>
            <a:ext cx="1225161" cy="762279"/>
          </a:xfrm>
          <a:prstGeom prst="rect">
            <a:avLst/>
          </a:prstGeom>
        </p:spPr>
      </p:pic>
      <p:pic>
        <p:nvPicPr>
          <p:cNvPr id="10" name="Picture 9"/>
          <p:cNvPicPr>
            <a:picLocks noChangeAspect="1"/>
          </p:cNvPicPr>
          <p:nvPr userDrawn="1"/>
        </p:nvPicPr>
        <p:blipFill rotWithShape="1">
          <a:blip r:embed="rId4">
            <a:extLst>
              <a:ext uri="{28A0092B-C50C-407E-A947-70E740481C1C}">
                <a14:useLocalDpi xmlns:a14="http://schemas.microsoft.com/office/drawing/2010/main" val="0"/>
              </a:ext>
            </a:extLst>
          </a:blip>
          <a:srcRect l="25238" t="39907" r="24588" b="34095"/>
          <a:stretch/>
        </p:blipFill>
        <p:spPr>
          <a:xfrm>
            <a:off x="6532475" y="5497489"/>
            <a:ext cx="2260396" cy="658233"/>
          </a:xfrm>
          <a:prstGeom prst="rect">
            <a:avLst/>
          </a:prstGeom>
        </p:spPr>
      </p:pic>
      <p:pic>
        <p:nvPicPr>
          <p:cNvPr id="15" name="Picture 14"/>
          <p:cNvPicPr>
            <a:picLocks noChangeAspect="1"/>
          </p:cNvPicPr>
          <p:nvPr userDrawn="1"/>
        </p:nvPicPr>
        <p:blipFill rotWithShape="1">
          <a:blip r:embed="rId5">
            <a:extLst>
              <a:ext uri="{28A0092B-C50C-407E-A947-70E740481C1C}">
                <a14:useLocalDpi xmlns:a14="http://schemas.microsoft.com/office/drawing/2010/main" val="0"/>
              </a:ext>
            </a:extLst>
          </a:blip>
          <a:srcRect t="24871" b="16201"/>
          <a:stretch/>
        </p:blipFill>
        <p:spPr>
          <a:xfrm>
            <a:off x="2427030" y="5596128"/>
            <a:ext cx="992842" cy="424282"/>
          </a:xfrm>
          <a:prstGeom prst="rect">
            <a:avLst/>
          </a:prstGeom>
        </p:spPr>
      </p:pic>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427984" y="5532964"/>
            <a:ext cx="1296144" cy="622756"/>
          </a:xfrm>
          <a:prstGeom prst="rect">
            <a:avLst/>
          </a:prstGeom>
        </p:spPr>
      </p:pic>
      <p:pic>
        <p:nvPicPr>
          <p:cNvPr id="18" name="Picture 1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655572" y="404664"/>
            <a:ext cx="2164901" cy="504056"/>
          </a:xfrm>
          <a:prstGeom prst="rect">
            <a:avLst/>
          </a:prstGeom>
        </p:spPr>
      </p:pic>
    </p:spTree>
    <p:extLst>
      <p:ext uri="{BB962C8B-B14F-4D97-AF65-F5344CB8AC3E}">
        <p14:creationId xmlns:p14="http://schemas.microsoft.com/office/powerpoint/2010/main" val="17234929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losing_Slide">
    <p:spTree>
      <p:nvGrpSpPr>
        <p:cNvPr id="1" name=""/>
        <p:cNvGrpSpPr/>
        <p:nvPr/>
      </p:nvGrpSpPr>
      <p:grpSpPr>
        <a:xfrm>
          <a:off x="0" y="0"/>
          <a:ext cx="0" cy="0"/>
          <a:chOff x="0" y="0"/>
          <a:chExt cx="0" cy="0"/>
        </a:xfrm>
      </p:grpSpPr>
      <p:sp>
        <p:nvSpPr>
          <p:cNvPr id="6" name="Title 5"/>
          <p:cNvSpPr>
            <a:spLocks noGrp="1"/>
          </p:cNvSpPr>
          <p:nvPr>
            <p:ph type="title"/>
          </p:nvPr>
        </p:nvSpPr>
        <p:spPr>
          <a:xfrm>
            <a:off x="251520" y="1772816"/>
            <a:ext cx="8241688" cy="1647510"/>
          </a:xfrm>
          <a:prstGeom prst="rect">
            <a:avLst/>
          </a:prstGeom>
          <a:noFill/>
        </p:spPr>
        <p:txBody>
          <a:bodyPr lIns="0" tIns="0" rIns="0" bIns="0">
            <a:normAutofit/>
          </a:bodyPr>
          <a:lstStyle>
            <a:lvl1pPr algn="l">
              <a:defRPr sz="2700" baseline="0">
                <a:solidFill>
                  <a:srgbClr val="0091C9"/>
                </a:solidFill>
              </a:defRPr>
            </a:lvl1pPr>
          </a:lstStyle>
          <a:p>
            <a:r>
              <a:rPr lang="en-US"/>
              <a:t>Click to edit Master title style</a:t>
            </a:r>
            <a:endParaRPr lang="en-GB" dirty="0"/>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16624" y="4454488"/>
            <a:ext cx="3419872" cy="1566800"/>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5572" y="404664"/>
            <a:ext cx="2164901" cy="504056"/>
          </a:xfrm>
          <a:prstGeom prst="rect">
            <a:avLst/>
          </a:prstGeom>
        </p:spPr>
      </p:pic>
      <p:sp>
        <p:nvSpPr>
          <p:cNvPr id="17" name="Text Placeholder 7"/>
          <p:cNvSpPr>
            <a:spLocks noGrp="1"/>
          </p:cNvSpPr>
          <p:nvPr>
            <p:ph type="body" sz="quarter" idx="10"/>
          </p:nvPr>
        </p:nvSpPr>
        <p:spPr>
          <a:xfrm>
            <a:off x="251522" y="5013176"/>
            <a:ext cx="7344815" cy="1512168"/>
          </a:xfrm>
        </p:spPr>
        <p:txBody>
          <a:bodyPr>
            <a:normAutofit/>
          </a:bodyPr>
          <a:lstStyle>
            <a:lvl1pPr algn="l">
              <a:defRPr sz="1800" baseline="0">
                <a:solidFill>
                  <a:srgbClr val="0091C9"/>
                </a:solidFill>
                <a:latin typeface="+mn-lt"/>
              </a:defRPr>
            </a:lvl1pPr>
          </a:lstStyle>
          <a:p>
            <a:pPr lvl="0"/>
            <a:r>
              <a:rPr lang="en-US"/>
              <a:t>Click to edit Master text styles</a:t>
            </a:r>
          </a:p>
        </p:txBody>
      </p:sp>
    </p:spTree>
    <p:extLst>
      <p:ext uri="{BB962C8B-B14F-4D97-AF65-F5344CB8AC3E}">
        <p14:creationId xmlns:p14="http://schemas.microsoft.com/office/powerpoint/2010/main" val="397545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2489146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0072C6"/>
          </a:solidFill>
        </p:spPr>
        <p:txBody>
          <a:bodyPr/>
          <a:lstStyle>
            <a:lvl1pPr marL="7143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6" y="692697"/>
            <a:ext cx="8642350" cy="432047"/>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1440"/>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00156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0072C6"/>
          </a:solidFill>
        </p:spPr>
        <p:txBody>
          <a:bodyPr/>
          <a:lstStyle>
            <a:lvl1pPr marL="71438"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2802"/>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862652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88915"/>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6"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2"/>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0124433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2"/>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5053029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15" name="Rectangle 14"/>
          <p:cNvSpPr/>
          <p:nvPr userDrawn="1"/>
        </p:nvSpPr>
        <p:spPr>
          <a:xfrm>
            <a:off x="232917" y="188912"/>
            <a:ext cx="1674788"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01</a:t>
            </a:r>
            <a:endParaRPr lang="en-GB" sz="6600" dirty="0">
              <a:solidFill>
                <a:schemeClr val="bg1"/>
              </a:solidFill>
            </a:endParaRPr>
          </a:p>
        </p:txBody>
      </p:sp>
      <p:sp>
        <p:nvSpPr>
          <p:cNvPr id="2" name="TextBox 1"/>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6" name="Straight Connector 5"/>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283075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0091C9"/>
          </a:solidFill>
        </p:spPr>
        <p:txBody>
          <a:bodyPr/>
          <a:lstStyle>
            <a:lvl1pPr marL="7143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6" y="692697"/>
            <a:ext cx="8642350" cy="432047"/>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1440"/>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885577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0091C9"/>
          </a:solidFill>
        </p:spPr>
        <p:txBody>
          <a:bodyPr/>
          <a:lstStyle>
            <a:lvl1pPr marL="71438"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2802"/>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954714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88915"/>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6"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2"/>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7530970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2"/>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7565359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7" y="188912"/>
            <a:ext cx="1674788"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02</a:t>
            </a:r>
            <a:endParaRPr lang="en-GB" sz="6600" dirty="0">
              <a:solidFill>
                <a:schemeClr val="bg1"/>
              </a:solidFill>
            </a:endParaRPr>
          </a:p>
        </p:txBody>
      </p:sp>
      <p:sp>
        <p:nvSpPr>
          <p:cNvPr id="7" name="TextBox 6"/>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8" name="Straight Connector 7"/>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78782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35712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E32486"/>
          </a:solidFill>
        </p:spPr>
        <p:txBody>
          <a:bodyPr/>
          <a:lstStyle>
            <a:lvl1pPr marL="7143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6" y="692697"/>
            <a:ext cx="8642350" cy="432047"/>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1440"/>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038126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5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E32486"/>
          </a:solidFill>
        </p:spPr>
        <p:txBody>
          <a:bodyPr/>
          <a:lstStyle>
            <a:lvl1pPr marL="71438"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2802"/>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215050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5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88915"/>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6"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2"/>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7396101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5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2"/>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5839780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7" y="188912"/>
            <a:ext cx="1674788"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03</a:t>
            </a:r>
            <a:endParaRPr lang="en-GB" sz="6600" dirty="0">
              <a:solidFill>
                <a:schemeClr val="bg1"/>
              </a:solidFill>
            </a:endParaRPr>
          </a:p>
        </p:txBody>
      </p:sp>
      <p:sp>
        <p:nvSpPr>
          <p:cNvPr id="7" name="TextBox 6"/>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8" name="Straight Connector 7"/>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8198936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A25BA0"/>
          </a:solidFill>
        </p:spPr>
        <p:txBody>
          <a:bodyPr/>
          <a:lstStyle>
            <a:lvl1pPr marL="7143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6" y="692697"/>
            <a:ext cx="8642350" cy="432047"/>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1440"/>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137716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A25BA0"/>
          </a:solidFill>
        </p:spPr>
        <p:txBody>
          <a:bodyPr/>
          <a:lstStyle>
            <a:lvl1pPr marL="71438"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2802"/>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4826261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88915"/>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6"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2"/>
            <a:ext cx="8642350" cy="503783"/>
          </a:xfrm>
          <a:prstGeom prst="rect">
            <a:avLst/>
          </a:prstGeom>
          <a:solidFill>
            <a:srgbClr val="A25BA0"/>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9933649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rgbClr val="0072C6"/>
                </a:solidFill>
                <a:latin typeface="+mn-lt"/>
              </a:defRPr>
            </a:lvl1pPr>
          </a:lstStyle>
          <a:p>
            <a:pPr lvl="0"/>
            <a:r>
              <a:rPr lang="en-GB" dirty="0"/>
              <a:t>Subtitle </a:t>
            </a:r>
          </a:p>
        </p:txBody>
      </p:sp>
      <p:sp>
        <p:nvSpPr>
          <p:cNvPr id="6" name="Title 1"/>
          <p:cNvSpPr txBox="1">
            <a:spLocks/>
          </p:cNvSpPr>
          <p:nvPr userDrawn="1"/>
        </p:nvSpPr>
        <p:spPr>
          <a:xfrm>
            <a:off x="251520" y="190802"/>
            <a:ext cx="8642350" cy="503783"/>
          </a:xfrm>
          <a:prstGeom prst="rect">
            <a:avLst/>
          </a:prstGeom>
          <a:solidFill>
            <a:schemeClr val="accent2"/>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2081588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7" y="188912"/>
            <a:ext cx="1674788"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04</a:t>
            </a:r>
            <a:endParaRPr lang="en-GB" sz="6600" dirty="0">
              <a:solidFill>
                <a:schemeClr val="bg1"/>
              </a:solidFill>
            </a:endParaRPr>
          </a:p>
        </p:txBody>
      </p:sp>
      <p:sp>
        <p:nvSpPr>
          <p:cNvPr id="7" name="TextBox 6"/>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8" name="Straight Connector 7"/>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97415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a:t>Divider Slide </a:t>
            </a:r>
            <a:endParaRPr lang="en-GB" dirty="0"/>
          </a:p>
        </p:txBody>
      </p:sp>
      <p:sp>
        <p:nvSpPr>
          <p:cNvPr id="15" name="Rectangle 14"/>
          <p:cNvSpPr/>
          <p:nvPr userDrawn="1"/>
        </p:nvSpPr>
        <p:spPr>
          <a:xfrm>
            <a:off x="232916" y="188912"/>
            <a:ext cx="1674788" cy="1152526"/>
          </a:xfrm>
          <a:prstGeom prst="rect">
            <a:avLst/>
          </a:prstGeom>
        </p:spPr>
        <p:txBody>
          <a:bodyPr wrap="square" lIns="0" tIns="0" rIns="0" bIns="0" anchor="ctr">
            <a:noAutofit/>
          </a:bodyPr>
          <a:lstStyle/>
          <a:p>
            <a:r>
              <a:rPr kumimoji="0" lang="en-GB" sz="8800" b="0" i="0" u="none" strike="noStrike" kern="1200" cap="none" spc="0" normalizeH="0" baseline="0" noProof="0" dirty="0">
                <a:ln>
                  <a:noFill/>
                </a:ln>
                <a:solidFill>
                  <a:schemeClr val="bg1"/>
                </a:solidFill>
                <a:effectLst/>
                <a:uLnTx/>
                <a:uFillTx/>
                <a:latin typeface="Arial Black"/>
                <a:ea typeface="+mj-ea"/>
                <a:cs typeface="+mj-cs"/>
              </a:rPr>
              <a:t>01</a:t>
            </a:r>
            <a:endParaRPr lang="en-GB" sz="8800" dirty="0">
              <a:solidFill>
                <a:schemeClr val="bg1"/>
              </a:solidFill>
            </a:endParaRPr>
          </a:p>
        </p:txBody>
      </p:sp>
      <p:sp>
        <p:nvSpPr>
          <p:cNvPr id="2" name="TextBox 1"/>
          <p:cNvSpPr txBox="1"/>
          <p:nvPr userDrawn="1"/>
        </p:nvSpPr>
        <p:spPr>
          <a:xfrm>
            <a:off x="232916" y="6165304"/>
            <a:ext cx="8587556" cy="369332"/>
          </a:xfrm>
          <a:prstGeom prst="rect">
            <a:avLst/>
          </a:prstGeom>
          <a:noFill/>
        </p:spPr>
        <p:txBody>
          <a:bodyPr wrap="square" rtlCol="0">
            <a:spAutoFit/>
          </a:bodyPr>
          <a:lstStyle/>
          <a:p>
            <a:r>
              <a:rPr lang="en-GB" i="1" dirty="0">
                <a:solidFill>
                  <a:schemeClr val="bg1"/>
                </a:solidFill>
              </a:rPr>
              <a:t>Transforming</a:t>
            </a:r>
            <a:r>
              <a:rPr lang="en-GB" i="1" baseline="0" dirty="0">
                <a:solidFill>
                  <a:schemeClr val="bg1"/>
                </a:solidFill>
              </a:rPr>
              <a:t> London’s health and care together</a:t>
            </a:r>
            <a:endParaRPr lang="en-GB" i="1" dirty="0">
              <a:solidFill>
                <a:schemeClr val="bg1"/>
              </a:solidFill>
            </a:endParaRPr>
          </a:p>
        </p:txBody>
      </p:sp>
      <p:cxnSp>
        <p:nvCxnSpPr>
          <p:cNvPr id="6" name="Straight Connector 5"/>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4438586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33BBB1"/>
          </a:solidFill>
        </p:spPr>
        <p:txBody>
          <a:bodyPr/>
          <a:lstStyle>
            <a:lvl1pPr marL="7143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6" y="692697"/>
            <a:ext cx="8642350" cy="432047"/>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1440"/>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449231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rgbClr val="33BBB1"/>
          </a:solidFill>
        </p:spPr>
        <p:txBody>
          <a:bodyPr/>
          <a:lstStyle>
            <a:lvl1pPr marL="71438"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2802"/>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554650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88915"/>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6"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2"/>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56080550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2"/>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12346088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25" y="188912"/>
            <a:ext cx="1656879"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05</a:t>
            </a:r>
            <a:endParaRPr lang="en-GB" sz="6600" dirty="0">
              <a:solidFill>
                <a:schemeClr val="bg1"/>
              </a:solidFill>
            </a:endParaRPr>
          </a:p>
        </p:txBody>
      </p:sp>
      <p:sp>
        <p:nvSpPr>
          <p:cNvPr id="7" name="TextBox 6"/>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8" name="Straight Connector 7"/>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7279724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chemeClr val="accent4"/>
          </a:solidFill>
        </p:spPr>
        <p:txBody>
          <a:bodyPr/>
          <a:lstStyle>
            <a:lvl1pPr marL="71438"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6" y="692697"/>
            <a:ext cx="8642350" cy="432047"/>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1440"/>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075095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4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a:solidFill>
            <a:schemeClr val="accent4"/>
          </a:solidFill>
        </p:spPr>
        <p:txBody>
          <a:bodyPr/>
          <a:lstStyle>
            <a:lvl1pPr marL="71438"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6" y="1342802"/>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466733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4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6" y="188915"/>
            <a:ext cx="8642350" cy="503783"/>
          </a:xfrm>
          <a:prstGeom prst="rect">
            <a:avLst/>
          </a:prstGeom>
        </p:spPr>
        <p:txBody>
          <a:bodyPr/>
          <a:lstStyle>
            <a:lvl1pPr>
              <a:defRPr/>
            </a:lvl1pPr>
          </a:lstStyle>
          <a:p>
            <a:r>
              <a:rPr lang="en-US" dirty="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2"/>
          </p:nvPr>
        </p:nvSpPr>
        <p:spPr>
          <a:xfrm>
            <a:off x="3203576" y="1341438"/>
            <a:ext cx="273685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Text Placeholder 13"/>
          <p:cNvSpPr>
            <a:spLocks noGrp="1"/>
          </p:cNvSpPr>
          <p:nvPr>
            <p:ph type="body" sz="quarter" idx="13"/>
          </p:nvPr>
        </p:nvSpPr>
        <p:spPr>
          <a:xfrm>
            <a:off x="6084889" y="1341438"/>
            <a:ext cx="2808287"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7"/>
          <p:cNvSpPr>
            <a:spLocks noGrp="1"/>
          </p:cNvSpPr>
          <p:nvPr>
            <p:ph type="body" sz="quarter" idx="14"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8" name="Title 1"/>
          <p:cNvSpPr txBox="1">
            <a:spLocks/>
          </p:cNvSpPr>
          <p:nvPr userDrawn="1"/>
        </p:nvSpPr>
        <p:spPr>
          <a:xfrm>
            <a:off x="252000" y="190802"/>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75437776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6" y="188915"/>
            <a:ext cx="8642350" cy="503783"/>
          </a:xfrm>
          <a:prstGeom prst="rect">
            <a:avLst/>
          </a:prstGeom>
        </p:spPr>
        <p:txBody>
          <a:bodyPr/>
          <a:lstStyle/>
          <a:p>
            <a:r>
              <a:rPr lang="en-US"/>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2"/>
          </p:nvPr>
        </p:nvSpPr>
        <p:spPr>
          <a:xfrm>
            <a:off x="3203576" y="1341438"/>
            <a:ext cx="5689600" cy="504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p:cNvSpPr>
            <a:spLocks noGrp="1"/>
          </p:cNvSpPr>
          <p:nvPr>
            <p:ph type="body" sz="quarter" idx="13" hasCustomPrompt="1"/>
          </p:nvPr>
        </p:nvSpPr>
        <p:spPr>
          <a:xfrm>
            <a:off x="250826" y="692697"/>
            <a:ext cx="8642350" cy="360040"/>
          </a:xfrm>
        </p:spPr>
        <p:txBody>
          <a:bodyPr>
            <a:normAutofit/>
          </a:bodyPr>
          <a:lstStyle>
            <a:lvl1pPr marL="133350" indent="0">
              <a:defRPr sz="1650" baseline="0">
                <a:solidFill>
                  <a:schemeClr val="accent5"/>
                </a:solidFill>
                <a:latin typeface="+mn-lt"/>
              </a:defRPr>
            </a:lvl1pPr>
          </a:lstStyle>
          <a:p>
            <a:pPr lvl="0"/>
            <a:r>
              <a:rPr lang="en-GB" dirty="0"/>
              <a:t>Subtitle </a:t>
            </a:r>
          </a:p>
        </p:txBody>
      </p:sp>
      <p:sp>
        <p:nvSpPr>
          <p:cNvPr id="6" name="Title 1"/>
          <p:cNvSpPr txBox="1">
            <a:spLocks/>
          </p:cNvSpPr>
          <p:nvPr userDrawn="1"/>
        </p:nvSpPr>
        <p:spPr>
          <a:xfrm>
            <a:off x="251520" y="190802"/>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71438" indent="0"/>
            <a:r>
              <a:rPr lang="en-US" sz="1800" dirty="0"/>
              <a:t>Click to edit Master title style</a:t>
            </a:r>
            <a:endParaRPr lang="en-GB" sz="1800"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43106914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50825" y="188912"/>
            <a:ext cx="1656879"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06</a:t>
            </a:r>
            <a:endParaRPr lang="en-GB" sz="6600" dirty="0">
              <a:solidFill>
                <a:schemeClr val="bg1"/>
              </a:solidFill>
            </a:endParaRPr>
          </a:p>
        </p:txBody>
      </p:sp>
      <p:sp>
        <p:nvSpPr>
          <p:cNvPr id="7" name="TextBox 6"/>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8" name="Straight Connector 7"/>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83830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baseline="0">
                <a:solidFill>
                  <a:schemeClr val="bg1"/>
                </a:solidFill>
              </a:defRPr>
            </a:lvl1pPr>
          </a:lstStyle>
          <a:p>
            <a:r>
              <a:rPr lang="en-US"/>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361811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7" y="188912"/>
            <a:ext cx="1674788"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07</a:t>
            </a:r>
            <a:endParaRPr lang="en-GB" sz="6600" dirty="0">
              <a:solidFill>
                <a:schemeClr val="bg1"/>
              </a:solidFill>
            </a:endParaRPr>
          </a:p>
        </p:txBody>
      </p:sp>
      <p:sp>
        <p:nvSpPr>
          <p:cNvPr id="7" name="TextBox 6"/>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8" name="Straight Connector 7"/>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04263573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11" name="Text Placeholder 10"/>
          <p:cNvSpPr>
            <a:spLocks noGrp="1"/>
          </p:cNvSpPr>
          <p:nvPr>
            <p:ph type="body" sz="quarter" idx="10" hasCustomPrompt="1"/>
          </p:nvPr>
        </p:nvSpPr>
        <p:spPr>
          <a:xfrm>
            <a:off x="250826" y="1340768"/>
            <a:ext cx="6985000" cy="504056"/>
          </a:xfrm>
        </p:spPr>
        <p:txBody>
          <a:bodyPr>
            <a:noAutofit/>
          </a:bodyPr>
          <a:lstStyle>
            <a:lvl1pPr>
              <a:defRPr sz="2700" baseline="0">
                <a:solidFill>
                  <a:schemeClr val="bg1"/>
                </a:solidFill>
                <a:latin typeface="+mj-lt"/>
              </a:defRPr>
            </a:lvl1pPr>
            <a:lvl2pPr>
              <a:defRPr sz="2700">
                <a:solidFill>
                  <a:schemeClr val="bg1"/>
                </a:solidFill>
                <a:latin typeface="+mj-lt"/>
              </a:defRPr>
            </a:lvl2pPr>
            <a:lvl3pPr>
              <a:defRPr sz="2700">
                <a:solidFill>
                  <a:schemeClr val="bg1"/>
                </a:solidFill>
                <a:latin typeface="+mj-lt"/>
              </a:defRPr>
            </a:lvl3pPr>
            <a:lvl4pPr>
              <a:defRPr sz="2700">
                <a:solidFill>
                  <a:schemeClr val="bg1"/>
                </a:solidFill>
                <a:latin typeface="+mj-lt"/>
              </a:defRPr>
            </a:lvl4pPr>
            <a:lvl5pPr>
              <a:defRPr sz="2700">
                <a:solidFill>
                  <a:schemeClr val="bg1"/>
                </a:solidFill>
                <a:latin typeface="+mj-lt"/>
              </a:defRPr>
            </a:lvl5pPr>
          </a:lstStyle>
          <a:p>
            <a:pPr lvl="0"/>
            <a:r>
              <a:rPr lang="en-US" dirty="0"/>
              <a:t>Divider Slide </a:t>
            </a:r>
            <a:endParaRPr lang="en-GB" dirty="0"/>
          </a:p>
        </p:txBody>
      </p:sp>
      <p:sp>
        <p:nvSpPr>
          <p:cNvPr id="6" name="Rectangle 5"/>
          <p:cNvSpPr/>
          <p:nvPr userDrawn="1"/>
        </p:nvSpPr>
        <p:spPr>
          <a:xfrm>
            <a:off x="232917" y="188912"/>
            <a:ext cx="1674788" cy="1152526"/>
          </a:xfrm>
          <a:prstGeom prst="rect">
            <a:avLst/>
          </a:prstGeom>
        </p:spPr>
        <p:txBody>
          <a:bodyPr wrap="square" lIns="0" tIns="0" rIns="0" bIns="0" anchor="ctr">
            <a:noAutofit/>
          </a:bodyPr>
          <a:lstStyle/>
          <a:p>
            <a:r>
              <a:rPr kumimoji="0" lang="en-GB" sz="6600" b="0" i="0" u="none" strike="noStrike" kern="1200" cap="none" spc="0" normalizeH="0" baseline="0" noProof="0" dirty="0">
                <a:ln>
                  <a:noFill/>
                </a:ln>
                <a:solidFill>
                  <a:schemeClr val="bg1"/>
                </a:solidFill>
                <a:effectLst/>
                <a:uLnTx/>
                <a:uFillTx/>
                <a:latin typeface="Arial Black"/>
                <a:ea typeface="+mj-ea"/>
                <a:cs typeface="+mj-cs"/>
              </a:rPr>
              <a:t>09</a:t>
            </a:r>
            <a:endParaRPr lang="en-GB" sz="6600" dirty="0">
              <a:solidFill>
                <a:schemeClr val="bg1"/>
              </a:solidFill>
            </a:endParaRPr>
          </a:p>
        </p:txBody>
      </p:sp>
      <p:sp>
        <p:nvSpPr>
          <p:cNvPr id="7" name="TextBox 6"/>
          <p:cNvSpPr txBox="1"/>
          <p:nvPr userDrawn="1"/>
        </p:nvSpPr>
        <p:spPr>
          <a:xfrm>
            <a:off x="232917" y="6165304"/>
            <a:ext cx="8587556" cy="300082"/>
          </a:xfrm>
          <a:prstGeom prst="rect">
            <a:avLst/>
          </a:prstGeom>
          <a:noFill/>
        </p:spPr>
        <p:txBody>
          <a:bodyPr wrap="square" rtlCol="0">
            <a:spAutoFit/>
          </a:bodyPr>
          <a:lstStyle/>
          <a:p>
            <a:r>
              <a:rPr lang="en-GB" sz="1350" i="1" dirty="0">
                <a:solidFill>
                  <a:schemeClr val="bg1"/>
                </a:solidFill>
              </a:rPr>
              <a:t>Transforming</a:t>
            </a:r>
            <a:r>
              <a:rPr lang="en-GB" sz="1350" i="1" baseline="0" dirty="0">
                <a:solidFill>
                  <a:schemeClr val="bg1"/>
                </a:solidFill>
              </a:rPr>
              <a:t> London’s health and care together</a:t>
            </a:r>
            <a:endParaRPr lang="en-GB" sz="1350" i="1" dirty="0">
              <a:solidFill>
                <a:schemeClr val="bg1"/>
              </a:solidFill>
            </a:endParaRPr>
          </a:p>
        </p:txBody>
      </p:sp>
      <p:cxnSp>
        <p:nvCxnSpPr>
          <p:cNvPr id="8" name="Straight Connector 7"/>
          <p:cNvCxnSpPr/>
          <p:nvPr userDrawn="1"/>
        </p:nvCxnSpPr>
        <p:spPr>
          <a:xfrm>
            <a:off x="232917"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7075169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51792" y="1660327"/>
            <a:ext cx="7848600" cy="576648"/>
          </a:xfrm>
        </p:spPr>
        <p:txBody>
          <a:bodyPr>
            <a:normAutofit/>
          </a:bodyPr>
          <a:lstStyle>
            <a:lvl1pPr>
              <a:defRPr sz="1800" b="1">
                <a:solidFill>
                  <a:srgbClr val="0072C6"/>
                </a:solidFill>
              </a:defRPr>
            </a:lvl1pPr>
          </a:lstStyle>
          <a:p>
            <a:pPr lvl="0"/>
            <a:r>
              <a:rPr lang="en-US"/>
              <a:t>Click to edit Master text styles</a:t>
            </a:r>
          </a:p>
        </p:txBody>
      </p:sp>
      <p:sp>
        <p:nvSpPr>
          <p:cNvPr id="2" name="Slide Number Placeholder 1"/>
          <p:cNvSpPr>
            <a:spLocks noGrp="1"/>
          </p:cNvSpPr>
          <p:nvPr>
            <p:ph type="sldNum" sz="quarter" idx="12"/>
          </p:nvPr>
        </p:nvSpPr>
        <p:spPr/>
        <p:txBody>
          <a:bodyPr/>
          <a:lstStyle/>
          <a:p>
            <a:fld id="{8FC524A1-7B6A-464D-B8BC-8FE2E057339E}" type="slidenum">
              <a:rPr lang="en-GB" smtClean="0"/>
              <a:pPr/>
              <a:t>‹#›</a:t>
            </a:fld>
            <a:endParaRPr lang="en-GB" dirty="0"/>
          </a:p>
        </p:txBody>
      </p:sp>
      <p:sp>
        <p:nvSpPr>
          <p:cNvPr id="4" name="Content Placeholder 3"/>
          <p:cNvSpPr>
            <a:spLocks noGrp="1"/>
          </p:cNvSpPr>
          <p:nvPr>
            <p:ph sz="quarter" idx="13"/>
          </p:nvPr>
        </p:nvSpPr>
        <p:spPr>
          <a:xfrm>
            <a:off x="250826" y="2275200"/>
            <a:ext cx="8642350" cy="41061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244800"/>
            <a:ext cx="9144000" cy="1780721"/>
          </a:xfrm>
          <a:prstGeom prst="rect">
            <a:avLst/>
          </a:prstGeom>
        </p:spPr>
      </p:pic>
    </p:spTree>
    <p:extLst>
      <p:ext uri="{BB962C8B-B14F-4D97-AF65-F5344CB8AC3E}">
        <p14:creationId xmlns:p14="http://schemas.microsoft.com/office/powerpoint/2010/main" val="35158557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83C0-2BE1-884D-B665-83AD712967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8DCAEFB-E782-714F-B467-B8AF336281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Slide Number Placeholder 5">
            <a:extLst>
              <a:ext uri="{FF2B5EF4-FFF2-40B4-BE49-F238E27FC236}">
                <a16:creationId xmlns:a16="http://schemas.microsoft.com/office/drawing/2014/main" id="{C8E87ECD-225B-8144-826E-A903AE9A1D32}"/>
              </a:ext>
            </a:extLst>
          </p:cNvPr>
          <p:cNvSpPr>
            <a:spLocks noGrp="1"/>
          </p:cNvSpPr>
          <p:nvPr>
            <p:ph type="sldNum" sz="quarter" idx="12"/>
          </p:nvPr>
        </p:nvSpPr>
        <p:spPr/>
        <p:txBody>
          <a:bodyPr/>
          <a:lstStyle/>
          <a:p>
            <a:fld id="{3ECFC03C-1AA6-4349-8A54-8712A94068CB}" type="slidenum">
              <a:rPr lang="en-US" smtClean="0"/>
              <a:t>‹#›</a:t>
            </a:fld>
            <a:endParaRPr lang="en-US"/>
          </a:p>
        </p:txBody>
      </p:sp>
    </p:spTree>
    <p:extLst>
      <p:ext uri="{BB962C8B-B14F-4D97-AF65-F5344CB8AC3E}">
        <p14:creationId xmlns:p14="http://schemas.microsoft.com/office/powerpoint/2010/main" val="304482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a:solidFill>
                  <a:schemeClr val="bg1"/>
                </a:solidFill>
              </a:defRPr>
            </a:lvl1pPr>
          </a:lstStyle>
          <a:p>
            <a:r>
              <a:rPr lang="en-US"/>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a:t>Subtitle </a:t>
            </a:r>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085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2.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26" Type="http://schemas.openxmlformats.org/officeDocument/2006/relationships/slideLayout" Target="../slideLayouts/slideLayout73.xml"/><Relationship Id="rId3" Type="http://schemas.openxmlformats.org/officeDocument/2006/relationships/slideLayout" Target="../slideLayouts/slideLayout50.xml"/><Relationship Id="rId21" Type="http://schemas.openxmlformats.org/officeDocument/2006/relationships/slideLayout" Target="../slideLayouts/slideLayout68.xml"/><Relationship Id="rId34" Type="http://schemas.openxmlformats.org/officeDocument/2006/relationships/slideLayout" Target="../slideLayouts/slideLayout81.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5" Type="http://schemas.openxmlformats.org/officeDocument/2006/relationships/slideLayout" Target="../slideLayouts/slideLayout72.xml"/><Relationship Id="rId33" Type="http://schemas.openxmlformats.org/officeDocument/2006/relationships/slideLayout" Target="../slideLayouts/slideLayout80.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slideLayout" Target="../slideLayouts/slideLayout67.xml"/><Relationship Id="rId29" Type="http://schemas.openxmlformats.org/officeDocument/2006/relationships/slideLayout" Target="../slideLayouts/slideLayout76.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24" Type="http://schemas.openxmlformats.org/officeDocument/2006/relationships/slideLayout" Target="../slideLayouts/slideLayout71.xml"/><Relationship Id="rId32" Type="http://schemas.openxmlformats.org/officeDocument/2006/relationships/slideLayout" Target="../slideLayouts/slideLayout79.xml"/><Relationship Id="rId37" Type="http://schemas.openxmlformats.org/officeDocument/2006/relationships/theme" Target="../theme/theme3.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23" Type="http://schemas.openxmlformats.org/officeDocument/2006/relationships/slideLayout" Target="../slideLayouts/slideLayout70.xml"/><Relationship Id="rId28" Type="http://schemas.openxmlformats.org/officeDocument/2006/relationships/slideLayout" Target="../slideLayouts/slideLayout75.xml"/><Relationship Id="rId36" Type="http://schemas.openxmlformats.org/officeDocument/2006/relationships/slideLayout" Target="../slideLayouts/slideLayout83.xml"/><Relationship Id="rId10" Type="http://schemas.openxmlformats.org/officeDocument/2006/relationships/slideLayout" Target="../slideLayouts/slideLayout57.xml"/><Relationship Id="rId19" Type="http://schemas.openxmlformats.org/officeDocument/2006/relationships/slideLayout" Target="../slideLayouts/slideLayout66.xml"/><Relationship Id="rId31" Type="http://schemas.openxmlformats.org/officeDocument/2006/relationships/slideLayout" Target="../slideLayouts/slideLayout78.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 Id="rId22" Type="http://schemas.openxmlformats.org/officeDocument/2006/relationships/slideLayout" Target="../slideLayouts/slideLayout69.xml"/><Relationship Id="rId27" Type="http://schemas.openxmlformats.org/officeDocument/2006/relationships/slideLayout" Target="../slideLayouts/slideLayout74.xml"/><Relationship Id="rId30" Type="http://schemas.openxmlformats.org/officeDocument/2006/relationships/slideLayout" Target="../slideLayouts/slideLayout77.xml"/><Relationship Id="rId35"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5" y="908050"/>
            <a:ext cx="8642350" cy="54737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4"/>
          </p:nvPr>
        </p:nvSpPr>
        <p:spPr>
          <a:xfrm>
            <a:off x="6758880" y="6381328"/>
            <a:ext cx="2133600"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pPr/>
              <a:t>‹#›</a:t>
            </a:fld>
            <a:endParaRPr lang="en-GB" dirty="0"/>
          </a:p>
        </p:txBody>
      </p:sp>
      <p:sp>
        <p:nvSpPr>
          <p:cNvPr id="3"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46836100"/>
      </p:ext>
    </p:extLst>
  </p:cSld>
  <p:clrMap bg1="lt1" tx1="dk1" bg2="lt2" tx2="dk2" accent1="accent1" accent2="accent2" accent3="accent3" accent4="accent4" accent5="accent5" accent6="accent6" hlink="hlink" folHlink="folHlink"/>
  <p:sldLayoutIdLst>
    <p:sldLayoutId id="2147483650" r:id="rId1"/>
    <p:sldLayoutId id="2147483770" r:id="rId2"/>
    <p:sldLayoutId id="2147483651" r:id="rId3"/>
    <p:sldLayoutId id="2147483652" r:id="rId4"/>
    <p:sldLayoutId id="2147483653" r:id="rId5"/>
    <p:sldLayoutId id="2147483654" r:id="rId6"/>
    <p:sldLayoutId id="2147483656" r:id="rId7"/>
    <p:sldLayoutId id="2147483750" r:id="rId8"/>
    <p:sldLayoutId id="2147483751" r:id="rId9"/>
    <p:sldLayoutId id="2147483752" r:id="rId10"/>
    <p:sldLayoutId id="2147483753" r:id="rId11"/>
    <p:sldLayoutId id="2147483657" r:id="rId12"/>
    <p:sldLayoutId id="2147483766" r:id="rId13"/>
    <p:sldLayoutId id="2147483767" r:id="rId14"/>
    <p:sldLayoutId id="2147483768" r:id="rId15"/>
    <p:sldLayoutId id="2147483769" r:id="rId16"/>
    <p:sldLayoutId id="2147483658" r:id="rId17"/>
    <p:sldLayoutId id="2147483754" r:id="rId18"/>
    <p:sldLayoutId id="2147483755" r:id="rId19"/>
    <p:sldLayoutId id="2147483756" r:id="rId20"/>
    <p:sldLayoutId id="2147483757" r:id="rId21"/>
    <p:sldLayoutId id="2147483659" r:id="rId22"/>
    <p:sldLayoutId id="2147483758" r:id="rId23"/>
    <p:sldLayoutId id="2147483759" r:id="rId24"/>
    <p:sldLayoutId id="2147483760" r:id="rId25"/>
    <p:sldLayoutId id="2147483761" r:id="rId26"/>
    <p:sldLayoutId id="2147483660" r:id="rId27"/>
    <p:sldLayoutId id="2147483762" r:id="rId28"/>
    <p:sldLayoutId id="2147483763" r:id="rId29"/>
    <p:sldLayoutId id="2147483764" r:id="rId30"/>
    <p:sldLayoutId id="2147483765" r:id="rId31"/>
    <p:sldLayoutId id="2147483661" r:id="rId32"/>
    <p:sldLayoutId id="2147483689" r:id="rId33"/>
    <p:sldLayoutId id="2147483691" r:id="rId34"/>
    <p:sldLayoutId id="2147483737" r:id="rId35"/>
    <p:sldLayoutId id="2147483771" r:id="rId36"/>
  </p:sldLayoutIdLst>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1E7EE-32D5-4275-AEA1-A0E6A2E4B10F}" type="slidenum">
              <a:rPr lang="en-GB" smtClean="0"/>
              <a:t>‹#›</a:t>
            </a:fld>
            <a:endParaRPr lang="en-GB" dirty="0"/>
          </a:p>
        </p:txBody>
      </p:sp>
    </p:spTree>
    <p:extLst>
      <p:ext uri="{BB962C8B-B14F-4D97-AF65-F5344CB8AC3E}">
        <p14:creationId xmlns:p14="http://schemas.microsoft.com/office/powerpoint/2010/main" val="376000589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6" y="908050"/>
            <a:ext cx="8642350" cy="54737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p:cNvSpPr>
            <a:spLocks noGrp="1"/>
          </p:cNvSpPr>
          <p:nvPr>
            <p:ph type="sldNum" sz="quarter" idx="4"/>
          </p:nvPr>
        </p:nvSpPr>
        <p:spPr>
          <a:xfrm>
            <a:off x="6758880" y="6381330"/>
            <a:ext cx="2133600" cy="365125"/>
          </a:xfrm>
          <a:prstGeom prst="rect">
            <a:avLst/>
          </a:prstGeom>
        </p:spPr>
        <p:txBody>
          <a:bodyPr vert="horz" lIns="91440" tIns="45720" rIns="91440" bIns="45720" rtlCol="0" anchor="ctr"/>
          <a:lstStyle>
            <a:lvl1pPr algn="r">
              <a:defRPr sz="900">
                <a:solidFill>
                  <a:schemeClr val="accent5">
                    <a:lumMod val="50000"/>
                  </a:schemeClr>
                </a:solidFill>
              </a:defRPr>
            </a:lvl1pPr>
          </a:lstStyle>
          <a:p>
            <a:fld id="{8FC524A1-7B6A-464D-B8BC-8FE2E057339E}" type="slidenum">
              <a:rPr lang="en-GB" smtClean="0"/>
              <a:pPr/>
              <a:t>‹#›</a:t>
            </a:fld>
            <a:endParaRPr lang="en-GB" dirty="0"/>
          </a:p>
        </p:txBody>
      </p:sp>
      <p:sp>
        <p:nvSpPr>
          <p:cNvPr id="3" name="Footer Placeholder 2"/>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Tree>
    <p:extLst>
      <p:ext uri="{BB962C8B-B14F-4D97-AF65-F5344CB8AC3E}">
        <p14:creationId xmlns:p14="http://schemas.microsoft.com/office/powerpoint/2010/main" val="3991118936"/>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 id="2147483790" r:id="rId18"/>
    <p:sldLayoutId id="2147483791" r:id="rId19"/>
    <p:sldLayoutId id="2147483792" r:id="rId20"/>
    <p:sldLayoutId id="2147483793" r:id="rId21"/>
    <p:sldLayoutId id="2147483794" r:id="rId22"/>
    <p:sldLayoutId id="2147483795" r:id="rId23"/>
    <p:sldLayoutId id="2147483796" r:id="rId24"/>
    <p:sldLayoutId id="2147483797" r:id="rId25"/>
    <p:sldLayoutId id="2147483798" r:id="rId26"/>
    <p:sldLayoutId id="2147483799" r:id="rId27"/>
    <p:sldLayoutId id="2147483800" r:id="rId28"/>
    <p:sldLayoutId id="2147483801" r:id="rId29"/>
    <p:sldLayoutId id="2147483802" r:id="rId30"/>
    <p:sldLayoutId id="2147483803" r:id="rId31"/>
    <p:sldLayoutId id="2147483804" r:id="rId32"/>
    <p:sldLayoutId id="2147483805" r:id="rId33"/>
    <p:sldLayoutId id="2147483806" r:id="rId34"/>
    <p:sldLayoutId id="2147483807" r:id="rId35"/>
    <p:sldLayoutId id="2147483808" r:id="rId36"/>
  </p:sldLayoutIdLst>
  <p:hf hdr="0" ftr="0" dt="0"/>
  <p:txStyles>
    <p:titleStyle>
      <a:lvl1pPr algn="l" defTabSz="685800" rtl="0" eaLnBrk="1" latinLnBrk="0" hangingPunct="1">
        <a:spcBef>
          <a:spcPts val="450"/>
        </a:spcBef>
        <a:buNone/>
        <a:defRPr sz="1800" kern="1200" baseline="0">
          <a:solidFill>
            <a:schemeClr val="bg1"/>
          </a:solidFill>
          <a:latin typeface="+mj-lt"/>
          <a:ea typeface="+mj-ea"/>
          <a:cs typeface="+mj-cs"/>
        </a:defRPr>
      </a:lvl1pPr>
    </p:titleStyle>
    <p:bodyStyle>
      <a:lvl1pPr marL="0" indent="0" algn="l" defTabSz="685800" rtl="0" eaLnBrk="1" latinLnBrk="0" hangingPunct="1">
        <a:lnSpc>
          <a:spcPct val="100000"/>
        </a:lnSpc>
        <a:spcBef>
          <a:spcPts val="450"/>
        </a:spcBef>
        <a:spcAft>
          <a:spcPts val="450"/>
        </a:spcAft>
        <a:buFont typeface="Arial" panose="020B0604020202020204" pitchFamily="34" charset="0"/>
        <a:buNone/>
        <a:defRPr sz="1350" kern="1200">
          <a:solidFill>
            <a:schemeClr val="accent5"/>
          </a:solidFill>
          <a:latin typeface="+mn-lt"/>
          <a:ea typeface="+mn-ea"/>
          <a:cs typeface="+mn-cs"/>
        </a:defRPr>
      </a:lvl1pPr>
      <a:lvl2pPr marL="214313" indent="-214313"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2pPr>
      <a:lvl3pPr marL="404813" indent="-202406"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3pPr>
      <a:lvl4pPr marL="607219" indent="-202406"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4pPr>
      <a:lvl5pPr marL="809625" indent="-202406" algn="l" defTabSz="685800" rtl="0" eaLnBrk="1" latinLnBrk="0" hangingPunct="1">
        <a:lnSpc>
          <a:spcPct val="100000"/>
        </a:lnSpc>
        <a:spcBef>
          <a:spcPts val="450"/>
        </a:spcBef>
        <a:spcAft>
          <a:spcPts val="450"/>
        </a:spcAft>
        <a:buFont typeface="Arial" panose="020B0604020202020204" pitchFamily="34" charset="0"/>
        <a:buChar char="–"/>
        <a:defRPr sz="1350" kern="1200">
          <a:solidFill>
            <a:schemeClr val="accent5"/>
          </a:solidFill>
          <a:latin typeface="+mn-lt"/>
          <a:ea typeface="+mn-ea"/>
          <a:cs typeface="+mn-cs"/>
        </a:defRPr>
      </a:lvl5pPr>
      <a:lvl6pPr marL="0" indent="0" algn="l" defTabSz="685800" rtl="0" eaLnBrk="1" latinLnBrk="0" hangingPunct="1">
        <a:lnSpc>
          <a:spcPct val="100000"/>
        </a:lnSpc>
        <a:spcBef>
          <a:spcPts val="450"/>
        </a:spcBef>
        <a:spcAft>
          <a:spcPts val="450"/>
        </a:spcAft>
        <a:buFont typeface="Arial" panose="020B0604020202020204" pitchFamily="34" charset="0"/>
        <a:buNone/>
        <a:defRPr sz="1350" kern="1200">
          <a:solidFill>
            <a:schemeClr val="tx2"/>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uzi.griffiths@nhs.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personalisedcare/social-prescribing/" TargetMode="External"/><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s://www.england.nhs.uk/wp-content/uploads/2019/01/universal-personalised-care.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england.nhs.uk/london/london-clinical-networks/our-networks/violence-reduction/social-prescribing/" TargetMode="External"/><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www.streetgames.org/Handlers/Download.ashx?IDMF=f85d4cf2-6d10-4482-a89a-ccad37cbd679" TargetMode="External"/><Relationship Id="rId7" Type="http://schemas.openxmlformats.org/officeDocument/2006/relationships/image" Target="../media/image10.png"/><Relationship Id="rId2" Type="http://schemas.openxmlformats.org/officeDocument/2006/relationships/hyperlink" Target="https://network.streetgames.org/resources/young-peoples-social-prescribing-resources" TargetMode="External"/><Relationship Id="rId1" Type="http://schemas.openxmlformats.org/officeDocument/2006/relationships/slideLayout" Target="../slideLayouts/slideLayout3.xml"/><Relationship Id="rId6" Type="http://schemas.openxmlformats.org/officeDocument/2006/relationships/hyperlink" Target="mailto:hlp.socialprescribing@nhs.net" TargetMode="External"/><Relationship Id="rId5" Type="http://schemas.openxmlformats.org/officeDocument/2006/relationships/hyperlink" Target="https://repository.uel.ac.uk/item/88x15" TargetMode="External"/><Relationship Id="rId4" Type="http://schemas.openxmlformats.org/officeDocument/2006/relationships/hyperlink" Target="https://www.ucl.ac.uk/evidence-based-practice-unit/sites/evidence-based-practice-unit/files/review_social_prescribing_in_children_and_young_people_final_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Prescribing for Children and Young People in London</a:t>
            </a:r>
          </a:p>
        </p:txBody>
      </p:sp>
      <p:sp>
        <p:nvSpPr>
          <p:cNvPr id="3" name="Text Placeholder 2"/>
          <p:cNvSpPr>
            <a:spLocks noGrp="1"/>
          </p:cNvSpPr>
          <p:nvPr>
            <p:ph type="body" sz="quarter" idx="10"/>
          </p:nvPr>
        </p:nvSpPr>
        <p:spPr>
          <a:xfrm>
            <a:off x="264046" y="3284984"/>
            <a:ext cx="8556426" cy="1512167"/>
          </a:xfrm>
        </p:spPr>
        <p:txBody>
          <a:bodyPr>
            <a:normAutofit fontScale="85000" lnSpcReduction="20000"/>
          </a:bodyPr>
          <a:lstStyle/>
          <a:p>
            <a:r>
              <a:rPr lang="en-GB" b="1" dirty="0">
                <a:solidFill>
                  <a:srgbClr val="002060"/>
                </a:solidFill>
              </a:rPr>
              <a:t>Suzi Griffiths</a:t>
            </a:r>
          </a:p>
          <a:p>
            <a:r>
              <a:rPr lang="en-GB" dirty="0">
                <a:solidFill>
                  <a:srgbClr val="002060"/>
                </a:solidFill>
              </a:rPr>
              <a:t>Project Manager and NHS Social Prescribing Regional Facilitator London</a:t>
            </a:r>
          </a:p>
          <a:p>
            <a:r>
              <a:rPr lang="en-GB" dirty="0">
                <a:solidFill>
                  <a:srgbClr val="002060"/>
                </a:solidFill>
              </a:rPr>
              <a:t>Healthy London Partnership</a:t>
            </a:r>
          </a:p>
          <a:p>
            <a:r>
              <a:rPr lang="en-GB" dirty="0">
                <a:hlinkClick r:id="rId2"/>
              </a:rPr>
              <a:t>suzi.griffiths@nhs.net</a:t>
            </a:r>
            <a:r>
              <a:rPr lang="en-GB" dirty="0"/>
              <a:t> </a:t>
            </a:r>
          </a:p>
        </p:txBody>
      </p:sp>
      <p:sp>
        <p:nvSpPr>
          <p:cNvPr id="4" name="TextBox 3">
            <a:extLst>
              <a:ext uri="{FF2B5EF4-FFF2-40B4-BE49-F238E27FC236}">
                <a16:creationId xmlns:a16="http://schemas.microsoft.com/office/drawing/2014/main" id="{F36B3743-1883-41E2-8BDC-BAB55A001B59}"/>
              </a:ext>
            </a:extLst>
          </p:cNvPr>
          <p:cNvSpPr txBox="1"/>
          <p:nvPr/>
        </p:nvSpPr>
        <p:spPr>
          <a:xfrm>
            <a:off x="179512" y="5445224"/>
            <a:ext cx="1656184" cy="82517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26751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A684-2DFA-4284-B568-D7C73507452B}"/>
              </a:ext>
            </a:extLst>
          </p:cNvPr>
          <p:cNvSpPr>
            <a:spLocks noGrp="1"/>
          </p:cNvSpPr>
          <p:nvPr>
            <p:ph type="title"/>
          </p:nvPr>
        </p:nvSpPr>
        <p:spPr>
          <a:solidFill>
            <a:srgbClr val="0072C6"/>
          </a:solidFill>
        </p:spPr>
        <p:txBody>
          <a:bodyPr/>
          <a:lstStyle/>
          <a:p>
            <a:r>
              <a:rPr lang="en-GB" dirty="0"/>
              <a:t>Social Prescribing – what is it?</a:t>
            </a:r>
          </a:p>
        </p:txBody>
      </p:sp>
      <p:sp>
        <p:nvSpPr>
          <p:cNvPr id="4" name="Slide Number Placeholder 3">
            <a:extLst>
              <a:ext uri="{FF2B5EF4-FFF2-40B4-BE49-F238E27FC236}">
                <a16:creationId xmlns:a16="http://schemas.microsoft.com/office/drawing/2014/main" id="{C1C5D1DA-A942-4FB7-921C-93B00B5223BA}"/>
              </a:ext>
            </a:extLst>
          </p:cNvPr>
          <p:cNvSpPr>
            <a:spLocks noGrp="1"/>
          </p:cNvSpPr>
          <p:nvPr>
            <p:ph type="sldNum" sz="quarter" idx="14"/>
          </p:nvPr>
        </p:nvSpPr>
        <p:spPr/>
        <p:txBody>
          <a:bodyPr/>
          <a:lstStyle/>
          <a:p>
            <a:fld id="{8FC524A1-7B6A-464D-B8BC-8FE2E057339E}" type="slidenum">
              <a:rPr lang="en-GB" smtClean="0"/>
              <a:pPr/>
              <a:t>2</a:t>
            </a:fld>
            <a:endParaRPr lang="en-GB" dirty="0"/>
          </a:p>
        </p:txBody>
      </p:sp>
      <p:sp>
        <p:nvSpPr>
          <p:cNvPr id="5" name="Content Placeholder 4">
            <a:extLst>
              <a:ext uri="{FF2B5EF4-FFF2-40B4-BE49-F238E27FC236}">
                <a16:creationId xmlns:a16="http://schemas.microsoft.com/office/drawing/2014/main" id="{6DDAAE27-E1E4-4128-9A0D-CC439505AEE6}"/>
              </a:ext>
            </a:extLst>
          </p:cNvPr>
          <p:cNvSpPr>
            <a:spLocks noGrp="1"/>
          </p:cNvSpPr>
          <p:nvPr>
            <p:ph sz="quarter" idx="15"/>
          </p:nvPr>
        </p:nvSpPr>
        <p:spPr>
          <a:xfrm>
            <a:off x="250131" y="908720"/>
            <a:ext cx="4753917" cy="5616624"/>
          </a:xfrm>
        </p:spPr>
        <p:txBody>
          <a:bodyPr>
            <a:normAutofit fontScale="85000" lnSpcReduction="10000"/>
          </a:bodyPr>
          <a:lstStyle/>
          <a:p>
            <a:pPr marL="285750" indent="-285750">
              <a:lnSpc>
                <a:spcPct val="110000"/>
              </a:lnSpc>
              <a:spcBef>
                <a:spcPts val="0"/>
              </a:spcBef>
              <a:spcAft>
                <a:spcPts val="0"/>
              </a:spcAft>
              <a:buFont typeface="Arial" panose="020B0604020202020204" pitchFamily="34" charset="0"/>
              <a:buChar char="•"/>
            </a:pPr>
            <a:r>
              <a:rPr lang="en-GB" sz="1800" b="1" dirty="0">
                <a:solidFill>
                  <a:srgbClr val="212121"/>
                </a:solidFill>
                <a:effectLst/>
                <a:latin typeface="Tahoma" panose="020B0604030504040204" pitchFamily="34" charset="0"/>
                <a:ea typeface="Tahoma" panose="020B0604030504040204" pitchFamily="34" charset="0"/>
                <a:cs typeface="Tahoma" panose="020B0604030504040204" pitchFamily="34" charset="0"/>
              </a:rPr>
              <a:t>Social Prescribing (SP) is the process by which health professionals refer patients to Social Prescribing Link Workers (SPLW) to address their non-clinical needs that are negativel</a:t>
            </a:r>
            <a:r>
              <a:rPr lang="en-GB" b="1" dirty="0">
                <a:solidFill>
                  <a:srgbClr val="212121"/>
                </a:solidFill>
                <a:latin typeface="Tahoma" panose="020B0604030504040204" pitchFamily="34" charset="0"/>
                <a:ea typeface="Tahoma" panose="020B0604030504040204" pitchFamily="34" charset="0"/>
                <a:cs typeface="Tahoma" panose="020B0604030504040204" pitchFamily="34" charset="0"/>
              </a:rPr>
              <a:t>y impacting on their health and wellbeing.</a:t>
            </a:r>
            <a:endParaRPr lang="en-GB" sz="1800" b="1" dirty="0">
              <a:solidFill>
                <a:srgbClr val="212121"/>
              </a:solidFill>
              <a:effectLst/>
              <a:latin typeface="Tahoma" panose="020B0604030504040204" pitchFamily="34" charset="0"/>
              <a:ea typeface="Tahoma" panose="020B0604030504040204" pitchFamily="34" charset="0"/>
              <a:cs typeface="Tahoma" panose="020B0604030504040204" pitchFamily="34" charset="0"/>
            </a:endParaRPr>
          </a:p>
          <a:p>
            <a:pPr marL="285750" indent="-285750">
              <a:lnSpc>
                <a:spcPct val="110000"/>
              </a:lnSpc>
              <a:spcBef>
                <a:spcPts val="0"/>
              </a:spcBef>
              <a:spcAft>
                <a:spcPts val="0"/>
              </a:spcAft>
              <a:buFont typeface="Arial" panose="020B0604020202020204" pitchFamily="34" charset="0"/>
              <a:buChar char="•"/>
            </a:pPr>
            <a:endParaRPr lang="en-GB" sz="1800" dirty="0">
              <a:solidFill>
                <a:srgbClr val="212121"/>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10000"/>
              </a:lnSpc>
              <a:spcBef>
                <a:spcPts val="0"/>
              </a:spcBef>
              <a:spcAft>
                <a:spcPts val="0"/>
              </a:spcAft>
              <a:buFont typeface="Arial" panose="020B0604020202020204" pitchFamily="34" charset="0"/>
              <a:buChar char="•"/>
            </a:pPr>
            <a:r>
              <a:rPr lang="en-GB" b="1" dirty="0">
                <a:solidFill>
                  <a:srgbClr val="212121"/>
                </a:solidFill>
                <a:latin typeface="Tahoma" panose="020B0604030504040204" pitchFamily="34" charset="0"/>
                <a:ea typeface="Tahoma" panose="020B0604030504040204" pitchFamily="34" charset="0"/>
                <a:cs typeface="Tahoma" panose="020B0604030504040204" pitchFamily="34" charset="0"/>
              </a:rPr>
              <a:t>SPLW </a:t>
            </a:r>
            <a:r>
              <a:rPr lang="en-GB" sz="18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connect people with community based organisations, </a:t>
            </a:r>
            <a:r>
              <a:rPr lang="en-GB" sz="18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servces</a:t>
            </a:r>
            <a:r>
              <a:rPr lang="en-GB" sz="18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and activities </a:t>
            </a:r>
            <a:r>
              <a:rPr lang="en-GB" sz="1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to prevent the exacerbation of current issues and conditions, and ultimately help tackle health inequalities.</a:t>
            </a:r>
            <a:endParaRPr lang="en-GB" sz="1800" b="1" dirty="0">
              <a:solidFill>
                <a:srgbClr val="212121"/>
              </a:solidFill>
              <a:effectLst/>
              <a:latin typeface="Tahoma" panose="020B0604030504040204" pitchFamily="34" charset="0"/>
              <a:ea typeface="Tahoma" panose="020B0604030504040204" pitchFamily="34" charset="0"/>
              <a:cs typeface="Tahoma" panose="020B0604030504040204" pitchFamily="34" charset="0"/>
            </a:endParaRPr>
          </a:p>
          <a:p>
            <a:pPr>
              <a:lnSpc>
                <a:spcPct val="110000"/>
              </a:lnSpc>
              <a:spcBef>
                <a:spcPts val="0"/>
              </a:spcBef>
              <a:spcAft>
                <a:spcPts val="0"/>
              </a:spcAft>
            </a:pPr>
            <a:endParaRPr lang="en-GB" b="1" dirty="0">
              <a:solidFill>
                <a:srgbClr val="231F20"/>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10000"/>
              </a:lnSpc>
              <a:spcBef>
                <a:spcPts val="0"/>
              </a:spcBef>
              <a:spcAft>
                <a:spcPts val="0"/>
              </a:spcAft>
              <a:buFont typeface="Arial" panose="020B0604020202020204" pitchFamily="34" charset="0"/>
              <a:buChar char="•"/>
            </a:pPr>
            <a:r>
              <a:rPr lang="en-GB" b="1" dirty="0">
                <a:solidFill>
                  <a:srgbClr val="212121"/>
                </a:solidFill>
                <a:latin typeface="Tahoma" panose="020B0604030504040204" pitchFamily="34" charset="0"/>
                <a:ea typeface="Tahoma" panose="020B0604030504040204" pitchFamily="34" charset="0"/>
                <a:cs typeface="Tahoma" panose="020B0604030504040204" pitchFamily="34" charset="0"/>
              </a:rPr>
              <a:t>SP should be about </a:t>
            </a:r>
            <a:r>
              <a:rPr lang="en-GB" b="1" i="1" dirty="0">
                <a:solidFill>
                  <a:srgbClr val="212121"/>
                </a:solidFill>
                <a:latin typeface="Tahoma" panose="020B0604030504040204" pitchFamily="34" charset="0"/>
                <a:ea typeface="Tahoma" panose="020B0604030504040204" pitchFamily="34" charset="0"/>
                <a:cs typeface="Tahoma" panose="020B0604030504040204" pitchFamily="34" charset="0"/>
              </a:rPr>
              <a:t>what matters to me </a:t>
            </a:r>
            <a:r>
              <a:rPr lang="en-GB" dirty="0">
                <a:solidFill>
                  <a:srgbClr val="212121"/>
                </a:solidFill>
                <a:latin typeface="Tahoma" panose="020B0604030504040204" pitchFamily="34" charset="0"/>
                <a:ea typeface="Tahoma" panose="020B0604030504040204" pitchFamily="34" charset="0"/>
                <a:cs typeface="Tahoma" panose="020B0604030504040204" pitchFamily="34" charset="0"/>
              </a:rPr>
              <a:t>– friendship and society, creativity, physical activity, being outdoors, conversation, consolation, laughter, safety.  </a:t>
            </a:r>
          </a:p>
          <a:p>
            <a:pPr marL="285750" indent="-285750">
              <a:lnSpc>
                <a:spcPct val="110000"/>
              </a:lnSpc>
              <a:spcBef>
                <a:spcPts val="0"/>
              </a:spcBef>
              <a:spcAft>
                <a:spcPts val="0"/>
              </a:spcAft>
              <a:buFont typeface="Arial" panose="020B0604020202020204" pitchFamily="34" charset="0"/>
              <a:buChar char="•"/>
            </a:pPr>
            <a:endParaRPr lang="en-GB" dirty="0">
              <a:solidFill>
                <a:srgbClr val="212121"/>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10000"/>
              </a:lnSpc>
              <a:spcBef>
                <a:spcPts val="0"/>
              </a:spcBef>
              <a:spcAft>
                <a:spcPts val="0"/>
              </a:spcAft>
              <a:buFont typeface="Arial" panose="020B0604020202020204" pitchFamily="34" charset="0"/>
              <a:buChar char="•"/>
            </a:pPr>
            <a:r>
              <a:rPr lang="en-GB" b="1" dirty="0">
                <a:solidFill>
                  <a:srgbClr val="212121"/>
                </a:solidFill>
                <a:latin typeface="Tahoma" panose="020B0604030504040204" pitchFamily="34" charset="0"/>
                <a:ea typeface="Tahoma" panose="020B0604030504040204" pitchFamily="34" charset="0"/>
                <a:cs typeface="Tahoma" panose="020B0604030504040204" pitchFamily="34" charset="0"/>
              </a:rPr>
              <a:t>SPLW are there to listen </a:t>
            </a:r>
            <a:r>
              <a:rPr lang="en-GB" dirty="0">
                <a:solidFill>
                  <a:srgbClr val="212121"/>
                </a:solidFill>
                <a:latin typeface="Tahoma" panose="020B0604030504040204" pitchFamily="34" charset="0"/>
                <a:ea typeface="Tahoma" panose="020B0604030504040204" pitchFamily="34" charset="0"/>
                <a:cs typeface="Tahoma" panose="020B0604030504040204" pitchFamily="34" charset="0"/>
              </a:rPr>
              <a:t>and get people the help and support they need for issues such as finance, housing, employment, social welfare and legal advice.</a:t>
            </a:r>
          </a:p>
          <a:p>
            <a:pPr>
              <a:lnSpc>
                <a:spcPct val="110000"/>
              </a:lnSpc>
              <a:spcBef>
                <a:spcPts val="0"/>
              </a:spcBef>
              <a:spcAft>
                <a:spcPts val="0"/>
              </a:spcAft>
            </a:pPr>
            <a:endParaRPr lang="en-GB" sz="1800" dirty="0">
              <a:solidFill>
                <a:srgbClr val="212121"/>
              </a:solidFill>
              <a:effectLst/>
              <a:latin typeface="Tahoma" panose="020B0604030504040204" pitchFamily="34" charset="0"/>
              <a:ea typeface="Tahoma" panose="020B0604030504040204" pitchFamily="34" charset="0"/>
              <a:cs typeface="Tahoma" panose="020B0604030504040204" pitchFamily="34" charset="0"/>
            </a:endParaRPr>
          </a:p>
          <a:p>
            <a:pPr marL="285750" indent="-285750">
              <a:lnSpc>
                <a:spcPct val="110000"/>
              </a:lnSpc>
              <a:spcBef>
                <a:spcPts val="0"/>
              </a:spcBef>
              <a:spcAft>
                <a:spcPts val="0"/>
              </a:spcAft>
              <a:buFont typeface="Arial" panose="020B0604020202020204" pitchFamily="34" charset="0"/>
              <a:buChar char="•"/>
            </a:pPr>
            <a:r>
              <a:rPr lang="en-GB" b="1" dirty="0">
                <a:solidFill>
                  <a:srgbClr val="212121"/>
                </a:solidFill>
                <a:latin typeface="Tahoma" panose="020B0604030504040204" pitchFamily="34" charset="0"/>
                <a:ea typeface="Tahoma" panose="020B0604030504040204" pitchFamily="34" charset="0"/>
                <a:cs typeface="Tahoma" panose="020B0604030504040204" pitchFamily="34" charset="0"/>
              </a:rPr>
              <a:t>SP is intended to support but not replace formal healthcare resources </a:t>
            </a:r>
            <a:r>
              <a:rPr lang="en-GB" dirty="0">
                <a:solidFill>
                  <a:srgbClr val="212121"/>
                </a:solidFill>
                <a:latin typeface="Tahoma" panose="020B0604030504040204" pitchFamily="34" charset="0"/>
                <a:ea typeface="Tahoma" panose="020B0604030504040204" pitchFamily="34" charset="0"/>
                <a:cs typeface="Tahoma" panose="020B0604030504040204" pitchFamily="34" charset="0"/>
              </a:rPr>
              <a:t>such as psychiatric support and medical treatment.</a:t>
            </a:r>
          </a:p>
          <a:p>
            <a:endParaRPr lang="en-GB" dirty="0"/>
          </a:p>
        </p:txBody>
      </p:sp>
      <p:pic>
        <p:nvPicPr>
          <p:cNvPr id="6" name="Picture 4" descr="NHS England » Social prescribing">
            <a:extLst>
              <a:ext uri="{FF2B5EF4-FFF2-40B4-BE49-F238E27FC236}">
                <a16:creationId xmlns:a16="http://schemas.microsoft.com/office/drawing/2014/main" id="{D520041C-6668-4CBA-9C83-1A10AF4A653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070813" y="1340768"/>
            <a:ext cx="3888427" cy="4381325"/>
          </a:xfrm>
          <a:prstGeom prst="rect">
            <a:avLst/>
          </a:prstGeom>
          <a:solidFill>
            <a:srgbClr val="FFFFFF"/>
          </a:solidFill>
        </p:spPr>
      </p:pic>
      <p:sp>
        <p:nvSpPr>
          <p:cNvPr id="8" name="TextBox 7">
            <a:extLst>
              <a:ext uri="{FF2B5EF4-FFF2-40B4-BE49-F238E27FC236}">
                <a16:creationId xmlns:a16="http://schemas.microsoft.com/office/drawing/2014/main" id="{D12979DD-C385-4C77-A8AC-070F1613A702}"/>
              </a:ext>
            </a:extLst>
          </p:cNvPr>
          <p:cNvSpPr txBox="1"/>
          <p:nvPr/>
        </p:nvSpPr>
        <p:spPr>
          <a:xfrm>
            <a:off x="5076056" y="6011996"/>
            <a:ext cx="4067944" cy="738664"/>
          </a:xfrm>
          <a:prstGeom prst="rect">
            <a:avLst/>
          </a:prstGeom>
          <a:noFill/>
        </p:spPr>
        <p:txBody>
          <a:bodyPr wrap="square" rtlCol="0">
            <a:spAutoFit/>
          </a:bodyPr>
          <a:lstStyle/>
          <a:p>
            <a:r>
              <a:rPr lang="en-GB" sz="1400" dirty="0"/>
              <a:t>Source: NHS England </a:t>
            </a:r>
            <a:r>
              <a:rPr lang="en-GB" sz="1400" dirty="0">
                <a:hlinkClick r:id="rId3"/>
              </a:rPr>
              <a:t>https://www.england.nhs.uk/personalisedcare/social-prescribing/</a:t>
            </a:r>
            <a:r>
              <a:rPr lang="en-GB" sz="1400" dirty="0"/>
              <a:t> </a:t>
            </a:r>
          </a:p>
        </p:txBody>
      </p:sp>
    </p:spTree>
    <p:extLst>
      <p:ext uri="{BB962C8B-B14F-4D97-AF65-F5344CB8AC3E}">
        <p14:creationId xmlns:p14="http://schemas.microsoft.com/office/powerpoint/2010/main" val="33394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 Prescribing in London</a:t>
            </a:r>
          </a:p>
        </p:txBody>
      </p:sp>
      <p:sp>
        <p:nvSpPr>
          <p:cNvPr id="4" name="Slide Number Placeholder 3"/>
          <p:cNvSpPr>
            <a:spLocks noGrp="1"/>
          </p:cNvSpPr>
          <p:nvPr>
            <p:ph type="sldNum" sz="quarter" idx="14"/>
          </p:nvPr>
        </p:nvSpPr>
        <p:spPr/>
        <p:txBody>
          <a:bodyPr/>
          <a:lstStyle/>
          <a:p>
            <a:fld id="{8FC524A1-7B6A-464D-B8BC-8FE2E057339E}" type="slidenum">
              <a:rPr lang="en-GB" smtClean="0"/>
              <a:pPr/>
              <a:t>3</a:t>
            </a:fld>
            <a:endParaRPr lang="en-GB" dirty="0"/>
          </a:p>
        </p:txBody>
      </p:sp>
      <p:sp>
        <p:nvSpPr>
          <p:cNvPr id="5" name="Content Placeholder 4"/>
          <p:cNvSpPr>
            <a:spLocks noGrp="1"/>
          </p:cNvSpPr>
          <p:nvPr>
            <p:ph sz="quarter" idx="15"/>
          </p:nvPr>
        </p:nvSpPr>
        <p:spPr>
          <a:xfrm>
            <a:off x="250825" y="1025626"/>
            <a:ext cx="8641307" cy="5832374"/>
          </a:xfrm>
        </p:spPr>
        <p:txBody>
          <a:bodyPr>
            <a:normAutofit fontScale="92500"/>
          </a:bodyPr>
          <a:lstStyle/>
          <a:p>
            <a:pPr marL="285750" indent="-285750">
              <a:buFont typeface="Courier New" panose="02070309020205020404" pitchFamily="49" charset="0"/>
              <a:buChar char="o"/>
            </a:pPr>
            <a:r>
              <a:rPr lang="en-GB" sz="24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Social Prescribing (SP) is being mainstreamed by NHS England with Social Prescribing Link Workers (SPLW) based in Primary Care Networks (PCNs) since June 2019. In London, there are Social Prescribing services based in all boroughs and more than 350 SPLW covering c200 PCNs. </a:t>
            </a:r>
          </a:p>
          <a:p>
            <a:pPr marL="285750" indent="-285750">
              <a:buFont typeface="Courier New" panose="02070309020205020404" pitchFamily="49" charset="0"/>
              <a:buChar char="o"/>
            </a:pPr>
            <a:r>
              <a:rPr lang="en-GB" sz="24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The majority of SP services are for adults only when Personalised Care should deliver ‘whole population approaches to supporting people of all ages’ (</a:t>
            </a:r>
            <a:r>
              <a:rPr lang="en-GB" sz="2400" b="1" i="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NHSE, </a:t>
            </a:r>
            <a:r>
              <a:rPr lang="en-GB" sz="2400" b="1" i="1" dirty="0">
                <a:solidFill>
                  <a:schemeClr val="accent6"/>
                </a:solidFill>
                <a:latin typeface="Tahoma" panose="020B0604030504040204" pitchFamily="34" charset="0"/>
                <a:ea typeface="Tahoma" panose="020B0604030504040204" pitchFamily="34" charset="0"/>
                <a:cs typeface="Tahoma" panose="020B0604030504040204" pitchFamily="34" charset="0"/>
                <a:hlinkClick r:id="rId2"/>
              </a:rPr>
              <a:t>Universal Personalised Care Model</a:t>
            </a:r>
            <a:r>
              <a:rPr lang="en-GB" sz="24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en-GB" sz="24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There is a gap for babies children and young people that needs to be addressed more now than ever, recognising that 40% of activity in primary care relates to them. </a:t>
            </a:r>
          </a:p>
          <a:p>
            <a:pPr marL="285750" indent="-285750">
              <a:buFont typeface="Courier New" panose="02070309020205020404" pitchFamily="49" charset="0"/>
              <a:buChar char="o"/>
            </a:pPr>
            <a:r>
              <a:rPr lang="en-GB" sz="24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PCNs use the Additional Roles Reimbursement Scheme (ARRS) to recruit Social Prescribing Link Workers and other Personalised Care roles into GP practices.  A very small number of PCNs in London are using the ARRS funding to employ CYP SPLW. </a:t>
            </a:r>
          </a:p>
          <a:p>
            <a:pPr lvl="1" indent="0">
              <a:lnSpc>
                <a:spcPct val="120000"/>
              </a:lnSpc>
              <a:spcBef>
                <a:spcPts val="0"/>
              </a:spcBef>
              <a:spcAft>
                <a:spcPts val="0"/>
              </a:spcAft>
              <a:buNone/>
            </a:pPr>
            <a:endParaRPr lang="en-GB" sz="25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571500" lvl="1">
              <a:buFont typeface="Courier New" panose="02070309020205020404" pitchFamily="49" charset="0"/>
              <a:buChar char="o"/>
            </a:pPr>
            <a:endParaRPr lang="en-GB"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Courier New" panose="02070309020205020404" pitchFamily="49" charset="0"/>
              <a:buChar char="o"/>
            </a:pPr>
            <a:endParaRPr lang="en-GB" sz="1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Courier New" panose="02070309020205020404" pitchFamily="49" charset="0"/>
              <a:buChar char="o"/>
            </a:pPr>
            <a:endParaRPr lang="en-GB" sz="1800" i="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p>
        </p:txBody>
      </p:sp>
    </p:spTree>
    <p:extLst>
      <p:ext uri="{BB962C8B-B14F-4D97-AF65-F5344CB8AC3E}">
        <p14:creationId xmlns:p14="http://schemas.microsoft.com/office/powerpoint/2010/main" val="3099296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15" y="202131"/>
            <a:ext cx="8758664" cy="398316"/>
          </a:xfrm>
        </p:spPr>
        <p:txBody>
          <a:bodyPr/>
          <a:lstStyle/>
          <a:p>
            <a:r>
              <a:rPr lang="en-GB" dirty="0"/>
              <a:t>CYP SP - Current landscape in London</a:t>
            </a:r>
          </a:p>
        </p:txBody>
      </p:sp>
      <p:sp>
        <p:nvSpPr>
          <p:cNvPr id="4" name="Slide Number Placeholder 3"/>
          <p:cNvSpPr>
            <a:spLocks noGrp="1"/>
          </p:cNvSpPr>
          <p:nvPr>
            <p:ph type="sldNum" sz="quarter" idx="14"/>
          </p:nvPr>
        </p:nvSpPr>
        <p:spPr/>
        <p:txBody>
          <a:bodyPr/>
          <a:lstStyle/>
          <a:p>
            <a:pPr defTabSz="685800"/>
            <a:fld id="{8FC524A1-7B6A-464D-B8BC-8FE2E057339E}" type="slidenum">
              <a:rPr lang="en-GB">
                <a:solidFill>
                  <a:srgbClr val="3F3F3F">
                    <a:lumMod val="50000"/>
                  </a:srgbClr>
                </a:solidFill>
                <a:latin typeface="Arial"/>
              </a:rPr>
              <a:pPr defTabSz="685800"/>
              <a:t>4</a:t>
            </a:fld>
            <a:endParaRPr lang="en-GB" dirty="0">
              <a:solidFill>
                <a:srgbClr val="3F3F3F">
                  <a:lumMod val="50000"/>
                </a:srgbClr>
              </a:solidFill>
              <a:latin typeface="Arial"/>
            </a:endParaRPr>
          </a:p>
        </p:txBody>
      </p:sp>
      <p:sp>
        <p:nvSpPr>
          <p:cNvPr id="3" name="TextBox 2">
            <a:extLst>
              <a:ext uri="{FF2B5EF4-FFF2-40B4-BE49-F238E27FC236}">
                <a16:creationId xmlns:a16="http://schemas.microsoft.com/office/drawing/2014/main" id="{DC374091-9581-4937-8D80-27B5BFDEBA72}"/>
              </a:ext>
            </a:extLst>
          </p:cNvPr>
          <p:cNvSpPr txBox="1"/>
          <p:nvPr/>
        </p:nvSpPr>
        <p:spPr>
          <a:xfrm>
            <a:off x="133815" y="760909"/>
            <a:ext cx="8758664" cy="2800767"/>
          </a:xfrm>
          <a:prstGeom prst="rect">
            <a:avLst/>
          </a:prstGeom>
          <a:solidFill>
            <a:schemeClr val="bg1">
              <a:lumMod val="95000"/>
            </a:schemeClr>
          </a:solidFill>
        </p:spPr>
        <p:txBody>
          <a:bodyPr wrap="square" rtlCol="0">
            <a:spAutoFit/>
          </a:bodyPr>
          <a:lstStyle/>
          <a:p>
            <a:pPr defTabSz="685800"/>
            <a:r>
              <a:rPr lang="en-GB" sz="1600" b="1" dirty="0">
                <a:solidFill>
                  <a:srgbClr val="3F3F3F"/>
                </a:solidFill>
                <a:latin typeface="Tahoma" panose="020B0604030504040204" pitchFamily="34" charset="0"/>
                <a:ea typeface="Tahoma" panose="020B0604030504040204" pitchFamily="34" charset="0"/>
                <a:cs typeface="Tahoma" panose="020B0604030504040204" pitchFamily="34" charset="0"/>
              </a:rPr>
              <a:t>Early intelligence gathering in London has revealed activity/interest:</a:t>
            </a:r>
            <a:endPar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endParaRPr>
          </a:p>
          <a:p>
            <a:pPr marL="214313" indent="-214313"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North East London initiated a series of 6-month test pilots in 2021 in 6 boroughs to develop local models of CYP SP; </a:t>
            </a:r>
          </a:p>
          <a:p>
            <a:pPr marL="214313" indent="-214313"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Waltham Forest Early Years SP project; City and Hackney; Redbridge and Newham</a:t>
            </a:r>
          </a:p>
          <a:p>
            <a:pPr marL="214313" indent="-214313"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SP projects live in Enfield &amp; Islington; Camden, Haringey and Barnet ICS funded projects in 22/23</a:t>
            </a:r>
          </a:p>
          <a:p>
            <a:pPr marL="214313" indent="-214313"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West London looking to recruit CYP SPLW in 3 PCNs Greenwich, Lambeth (Herne Hill Practice and Well Centre) and Bexley</a:t>
            </a:r>
          </a:p>
          <a:p>
            <a:pPr marL="214313" indent="-214313"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1 CYP SPLW in Wandsworth; Merton to commission a pilot</a:t>
            </a:r>
          </a:p>
          <a:p>
            <a:pPr marL="214313" indent="-214313" defTabSz="685800">
              <a:buFontTx/>
              <a:buChar char="-"/>
            </a:pPr>
            <a:r>
              <a:rPr lang="en-GB" sz="1600" b="1" dirty="0">
                <a:solidFill>
                  <a:srgbClr val="3F3F3F"/>
                </a:solidFill>
                <a:latin typeface="Tahoma" panose="020B0604030504040204" pitchFamily="34" charset="0"/>
                <a:ea typeface="Tahoma" panose="020B0604030504040204" pitchFamily="34" charset="0"/>
                <a:cs typeface="Tahoma" panose="020B0604030504040204" pitchFamily="34" charset="0"/>
              </a:rPr>
              <a:t>Part of wider NHS London plans for CYP Integration and the Improvement Collaborative</a:t>
            </a:r>
          </a:p>
        </p:txBody>
      </p:sp>
      <p:sp>
        <p:nvSpPr>
          <p:cNvPr id="6" name="TextBox 5">
            <a:extLst>
              <a:ext uri="{FF2B5EF4-FFF2-40B4-BE49-F238E27FC236}">
                <a16:creationId xmlns:a16="http://schemas.microsoft.com/office/drawing/2014/main" id="{E0273DED-4928-4619-8209-5ED2815A0703}"/>
              </a:ext>
            </a:extLst>
          </p:cNvPr>
          <p:cNvSpPr txBox="1"/>
          <p:nvPr/>
        </p:nvSpPr>
        <p:spPr>
          <a:xfrm>
            <a:off x="133815" y="5428742"/>
            <a:ext cx="8758664" cy="1323439"/>
          </a:xfrm>
          <a:prstGeom prst="rect">
            <a:avLst/>
          </a:prstGeom>
          <a:solidFill>
            <a:schemeClr val="accent1">
              <a:lumMod val="20000"/>
              <a:lumOff val="80000"/>
            </a:schemeClr>
          </a:solidFill>
        </p:spPr>
        <p:txBody>
          <a:bodyPr wrap="square" rtlCol="0">
            <a:spAutoFit/>
          </a:bodyPr>
          <a:lstStyle/>
          <a:p>
            <a:pPr defTabSz="685800"/>
            <a:r>
              <a:rPr lang="en-GB" sz="1600" b="1" dirty="0">
                <a:solidFill>
                  <a:srgbClr val="3F3F3F"/>
                </a:solidFill>
                <a:latin typeface="Tahoma" panose="020B0604030504040204" pitchFamily="34" charset="0"/>
                <a:ea typeface="Tahoma" panose="020B0604030504040204" pitchFamily="34" charset="0"/>
                <a:cs typeface="Tahoma" panose="020B0604030504040204" pitchFamily="34" charset="0"/>
              </a:rPr>
              <a:t>Social Prescribing for CYP at risk of youth violence, led by the NHS London Violence Reduction Programme:</a:t>
            </a:r>
          </a:p>
          <a:p>
            <a:pPr marL="214313" indent="-214313"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Development of a pathway and toolkit - </a:t>
            </a: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hlinkClick r:id="rId2"/>
              </a:rPr>
              <a:t>https://www.england.nhs.uk/london/london-clinical-networks/our-networks/violence-reduction/social-prescribing/</a:t>
            </a: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 </a:t>
            </a:r>
          </a:p>
          <a:p>
            <a:pPr marL="214313" indent="-214313"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Pilots in Enfield and Hackney</a:t>
            </a:r>
          </a:p>
        </p:txBody>
      </p:sp>
      <p:sp>
        <p:nvSpPr>
          <p:cNvPr id="5" name="TextBox 4">
            <a:extLst>
              <a:ext uri="{FF2B5EF4-FFF2-40B4-BE49-F238E27FC236}">
                <a16:creationId xmlns:a16="http://schemas.microsoft.com/office/drawing/2014/main" id="{170CC717-56D9-4FDB-9067-D81F3995A8D8}"/>
              </a:ext>
            </a:extLst>
          </p:cNvPr>
          <p:cNvSpPr txBox="1"/>
          <p:nvPr/>
        </p:nvSpPr>
        <p:spPr>
          <a:xfrm>
            <a:off x="133815" y="3665825"/>
            <a:ext cx="8758664" cy="1569660"/>
          </a:xfrm>
          <a:prstGeom prst="rect">
            <a:avLst/>
          </a:prstGeom>
          <a:solidFill>
            <a:schemeClr val="bg2"/>
          </a:solidFill>
        </p:spPr>
        <p:txBody>
          <a:bodyPr wrap="square" rtlCol="0">
            <a:spAutoFit/>
          </a:bodyPr>
          <a:lstStyle/>
          <a:p>
            <a:pPr defTabSz="685800"/>
            <a:r>
              <a:rPr lang="en-GB" sz="1600" b="1" dirty="0">
                <a:solidFill>
                  <a:srgbClr val="3F3F3F"/>
                </a:solidFill>
                <a:latin typeface="Tahoma" panose="020B0604030504040204" pitchFamily="34" charset="0"/>
                <a:ea typeface="Tahoma" panose="020B0604030504040204" pitchFamily="34" charset="0"/>
                <a:cs typeface="Tahoma" panose="020B0604030504040204" pitchFamily="34" charset="0"/>
              </a:rPr>
              <a:t>Conversations about opportunities for CYP SP in secondary care / MH Trusts:</a:t>
            </a:r>
          </a:p>
          <a:p>
            <a:pPr marL="285750" indent="-285750"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Kings Adolescent Outreach Service (KAOS) partnership with </a:t>
            </a:r>
            <a:r>
              <a:rPr lang="en-GB" sz="1600" dirty="0" err="1">
                <a:solidFill>
                  <a:srgbClr val="3F3F3F"/>
                </a:solidFill>
                <a:latin typeface="Tahoma" panose="020B0604030504040204" pitchFamily="34" charset="0"/>
                <a:ea typeface="Tahoma" panose="020B0604030504040204" pitchFamily="34" charset="0"/>
                <a:cs typeface="Tahoma" panose="020B0604030504040204" pitchFamily="34" charset="0"/>
              </a:rPr>
              <a:t>Redthread</a:t>
            </a:r>
            <a:endPar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endParaRPr>
          </a:p>
          <a:p>
            <a:pPr marL="285750" indent="-285750"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Imperial College Healthcare NHS Trust – recruiting</a:t>
            </a:r>
            <a:r>
              <a:rPr lang="en-US" sz="1600" dirty="0">
                <a:solidFill>
                  <a:srgbClr val="3F3F3F"/>
                </a:solidFill>
                <a:latin typeface="Tahoma" panose="020B0604030504040204" pitchFamily="34" charset="0"/>
                <a:ea typeface="Tahoma" panose="020B0604030504040204" pitchFamily="34" charset="0"/>
                <a:cs typeface="Tahoma" panose="020B0604030504040204" pitchFamily="34" charset="0"/>
              </a:rPr>
              <a:t> </a:t>
            </a:r>
            <a:r>
              <a:rPr lang="en-US" sz="1600" dirty="0" err="1">
                <a:solidFill>
                  <a:srgbClr val="3F3F3F"/>
                </a:solidFill>
                <a:latin typeface="Tahoma" panose="020B0604030504040204" pitchFamily="34" charset="0"/>
                <a:ea typeface="Tahoma" panose="020B0604030504040204" pitchFamily="34" charset="0"/>
                <a:cs typeface="Tahoma" panose="020B0604030504040204" pitchFamily="34" charset="0"/>
              </a:rPr>
              <a:t>Paediatric</a:t>
            </a:r>
            <a:r>
              <a:rPr lang="en-US" sz="1600" dirty="0">
                <a:solidFill>
                  <a:srgbClr val="3F3F3F"/>
                </a:solidFill>
                <a:latin typeface="Tahoma" panose="020B0604030504040204" pitchFamily="34" charset="0"/>
                <a:ea typeface="Tahoma" panose="020B0604030504040204" pitchFamily="34" charset="0"/>
                <a:cs typeface="Tahoma" panose="020B0604030504040204" pitchFamily="34" charset="0"/>
              </a:rPr>
              <a:t> Coordinator with SP remit</a:t>
            </a:r>
            <a:endPar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endParaRPr>
          </a:p>
          <a:p>
            <a:pPr marL="285750" indent="-285750"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Barts Health Trust – recruiting a CYP SPLW</a:t>
            </a:r>
          </a:p>
          <a:p>
            <a:pPr marL="285750" indent="-285750"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East London NHS Foundation Trust</a:t>
            </a:r>
          </a:p>
          <a:p>
            <a:pPr marL="285750" indent="-285750" defTabSz="685800">
              <a:buFontTx/>
              <a:buChar char="-"/>
            </a:pPr>
            <a:r>
              <a:rPr lang="en-GB" sz="1600" dirty="0">
                <a:solidFill>
                  <a:srgbClr val="3F3F3F"/>
                </a:solidFill>
                <a:latin typeface="Tahoma" panose="020B0604030504040204" pitchFamily="34" charset="0"/>
                <a:ea typeface="Tahoma" panose="020B0604030504040204" pitchFamily="34" charset="0"/>
                <a:cs typeface="Tahoma" panose="020B0604030504040204" pitchFamily="34" charset="0"/>
              </a:rPr>
              <a:t>Lewisham and Greenwich NHS Trust</a:t>
            </a:r>
          </a:p>
        </p:txBody>
      </p:sp>
    </p:spTree>
    <p:extLst>
      <p:ext uri="{BB962C8B-B14F-4D97-AF65-F5344CB8AC3E}">
        <p14:creationId xmlns:p14="http://schemas.microsoft.com/office/powerpoint/2010/main" val="114843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A2CF9-CD1B-4A39-BA5B-12FF743842A0}"/>
              </a:ext>
            </a:extLst>
          </p:cNvPr>
          <p:cNvSpPr>
            <a:spLocks noGrp="1"/>
          </p:cNvSpPr>
          <p:nvPr>
            <p:ph type="title"/>
          </p:nvPr>
        </p:nvSpPr>
        <p:spPr/>
        <p:txBody>
          <a:bodyPr/>
          <a:lstStyle/>
          <a:p>
            <a:r>
              <a:rPr lang="en-GB" dirty="0"/>
              <a:t>Social Prescribing – opportunities for CYP</a:t>
            </a:r>
          </a:p>
        </p:txBody>
      </p:sp>
      <p:sp>
        <p:nvSpPr>
          <p:cNvPr id="4" name="Slide Number Placeholder 3">
            <a:extLst>
              <a:ext uri="{FF2B5EF4-FFF2-40B4-BE49-F238E27FC236}">
                <a16:creationId xmlns:a16="http://schemas.microsoft.com/office/drawing/2014/main" id="{B9CE18B6-9B99-4804-A5ED-C25EE77341A7}"/>
              </a:ext>
            </a:extLst>
          </p:cNvPr>
          <p:cNvSpPr>
            <a:spLocks noGrp="1"/>
          </p:cNvSpPr>
          <p:nvPr>
            <p:ph type="sldNum" sz="quarter" idx="14"/>
          </p:nvPr>
        </p:nvSpPr>
        <p:spPr/>
        <p:txBody>
          <a:bodyPr/>
          <a:lstStyle/>
          <a:p>
            <a:fld id="{8FC524A1-7B6A-464D-B8BC-8FE2E057339E}" type="slidenum">
              <a:rPr lang="en-GB" smtClean="0"/>
              <a:pPr/>
              <a:t>5</a:t>
            </a:fld>
            <a:endParaRPr lang="en-GB" dirty="0"/>
          </a:p>
        </p:txBody>
      </p:sp>
      <p:sp>
        <p:nvSpPr>
          <p:cNvPr id="5" name="Content Placeholder 4">
            <a:extLst>
              <a:ext uri="{FF2B5EF4-FFF2-40B4-BE49-F238E27FC236}">
                <a16:creationId xmlns:a16="http://schemas.microsoft.com/office/drawing/2014/main" id="{C85F9A92-8875-4464-9B19-2AC300F7D93B}"/>
              </a:ext>
            </a:extLst>
          </p:cNvPr>
          <p:cNvSpPr>
            <a:spLocks noGrp="1"/>
          </p:cNvSpPr>
          <p:nvPr>
            <p:ph sz="quarter" idx="15"/>
          </p:nvPr>
        </p:nvSpPr>
        <p:spPr>
          <a:xfrm>
            <a:off x="250825" y="981323"/>
            <a:ext cx="8641655" cy="5687764"/>
          </a:xfrm>
        </p:spPr>
        <p:txBody>
          <a:bodyPr>
            <a:normAutofit fontScale="77500" lnSpcReduction="20000"/>
          </a:bodyPr>
          <a:lstStyle/>
          <a:p>
            <a:pPr marL="285750" indent="-285750">
              <a:buFont typeface="Courier New" panose="02070309020205020404" pitchFamily="49" charset="0"/>
              <a:buChar char="o"/>
            </a:pPr>
            <a:r>
              <a:rPr lang="en-GB" sz="3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Social Prescribing for CYP is an </a:t>
            </a:r>
            <a:r>
              <a:rPr lang="en-GB" sz="3200" b="1" dirty="0">
                <a:latin typeface="Tahoma" panose="020B0604030504040204" pitchFamily="34" charset="0"/>
                <a:ea typeface="Tahoma" panose="020B0604030504040204" pitchFamily="34" charset="0"/>
                <a:cs typeface="Tahoma" panose="020B0604030504040204" pitchFamily="34" charset="0"/>
              </a:rPr>
              <a:t>emerging area nationally and there is growing energy and commitment to develop approaches in London</a:t>
            </a:r>
            <a:r>
              <a:rPr lang="en-GB" sz="3200" dirty="0">
                <a:latin typeface="Tahoma" panose="020B0604030504040204" pitchFamily="34" charset="0"/>
                <a:ea typeface="Tahoma" panose="020B0604030504040204" pitchFamily="34" charset="0"/>
                <a:cs typeface="Tahoma" panose="020B0604030504040204" pitchFamily="34" charset="0"/>
              </a:rPr>
              <a:t>. </a:t>
            </a:r>
          </a:p>
          <a:p>
            <a:pPr marL="285750" indent="-285750">
              <a:buFont typeface="Courier New" panose="02070309020205020404" pitchFamily="49" charset="0"/>
              <a:buChar char="o"/>
            </a:pP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Social Prescribing for CYP can be all age (0 up to 18/25 years) and/or can be targeted at particular cohorts for specific reasons:</a:t>
            </a:r>
          </a:p>
          <a:p>
            <a:pPr marL="571500" lvl="1">
              <a:buFont typeface="Courier New" panose="02070309020205020404" pitchFamily="49" charset="0"/>
              <a:buChar char="o"/>
            </a:pP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Long term conditions such as asthma, diabetes </a:t>
            </a:r>
          </a:p>
          <a:p>
            <a:pPr marL="571500" lvl="1">
              <a:lnSpc>
                <a:spcPct val="120000"/>
              </a:lnSpc>
              <a:spcBef>
                <a:spcPts val="0"/>
              </a:spcBef>
              <a:spcAft>
                <a:spcPts val="0"/>
              </a:spcAft>
              <a:buFont typeface="Courier New" panose="02070309020205020404" pitchFamily="49" charset="0"/>
              <a:buChar char="o"/>
            </a:pP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Mental Health </a:t>
            </a:r>
            <a:r>
              <a:rPr lang="en-GB" sz="32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e.g</a:t>
            </a: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waiting CAHMS assessment, social isolation, low level anxiety and depression </a:t>
            </a:r>
          </a:p>
          <a:p>
            <a:pPr marL="571500" lvl="1">
              <a:lnSpc>
                <a:spcPct val="120000"/>
              </a:lnSpc>
              <a:spcBef>
                <a:spcPts val="0"/>
              </a:spcBef>
              <a:spcAft>
                <a:spcPts val="0"/>
              </a:spcAft>
              <a:buFont typeface="Courier New" panose="02070309020205020404" pitchFamily="49" charset="0"/>
              <a:buChar char="o"/>
            </a:pP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At risk of youth violence</a:t>
            </a:r>
          </a:p>
          <a:p>
            <a:pPr marL="571500" lvl="1">
              <a:lnSpc>
                <a:spcPct val="120000"/>
              </a:lnSpc>
              <a:spcBef>
                <a:spcPts val="0"/>
              </a:spcBef>
              <a:spcAft>
                <a:spcPts val="0"/>
              </a:spcAft>
              <a:buFont typeface="Courier New" panose="02070309020205020404" pitchFamily="49" charset="0"/>
              <a:buChar char="o"/>
            </a:pP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Learning disabilities and autism </a:t>
            </a:r>
            <a:r>
              <a:rPr lang="en-GB" sz="32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e.g</a:t>
            </a: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waiting autism assessment</a:t>
            </a:r>
          </a:p>
          <a:p>
            <a:pPr marL="571500" lvl="1">
              <a:lnSpc>
                <a:spcPct val="120000"/>
              </a:lnSpc>
              <a:spcBef>
                <a:spcPts val="0"/>
              </a:spcBef>
              <a:spcAft>
                <a:spcPts val="0"/>
              </a:spcAft>
              <a:buFont typeface="Courier New" panose="02070309020205020404" pitchFamily="49" charset="0"/>
              <a:buChar char="o"/>
            </a:pP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Families with young children aged 0-5 years</a:t>
            </a:r>
          </a:p>
          <a:p>
            <a:pPr marL="571500" lvl="1">
              <a:lnSpc>
                <a:spcPct val="120000"/>
              </a:lnSpc>
              <a:spcBef>
                <a:spcPts val="0"/>
              </a:spcBef>
              <a:spcAft>
                <a:spcPts val="0"/>
              </a:spcAft>
              <a:buFont typeface="Courier New" panose="02070309020205020404" pitchFamily="49" charset="0"/>
              <a:buChar char="o"/>
            </a:pPr>
            <a:r>
              <a:rPr lang="en-GB" sz="3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Transition points (e.g. children to adults services, primary to secondary school, step down from statutory services)</a:t>
            </a:r>
          </a:p>
          <a:p>
            <a:endParaRPr lang="en-GB" dirty="0"/>
          </a:p>
        </p:txBody>
      </p:sp>
    </p:spTree>
    <p:extLst>
      <p:ext uri="{BB962C8B-B14F-4D97-AF65-F5344CB8AC3E}">
        <p14:creationId xmlns:p14="http://schemas.microsoft.com/office/powerpoint/2010/main" val="402623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1C37C-8A9A-4627-BB70-80D590008E5A}"/>
              </a:ext>
            </a:extLst>
          </p:cNvPr>
          <p:cNvSpPr>
            <a:spLocks noGrp="1"/>
          </p:cNvSpPr>
          <p:nvPr>
            <p:ph type="title"/>
          </p:nvPr>
        </p:nvSpPr>
        <p:spPr>
          <a:xfrm>
            <a:off x="250825" y="188913"/>
            <a:ext cx="8641655" cy="791815"/>
          </a:xfrm>
        </p:spPr>
        <p:txBody>
          <a:bodyPr/>
          <a:lstStyle/>
          <a:p>
            <a:r>
              <a:rPr lang="en-GB" dirty="0"/>
              <a:t>Developing ambitions for CYP Social Prescribing in London</a:t>
            </a:r>
          </a:p>
        </p:txBody>
      </p:sp>
      <p:sp>
        <p:nvSpPr>
          <p:cNvPr id="4" name="Slide Number Placeholder 3">
            <a:extLst>
              <a:ext uri="{FF2B5EF4-FFF2-40B4-BE49-F238E27FC236}">
                <a16:creationId xmlns:a16="http://schemas.microsoft.com/office/drawing/2014/main" id="{85AA5231-58F0-46DD-85B6-E39733D7AB2A}"/>
              </a:ext>
            </a:extLst>
          </p:cNvPr>
          <p:cNvSpPr>
            <a:spLocks noGrp="1"/>
          </p:cNvSpPr>
          <p:nvPr>
            <p:ph type="sldNum" sz="quarter" idx="14"/>
          </p:nvPr>
        </p:nvSpPr>
        <p:spPr/>
        <p:txBody>
          <a:bodyPr/>
          <a:lstStyle/>
          <a:p>
            <a:fld id="{8FC524A1-7B6A-464D-B8BC-8FE2E057339E}" type="slidenum">
              <a:rPr lang="en-GB" smtClean="0"/>
              <a:pPr/>
              <a:t>6</a:t>
            </a:fld>
            <a:endParaRPr lang="en-GB" dirty="0"/>
          </a:p>
        </p:txBody>
      </p:sp>
      <p:sp>
        <p:nvSpPr>
          <p:cNvPr id="3" name="TextBox 2">
            <a:extLst>
              <a:ext uri="{FF2B5EF4-FFF2-40B4-BE49-F238E27FC236}">
                <a16:creationId xmlns:a16="http://schemas.microsoft.com/office/drawing/2014/main" id="{99AA8594-5431-48B0-BE4F-C79D4908DB6D}"/>
              </a:ext>
            </a:extLst>
          </p:cNvPr>
          <p:cNvSpPr txBox="1"/>
          <p:nvPr/>
        </p:nvSpPr>
        <p:spPr>
          <a:xfrm>
            <a:off x="228821" y="4290197"/>
            <a:ext cx="8640149" cy="2308324"/>
          </a:xfrm>
          <a:prstGeom prst="rect">
            <a:avLst/>
          </a:prstGeom>
          <a:solidFill>
            <a:schemeClr val="bg1">
              <a:lumMod val="85000"/>
            </a:schemeClr>
          </a:solidFill>
        </p:spPr>
        <p:txBody>
          <a:bodyPr wrap="square" rtlCol="0">
            <a:spAutoFit/>
          </a:bodyPr>
          <a:lstStyle/>
          <a:p>
            <a:pPr algn="ctr"/>
            <a:r>
              <a:rPr lang="en-GB" b="1" dirty="0">
                <a:latin typeface="Tahoma" panose="020B0604030504040204" pitchFamily="34" charset="0"/>
                <a:ea typeface="Tahoma" panose="020B0604030504040204" pitchFamily="34" charset="0"/>
                <a:cs typeface="Tahoma" panose="020B0604030504040204" pitchFamily="34" charset="0"/>
              </a:rPr>
              <a:t>On Wednesday 20</a:t>
            </a:r>
            <a:r>
              <a:rPr lang="en-GB" b="1" baseline="30000" dirty="0">
                <a:latin typeface="Tahoma" panose="020B0604030504040204" pitchFamily="34" charset="0"/>
                <a:ea typeface="Tahoma" panose="020B0604030504040204" pitchFamily="34" charset="0"/>
                <a:cs typeface="Tahoma" panose="020B0604030504040204" pitchFamily="34" charset="0"/>
              </a:rPr>
              <a:t>th</a:t>
            </a:r>
            <a:r>
              <a:rPr lang="en-GB" b="1" dirty="0">
                <a:latin typeface="Tahoma" panose="020B0604030504040204" pitchFamily="34" charset="0"/>
                <a:ea typeface="Tahoma" panose="020B0604030504040204" pitchFamily="34" charset="0"/>
                <a:cs typeface="Tahoma" panose="020B0604030504040204" pitchFamily="34" charset="0"/>
              </a:rPr>
              <a:t> October, a Strategic Roundtable to develop a common shared ambition for CYP Social Prescribing in London.  </a:t>
            </a:r>
          </a:p>
          <a:p>
            <a:pPr algn="ctr"/>
            <a:endParaRPr lang="en-GB" dirty="0">
              <a:latin typeface="Tahoma" panose="020B0604030504040204" pitchFamily="34" charset="0"/>
              <a:ea typeface="Tahoma" panose="020B0604030504040204" pitchFamily="34" charset="0"/>
              <a:cs typeface="Tahoma" panose="020B0604030504040204" pitchFamily="34" charset="0"/>
            </a:endParaRPr>
          </a:p>
          <a:p>
            <a:pPr algn="ctr"/>
            <a:r>
              <a:rPr lang="en-GB" dirty="0" err="1">
                <a:latin typeface="Tahoma" panose="020B0604030504040204" pitchFamily="34" charset="0"/>
                <a:ea typeface="Tahoma" panose="020B0604030504040204" pitchFamily="34" charset="0"/>
                <a:cs typeface="Tahoma" panose="020B0604030504040204" pitchFamily="34" charset="0"/>
              </a:rPr>
              <a:t>Approx</a:t>
            </a:r>
            <a:r>
              <a:rPr lang="en-GB" dirty="0">
                <a:latin typeface="Tahoma" panose="020B0604030504040204" pitchFamily="34" charset="0"/>
                <a:ea typeface="Tahoma" panose="020B0604030504040204" pitchFamily="34" charset="0"/>
                <a:cs typeface="Tahoma" panose="020B0604030504040204" pitchFamily="34" charset="0"/>
              </a:rPr>
              <a:t> 40 attendees from multi-agency strategic partners including NHS, ICS’, local authorities, London Sport, Partnership for Young London, London Plus.</a:t>
            </a:r>
          </a:p>
          <a:p>
            <a:pPr algn="ctr"/>
            <a:endParaRPr lang="en-GB" dirty="0">
              <a:latin typeface="Tahoma" panose="020B0604030504040204" pitchFamily="34" charset="0"/>
              <a:ea typeface="Tahoma" panose="020B0604030504040204" pitchFamily="34" charset="0"/>
              <a:cs typeface="Tahoma" panose="020B0604030504040204" pitchFamily="34" charset="0"/>
            </a:endParaRPr>
          </a:p>
          <a:p>
            <a:pPr algn="ctr"/>
            <a:r>
              <a:rPr lang="en-GB" b="1" dirty="0">
                <a:latin typeface="Tahoma" panose="020B0604030504040204" pitchFamily="34" charset="0"/>
                <a:ea typeface="Tahoma" panose="020B0604030504040204" pitchFamily="34" charset="0"/>
                <a:cs typeface="Tahoma" panose="020B0604030504040204" pitchFamily="34" charset="0"/>
              </a:rPr>
              <a:t>Agreement to have CYP Social Prescribing activity in every borough by 2023/24.</a:t>
            </a:r>
          </a:p>
        </p:txBody>
      </p:sp>
      <p:sp>
        <p:nvSpPr>
          <p:cNvPr id="8" name="TextBox 7">
            <a:extLst>
              <a:ext uri="{FF2B5EF4-FFF2-40B4-BE49-F238E27FC236}">
                <a16:creationId xmlns:a16="http://schemas.microsoft.com/office/drawing/2014/main" id="{B8874ACB-F5C3-48D0-983A-D3B1C5D00D5B}"/>
              </a:ext>
            </a:extLst>
          </p:cNvPr>
          <p:cNvSpPr txBox="1"/>
          <p:nvPr/>
        </p:nvSpPr>
        <p:spPr>
          <a:xfrm>
            <a:off x="228821" y="1136642"/>
            <a:ext cx="8618145" cy="2862322"/>
          </a:xfrm>
          <a:prstGeom prst="rect">
            <a:avLst/>
          </a:prstGeom>
          <a:solidFill>
            <a:schemeClr val="accent4">
              <a:lumMod val="20000"/>
              <a:lumOff val="80000"/>
            </a:schemeClr>
          </a:solidFill>
        </p:spPr>
        <p:txBody>
          <a:bodyPr wrap="square" rtlCol="0">
            <a:spAutoFit/>
          </a:bodyPr>
          <a:lstStyle/>
          <a:p>
            <a:pPr algn="ctr"/>
            <a:r>
              <a:rPr lang="en-GB" b="1" dirty="0">
                <a:latin typeface="Tahoma" panose="020B0604030504040204" pitchFamily="34" charset="0"/>
                <a:ea typeface="Tahoma" panose="020B0604030504040204" pitchFamily="34" charset="0"/>
                <a:cs typeface="Tahoma" panose="020B0604030504040204" pitchFamily="34" charset="0"/>
              </a:rPr>
              <a:t>On Wednesday 6</a:t>
            </a:r>
            <a:r>
              <a:rPr lang="en-GB" b="1" baseline="30000" dirty="0">
                <a:latin typeface="Tahoma" panose="020B0604030504040204" pitchFamily="34" charset="0"/>
                <a:ea typeface="Tahoma" panose="020B0604030504040204" pitchFamily="34" charset="0"/>
                <a:cs typeface="Tahoma" panose="020B0604030504040204" pitchFamily="34" charset="0"/>
              </a:rPr>
              <a:t>th</a:t>
            </a:r>
            <a:r>
              <a:rPr lang="en-GB" b="1" dirty="0">
                <a:latin typeface="Tahoma" panose="020B0604030504040204" pitchFamily="34" charset="0"/>
                <a:ea typeface="Tahoma" panose="020B0604030504040204" pitchFamily="34" charset="0"/>
                <a:cs typeface="Tahoma" panose="020B0604030504040204" pitchFamily="34" charset="0"/>
              </a:rPr>
              <a:t> October 2021, the NHSE London CYP Strategic Forum agreed to support the expansion of Social Prescribing for CYP in London.  It was agreed to:</a:t>
            </a:r>
          </a:p>
          <a:p>
            <a:pPr algn="ctr"/>
            <a:endParaRPr lang="en-GB" b="1" dirty="0">
              <a:latin typeface="Tahoma" panose="020B0604030504040204" pitchFamily="34" charset="0"/>
              <a:ea typeface="Tahoma" panose="020B0604030504040204" pitchFamily="34" charset="0"/>
              <a:cs typeface="Tahoma" panose="020B0604030504040204" pitchFamily="34" charset="0"/>
            </a:endParaRPr>
          </a:p>
          <a:p>
            <a:pPr marL="285750" indent="-285750" algn="ctr">
              <a:buFontTx/>
              <a:buChar char="-"/>
            </a:pPr>
            <a:r>
              <a:rPr lang="en-GB" dirty="0">
                <a:latin typeface="Tahoma" panose="020B0604030504040204" pitchFamily="34" charset="0"/>
                <a:ea typeface="Tahoma" panose="020B0604030504040204" pitchFamily="34" charset="0"/>
                <a:cs typeface="Tahoma" panose="020B0604030504040204" pitchFamily="34" charset="0"/>
              </a:rPr>
              <a:t>Pilot different CYP SP approaches and pathways, in every Integrated Care System (ICS) region in London, for example, in different settings, different target cohorts etc to test models and identify best practice.</a:t>
            </a:r>
          </a:p>
          <a:p>
            <a:pPr marL="285750" indent="-285750" algn="ctr">
              <a:buFontTx/>
              <a:buChar char="-"/>
            </a:pPr>
            <a:endParaRPr lang="en-GB" dirty="0">
              <a:latin typeface="Tahoma" panose="020B0604030504040204" pitchFamily="34" charset="0"/>
              <a:ea typeface="Tahoma" panose="020B0604030504040204" pitchFamily="34" charset="0"/>
              <a:cs typeface="Tahoma" panose="020B0604030504040204" pitchFamily="34" charset="0"/>
            </a:endParaRPr>
          </a:p>
          <a:p>
            <a:pPr marL="285750" indent="-285750" algn="ctr">
              <a:buFontTx/>
              <a:buChar char="-"/>
            </a:pPr>
            <a:r>
              <a:rPr lang="en-GB" dirty="0">
                <a:latin typeface="Tahoma" panose="020B0604030504040204" pitchFamily="34" charset="0"/>
                <a:ea typeface="Tahoma" panose="020B0604030504040204" pitchFamily="34" charset="0"/>
                <a:cs typeface="Tahoma" panose="020B0604030504040204" pitchFamily="34" charset="0"/>
              </a:rPr>
              <a:t>NHS London Transformation Funding identified to support activity at ICS level, in collaboration with borough integrated care partnerships.</a:t>
            </a:r>
          </a:p>
        </p:txBody>
      </p:sp>
    </p:spTree>
    <p:extLst>
      <p:ext uri="{BB962C8B-B14F-4D97-AF65-F5344CB8AC3E}">
        <p14:creationId xmlns:p14="http://schemas.microsoft.com/office/powerpoint/2010/main" val="193402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9258F1-714C-4652-9B97-CBB036F8DAD9}"/>
              </a:ext>
            </a:extLst>
          </p:cNvPr>
          <p:cNvSpPr>
            <a:spLocks noGrp="1"/>
          </p:cNvSpPr>
          <p:nvPr>
            <p:ph idx="1"/>
          </p:nvPr>
        </p:nvSpPr>
        <p:spPr>
          <a:xfrm>
            <a:off x="89655" y="764704"/>
            <a:ext cx="8878752" cy="3096344"/>
          </a:xfrm>
        </p:spPr>
        <p:txBody>
          <a:bodyPr>
            <a:noAutofit/>
          </a:bodyPr>
          <a:lstStyle/>
          <a:p>
            <a:pPr lvl="1">
              <a:spcBef>
                <a:spcPts val="0"/>
              </a:spcBef>
              <a:spcAft>
                <a:spcPts val="0"/>
              </a:spcAft>
            </a:pPr>
            <a:endParaRPr lang="en-GB" sz="1700" b="1" dirty="0">
              <a:latin typeface="Tahoma" panose="020B0604030504040204" pitchFamily="34" charset="0"/>
              <a:ea typeface="Tahoma" panose="020B0604030504040204" pitchFamily="34" charset="0"/>
              <a:cs typeface="Tahoma" panose="020B0604030504040204" pitchFamily="34" charset="0"/>
            </a:endParaRPr>
          </a:p>
          <a:p>
            <a:pPr marL="129779" lvl="1" indent="-129779">
              <a:spcBef>
                <a:spcPts val="0"/>
              </a:spcBef>
            </a:pPr>
            <a:r>
              <a:rPr lang="en-GB" sz="1700" b="1" dirty="0">
                <a:latin typeface="Tahoma" panose="020B0604030504040204" pitchFamily="34" charset="0"/>
                <a:ea typeface="Tahoma" panose="020B0604030504040204" pitchFamily="34" charset="0"/>
                <a:cs typeface="Tahoma" panose="020B0604030504040204" pitchFamily="34" charset="0"/>
              </a:rPr>
              <a:t>Social Prescribing for CYP requires a different approach </a:t>
            </a:r>
            <a:r>
              <a:rPr lang="en-GB" sz="1700" dirty="0">
                <a:latin typeface="Tahoma" panose="020B0604030504040204" pitchFamily="34" charset="0"/>
                <a:ea typeface="Tahoma" panose="020B0604030504040204" pitchFamily="34" charset="0"/>
                <a:cs typeface="Tahoma" panose="020B0604030504040204" pitchFamily="34" charset="0"/>
              </a:rPr>
              <a:t>– Widely recognised that CYP don’t access primary care in the same way as adults. Need to consider local infrastructure and population health needs. </a:t>
            </a:r>
          </a:p>
          <a:p>
            <a:pPr marL="129779" lvl="1" indent="-129779">
              <a:spcBef>
                <a:spcPts val="0"/>
              </a:spcBef>
            </a:pPr>
            <a:r>
              <a:rPr lang="en-GB" sz="1700" b="1" dirty="0">
                <a:solidFill>
                  <a:srgbClr val="333333"/>
                </a:solidFill>
                <a:latin typeface="Tahoma" panose="020B0604030504040204" pitchFamily="34" charset="0"/>
                <a:ea typeface="Tahoma" panose="020B0604030504040204" pitchFamily="34" charset="0"/>
                <a:cs typeface="Tahoma" panose="020B0604030504040204" pitchFamily="34" charset="0"/>
              </a:rPr>
              <a:t>Know what is already out there! </a:t>
            </a:r>
            <a:r>
              <a:rPr lang="en-GB" sz="1700" dirty="0">
                <a:solidFill>
                  <a:srgbClr val="333333"/>
                </a:solidFill>
                <a:latin typeface="Tahoma" panose="020B0604030504040204" pitchFamily="34" charset="0"/>
                <a:ea typeface="Tahoma" panose="020B0604030504040204" pitchFamily="34" charset="0"/>
                <a:cs typeface="Tahoma" panose="020B0604030504040204" pitchFamily="34" charset="0"/>
              </a:rPr>
              <a:t>– A great and diverse range of activities and services for CYP and families is available in communities provided by local authorities, schools, children’s centres, charities, youth organisations, libraries and leisure centres. Much of the work they do already is Social Prescribing (but not necessarily called that!).  </a:t>
            </a:r>
          </a:p>
          <a:p>
            <a:pPr marL="129779" lvl="1" indent="-129779">
              <a:spcBef>
                <a:spcPts val="0"/>
              </a:spcBef>
            </a:pPr>
            <a:r>
              <a:rPr lang="en-GB" sz="1700" b="1" dirty="0">
                <a:latin typeface="Tahoma" panose="020B0604030504040204" pitchFamily="34" charset="0"/>
                <a:ea typeface="Tahoma" panose="020B0604030504040204" pitchFamily="34" charset="0"/>
                <a:cs typeface="Tahoma" panose="020B0604030504040204" pitchFamily="34" charset="0"/>
              </a:rPr>
              <a:t>A multi-agency approach is required – </a:t>
            </a:r>
            <a:r>
              <a:rPr lang="en-GB" sz="1700" dirty="0">
                <a:latin typeface="Tahoma" panose="020B0604030504040204" pitchFamily="34" charset="0"/>
                <a:ea typeface="Tahoma" panose="020B0604030504040204" pitchFamily="34" charset="0"/>
                <a:cs typeface="Tahoma" panose="020B0604030504040204" pitchFamily="34" charset="0"/>
              </a:rPr>
              <a:t>NHS needs to collaborate with local authorities, schools and youth VCSE sector to ‘join the dots’ about what services and activities are available locally to avoid duplication and build workable pathways.  </a:t>
            </a:r>
          </a:p>
          <a:p>
            <a:pPr marL="129779" lvl="1" indent="-129779">
              <a:spcBef>
                <a:spcPts val="0"/>
              </a:spcBef>
            </a:pPr>
            <a:endParaRPr lang="en-GB" sz="15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6" name="Picture 5">
            <a:extLst>
              <a:ext uri="{FF2B5EF4-FFF2-40B4-BE49-F238E27FC236}">
                <a16:creationId xmlns:a16="http://schemas.microsoft.com/office/drawing/2014/main" id="{9112C1E3-1ED4-429E-9AAB-3508EBA4585B}"/>
              </a:ext>
            </a:extLst>
          </p:cNvPr>
          <p:cNvPicPr>
            <a:picLocks noChangeAspect="1"/>
          </p:cNvPicPr>
          <p:nvPr/>
        </p:nvPicPr>
        <p:blipFill>
          <a:blip r:embed="rId2"/>
          <a:stretch>
            <a:fillRect/>
          </a:stretch>
        </p:blipFill>
        <p:spPr>
          <a:xfrm>
            <a:off x="175588" y="318934"/>
            <a:ext cx="8792818" cy="646232"/>
          </a:xfrm>
          <a:prstGeom prst="rect">
            <a:avLst/>
          </a:prstGeom>
        </p:spPr>
      </p:pic>
      <p:sp>
        <p:nvSpPr>
          <p:cNvPr id="8" name="Title 7">
            <a:extLst>
              <a:ext uri="{FF2B5EF4-FFF2-40B4-BE49-F238E27FC236}">
                <a16:creationId xmlns:a16="http://schemas.microsoft.com/office/drawing/2014/main" id="{EA32524F-3FBD-4217-9878-7C2BEAC726E0}"/>
              </a:ext>
            </a:extLst>
          </p:cNvPr>
          <p:cNvSpPr>
            <a:spLocks noGrp="1"/>
          </p:cNvSpPr>
          <p:nvPr>
            <p:ph type="title"/>
          </p:nvPr>
        </p:nvSpPr>
        <p:spPr/>
        <p:txBody>
          <a:bodyPr/>
          <a:lstStyle/>
          <a:p>
            <a:endParaRPr lang="en-GB" dirty="0"/>
          </a:p>
        </p:txBody>
      </p:sp>
      <p:sp>
        <p:nvSpPr>
          <p:cNvPr id="7" name="TextBox 6">
            <a:extLst>
              <a:ext uri="{FF2B5EF4-FFF2-40B4-BE49-F238E27FC236}">
                <a16:creationId xmlns:a16="http://schemas.microsoft.com/office/drawing/2014/main" id="{6153ACF0-8E92-4502-8517-D184B3E004F9}"/>
              </a:ext>
            </a:extLst>
          </p:cNvPr>
          <p:cNvSpPr txBox="1"/>
          <p:nvPr/>
        </p:nvSpPr>
        <p:spPr>
          <a:xfrm>
            <a:off x="175588" y="3995554"/>
            <a:ext cx="8792818" cy="2308324"/>
          </a:xfrm>
          <a:prstGeom prst="rect">
            <a:avLst/>
          </a:prstGeom>
          <a:solidFill>
            <a:schemeClr val="bg1">
              <a:lumMod val="95000"/>
            </a:schemeClr>
          </a:solidFill>
          <a:ln>
            <a:solidFill>
              <a:schemeClr val="tx1"/>
            </a:solidFill>
          </a:ln>
        </p:spPr>
        <p:txBody>
          <a:bodyPr wrap="square">
            <a:spAutoFit/>
          </a:bodyPr>
          <a:lstStyle/>
          <a:p>
            <a:pPr marL="129779" lvl="1" indent="-129779" algn="ctr">
              <a:spcBef>
                <a:spcPts val="0"/>
              </a:spcBef>
            </a:pPr>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rPr>
              <a:t>Social prescribing is the bridge between health and care settings and the community.  </a:t>
            </a:r>
          </a:p>
          <a:p>
            <a:pPr marL="129779" lvl="1" indent="-129779" algn="ctr">
              <a:spcBef>
                <a:spcPts val="0"/>
              </a:spcBef>
            </a:pPr>
            <a:endParaRPr lang="en-GB"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129779" lvl="1" indent="-129779" algn="ctr">
              <a:spcBef>
                <a:spcPts val="0"/>
              </a:spcBef>
            </a:pPr>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rPr>
              <a:t>It is a mechanism for connecting all the different agencies that support the physical, mental and emotional health and wellbeing of CYP. </a:t>
            </a:r>
          </a:p>
          <a:p>
            <a:pPr marL="129779" lvl="1" indent="-129779" algn="ctr">
              <a:spcBef>
                <a:spcPts val="0"/>
              </a:spcBef>
            </a:pPr>
            <a:endParaRPr lang="en-GB" b="1"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pPr marL="129779" lvl="1" indent="-129779" algn="ctr">
              <a:spcBef>
                <a:spcPts val="0"/>
              </a:spcBef>
            </a:pPr>
            <a:r>
              <a:rPr lang="en-GB" b="1" dirty="0">
                <a:solidFill>
                  <a:schemeClr val="accent1"/>
                </a:solidFill>
                <a:latin typeface="Tahoma" panose="020B0604030504040204" pitchFamily="34" charset="0"/>
                <a:ea typeface="Tahoma" panose="020B0604030504040204" pitchFamily="34" charset="0"/>
                <a:cs typeface="Tahoma" panose="020B0604030504040204" pitchFamily="34" charset="0"/>
              </a:rPr>
              <a:t>Social Prescribing supports early intervention, and in preventing problems from reaching the point when clinical interventions may be necessary. </a:t>
            </a:r>
          </a:p>
        </p:txBody>
      </p:sp>
    </p:spTree>
    <p:extLst>
      <p:ext uri="{BB962C8B-B14F-4D97-AF65-F5344CB8AC3E}">
        <p14:creationId xmlns:p14="http://schemas.microsoft.com/office/powerpoint/2010/main" val="296861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Sources of further information on CYP SP</a:t>
            </a:r>
          </a:p>
        </p:txBody>
      </p:sp>
      <p:sp>
        <p:nvSpPr>
          <p:cNvPr id="4" name="Slide Number Placeholder 3"/>
          <p:cNvSpPr>
            <a:spLocks noGrp="1"/>
          </p:cNvSpPr>
          <p:nvPr>
            <p:ph type="sldNum" sz="quarter" idx="14"/>
          </p:nvPr>
        </p:nvSpPr>
        <p:spPr/>
        <p:txBody>
          <a:bodyPr/>
          <a:lstStyle/>
          <a:p>
            <a:fld id="{8FC524A1-7B6A-464D-B8BC-8FE2E057339E}" type="slidenum">
              <a:rPr lang="en-GB" smtClean="0"/>
              <a:pPr/>
              <a:t>8</a:t>
            </a:fld>
            <a:endParaRPr lang="en-GB" dirty="0"/>
          </a:p>
        </p:txBody>
      </p:sp>
      <p:sp>
        <p:nvSpPr>
          <p:cNvPr id="5" name="Content Placeholder 4"/>
          <p:cNvSpPr>
            <a:spLocks noGrp="1"/>
          </p:cNvSpPr>
          <p:nvPr>
            <p:ph sz="quarter" idx="15"/>
          </p:nvPr>
        </p:nvSpPr>
        <p:spPr>
          <a:xfrm>
            <a:off x="250825" y="836712"/>
            <a:ext cx="8641655" cy="5832375"/>
          </a:xfrm>
        </p:spPr>
        <p:txBody>
          <a:bodyPr>
            <a:normAutofit/>
          </a:bodyPr>
          <a:lstStyle/>
          <a:p>
            <a:r>
              <a:rPr lang="en-GB" dirty="0">
                <a:latin typeface="Tahoma" panose="020B0604030504040204" pitchFamily="34" charset="0"/>
                <a:ea typeface="Tahoma" panose="020B0604030504040204" pitchFamily="34" charset="0"/>
                <a:cs typeface="Tahoma" panose="020B0604030504040204" pitchFamily="34" charset="0"/>
              </a:rPr>
              <a:t>Street Games &amp; National Social Prescribing Youth Network - </a:t>
            </a:r>
            <a:r>
              <a:rPr lang="en-GB" u="sng" dirty="0">
                <a:solidFill>
                  <a:srgbClr val="0563C1"/>
                </a:solidFill>
                <a:latin typeface="Tahoma" panose="020B0604030504040204" pitchFamily="34" charset="0"/>
                <a:ea typeface="Tahoma" panose="020B0604030504040204" pitchFamily="34" charset="0"/>
                <a:cs typeface="Tahoma" panose="020B0604030504040204" pitchFamily="34" charset="0"/>
                <a:hlinkClick r:id="rId2"/>
              </a:rPr>
              <a:t>https://network.streetgames.org/resources/young-peoples-social-prescribing-resources</a:t>
            </a:r>
            <a:endParaRPr lang="en-GB" u="sng" dirty="0">
              <a:solidFill>
                <a:srgbClr val="0563C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Wales Youth Social Prescribing, Sport and Physical Activity – A rapid review (March 2021) </a:t>
            </a:r>
            <a:r>
              <a:rPr lang="en-GB" dirty="0">
                <a:solidFill>
                  <a:schemeClr val="tx1"/>
                </a:solidFill>
                <a:latin typeface="Tahoma" panose="020B0604030504040204" pitchFamily="34" charset="0"/>
                <a:ea typeface="Tahoma" panose="020B0604030504040204" pitchFamily="34" charset="0"/>
                <a:cs typeface="Tahoma" panose="020B0604030504040204" pitchFamily="34" charset="0"/>
                <a:hlinkClick r:id="rId3"/>
              </a:rPr>
              <a:t>https://www.streetgames.org/Handlers/Download.ashx?IDMF=f85d4cf2-6d10-4482-a89a-ccad37cbd679</a:t>
            </a:r>
            <a:endParaRPr lang="en-GB"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tx1"/>
                </a:solidFill>
                <a:latin typeface="Tahoma" panose="020B0604030504040204" pitchFamily="34" charset="0"/>
                <a:ea typeface="Tahoma" panose="020B0604030504040204" pitchFamily="34" charset="0"/>
                <a:cs typeface="Tahoma" panose="020B0604030504040204" pitchFamily="34" charset="0"/>
              </a:rPr>
              <a:t>UCL (2020) ‘Social Prescribing for children and young people: A review of the evidence’ </a:t>
            </a:r>
            <a:r>
              <a:rPr lang="en-GB" u="sng" dirty="0">
                <a:solidFill>
                  <a:srgbClr val="0563C1"/>
                </a:solidFill>
                <a:latin typeface="Tahoma" panose="020B0604030504040204" pitchFamily="34" charset="0"/>
                <a:ea typeface="Tahoma" panose="020B0604030504040204" pitchFamily="34" charset="0"/>
                <a:cs typeface="Tahoma" panose="020B0604030504040204" pitchFamily="34" charset="0"/>
                <a:hlinkClick r:id="rId4"/>
              </a:rPr>
              <a:t>https://www.ucl.ac.uk/evidence-based-practice-unit/sites/evidence-based-practice-unit/files/review_social_prescribing_in_children_and_young_people_final_0.pdf</a:t>
            </a: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University of East London (2020) ‘A two year evaluation of the Young People Social Prescribing pilot’ - </a:t>
            </a:r>
            <a:r>
              <a:rPr lang="en-GB" u="sng" dirty="0">
                <a:solidFill>
                  <a:srgbClr val="0563C1"/>
                </a:solidFill>
                <a:latin typeface="Tahoma" panose="020B0604030504040204" pitchFamily="34" charset="0"/>
                <a:ea typeface="Tahoma" panose="020B0604030504040204" pitchFamily="34" charset="0"/>
                <a:cs typeface="Tahoma" panose="020B0604030504040204" pitchFamily="34" charset="0"/>
                <a:hlinkClick r:id="rId5"/>
              </a:rPr>
              <a:t>https://repository.uel.ac.uk/item/88x15</a:t>
            </a:r>
            <a:endParaRPr lang="en-GB" u="sng" dirty="0">
              <a:solidFill>
                <a:srgbClr val="0563C1"/>
              </a:solidFill>
              <a:latin typeface="Tahoma" panose="020B0604030504040204" pitchFamily="34" charset="0"/>
              <a:ea typeface="Tahoma" panose="020B0604030504040204" pitchFamily="34" charset="0"/>
              <a:cs typeface="Tahoma" panose="020B0604030504040204" pitchFamily="34" charset="0"/>
            </a:endParaRPr>
          </a:p>
          <a:p>
            <a:pPr lvl="1" indent="0">
              <a:buNone/>
            </a:pPr>
            <a:endParaRPr lang="en-GB"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Courier New" panose="02070309020205020404" pitchFamily="49" charset="0"/>
              <a:buChar char="o"/>
            </a:pPr>
            <a:endParaRPr lang="en-GB" sz="1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Courier New" panose="02070309020205020404" pitchFamily="49" charset="0"/>
              <a:buChar char="o"/>
            </a:pPr>
            <a:endParaRPr lang="en-GB" sz="1800" i="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p>
        </p:txBody>
      </p:sp>
      <p:sp>
        <p:nvSpPr>
          <p:cNvPr id="6" name="TextBox 5">
            <a:extLst>
              <a:ext uri="{FF2B5EF4-FFF2-40B4-BE49-F238E27FC236}">
                <a16:creationId xmlns:a16="http://schemas.microsoft.com/office/drawing/2014/main" id="{82F1695A-F88C-4083-AC8D-8E1D3F99A094}"/>
              </a:ext>
            </a:extLst>
          </p:cNvPr>
          <p:cNvSpPr txBox="1"/>
          <p:nvPr/>
        </p:nvSpPr>
        <p:spPr>
          <a:xfrm>
            <a:off x="151015" y="4869176"/>
            <a:ext cx="8741465" cy="923330"/>
          </a:xfrm>
          <a:prstGeom prst="rect">
            <a:avLst/>
          </a:prstGeom>
          <a:noFill/>
        </p:spPr>
        <p:txBody>
          <a:bodyPr wrap="square" rtlCol="0">
            <a:spAutoFit/>
          </a:bodyPr>
          <a:lstStyle/>
          <a:p>
            <a:pPr algn="ctr"/>
            <a:r>
              <a:rPr lang="en-GB" b="1" dirty="0">
                <a:latin typeface="Tahoma" panose="020B0604030504040204" pitchFamily="34" charset="0"/>
                <a:ea typeface="Tahoma" panose="020B0604030504040204" pitchFamily="34" charset="0"/>
                <a:cs typeface="Tahoma" panose="020B0604030504040204" pitchFamily="34" charset="0"/>
              </a:rPr>
              <a:t>For further information about Social Prescribing in London please contact the Healthy London Partnership team at: </a:t>
            </a:r>
            <a:r>
              <a:rPr lang="en-GB" b="1" dirty="0">
                <a:latin typeface="Tahoma" panose="020B0604030504040204" pitchFamily="34" charset="0"/>
                <a:ea typeface="Tahoma" panose="020B0604030504040204" pitchFamily="34" charset="0"/>
                <a:cs typeface="Tahoma" panose="020B0604030504040204" pitchFamily="34" charset="0"/>
                <a:hlinkClick r:id="rId6"/>
              </a:rPr>
              <a:t>hlp.socialprescribing@nhs.net</a:t>
            </a:r>
            <a:r>
              <a:rPr lang="en-GB" b="1" dirty="0">
                <a:latin typeface="Tahoma" panose="020B0604030504040204" pitchFamily="34" charset="0"/>
                <a:ea typeface="Tahoma" panose="020B0604030504040204" pitchFamily="34" charset="0"/>
                <a:cs typeface="Tahoma" panose="020B0604030504040204" pitchFamily="34" charset="0"/>
              </a:rPr>
              <a:t> or @SP_LDN on Twitter.</a:t>
            </a:r>
            <a:endParaRPr lang="en-GB" b="1" dirty="0"/>
          </a:p>
        </p:txBody>
      </p:sp>
      <p:grpSp>
        <p:nvGrpSpPr>
          <p:cNvPr id="7" name="Google Shape;300;p52">
            <a:extLst>
              <a:ext uri="{FF2B5EF4-FFF2-40B4-BE49-F238E27FC236}">
                <a16:creationId xmlns:a16="http://schemas.microsoft.com/office/drawing/2014/main" id="{DDCFA058-8092-4A69-B3A3-8977CCD6C7D8}"/>
              </a:ext>
            </a:extLst>
          </p:cNvPr>
          <p:cNvGrpSpPr/>
          <p:nvPr/>
        </p:nvGrpSpPr>
        <p:grpSpPr>
          <a:xfrm>
            <a:off x="263603" y="5832800"/>
            <a:ext cx="8270321" cy="836287"/>
            <a:chOff x="302762" y="4270978"/>
            <a:chExt cx="8412454" cy="857154"/>
          </a:xfrm>
        </p:grpSpPr>
        <p:pic>
          <p:nvPicPr>
            <p:cNvPr id="8" name="Google Shape;302;p52">
              <a:extLst>
                <a:ext uri="{FF2B5EF4-FFF2-40B4-BE49-F238E27FC236}">
                  <a16:creationId xmlns:a16="http://schemas.microsoft.com/office/drawing/2014/main" id="{3714476B-E699-4C87-B18D-52DD799FC064}"/>
                </a:ext>
              </a:extLst>
            </p:cNvPr>
            <p:cNvPicPr preferRelativeResize="0"/>
            <p:nvPr/>
          </p:nvPicPr>
          <p:blipFill rotWithShape="1">
            <a:blip r:embed="rId7" cstate="email">
              <a:alphaModFix/>
              <a:extLst>
                <a:ext uri="{28A0092B-C50C-407E-A947-70E740481C1C}">
                  <a14:useLocalDpi xmlns:a14="http://schemas.microsoft.com/office/drawing/2010/main" val="0"/>
                </a:ext>
              </a:extLst>
            </a:blip>
            <a:srcRect/>
            <a:stretch/>
          </p:blipFill>
          <p:spPr>
            <a:xfrm>
              <a:off x="7803571" y="4308975"/>
              <a:ext cx="911645" cy="644780"/>
            </a:xfrm>
            <a:prstGeom prst="rect">
              <a:avLst/>
            </a:prstGeom>
            <a:noFill/>
            <a:ln>
              <a:noFill/>
            </a:ln>
          </p:spPr>
        </p:pic>
        <p:pic>
          <p:nvPicPr>
            <p:cNvPr id="9" name="Google Shape;303;p52">
              <a:extLst>
                <a:ext uri="{FF2B5EF4-FFF2-40B4-BE49-F238E27FC236}">
                  <a16:creationId xmlns:a16="http://schemas.microsoft.com/office/drawing/2014/main" id="{AAB5995D-3603-4B43-9D7B-F4D433BFDF62}"/>
                </a:ext>
              </a:extLst>
            </p:cNvPr>
            <p:cNvPicPr preferRelativeResize="0"/>
            <p:nvPr/>
          </p:nvPicPr>
          <p:blipFill rotWithShape="1">
            <a:blip r:embed="rId8" cstate="email">
              <a:alphaModFix/>
              <a:extLst>
                <a:ext uri="{28A0092B-C50C-407E-A947-70E740481C1C}">
                  <a14:useLocalDpi xmlns:a14="http://schemas.microsoft.com/office/drawing/2010/main" val="0"/>
                </a:ext>
              </a:extLst>
            </a:blip>
            <a:srcRect/>
            <a:stretch/>
          </p:blipFill>
          <p:spPr>
            <a:xfrm>
              <a:off x="302762" y="4270978"/>
              <a:ext cx="2323558" cy="857154"/>
            </a:xfrm>
            <a:prstGeom prst="rect">
              <a:avLst/>
            </a:prstGeom>
            <a:noFill/>
            <a:ln>
              <a:noFill/>
            </a:ln>
          </p:spPr>
        </p:pic>
      </p:grpSp>
    </p:spTree>
    <p:extLst>
      <p:ext uri="{BB962C8B-B14F-4D97-AF65-F5344CB8AC3E}">
        <p14:creationId xmlns:p14="http://schemas.microsoft.com/office/powerpoint/2010/main" val="2511991852"/>
      </p:ext>
    </p:extLst>
  </p:cSld>
  <p:clrMapOvr>
    <a:masterClrMapping/>
  </p:clrMapOvr>
</p:sld>
</file>

<file path=ppt/theme/theme1.xml><?xml version="1.0" encoding="utf-8"?>
<a:theme xmlns:a="http://schemas.openxmlformats.org/drawingml/2006/main" name="2017 - HLP updated branding-PPT Template">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017-Healthy London_PPT_template" id="{22512DFE-CEA9-874E-8258-F5D08575994B}" vid="{D26D8EE4-4177-564A-8030-A1F640E50AF3}"/>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017-Healthy London_PPT_template" id="{22512DFE-CEA9-874E-8258-F5D08575994B}" vid="{9B00A163-92CA-E945-838F-7DCEE2188FF8}"/>
    </a:ext>
  </a:extLst>
</a:theme>
</file>

<file path=ppt/theme/theme3.xml><?xml version="1.0" encoding="utf-8"?>
<a:theme xmlns:a="http://schemas.openxmlformats.org/drawingml/2006/main" name="1_2017 - HLP updated branding-PPT Template">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017-Healthy London_PPT_template" id="{22512DFE-CEA9-874E-8258-F5D08575994B}" vid="{D26D8EE4-4177-564A-8030-A1F640E50AF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 HLP updated branding-PPT Template</Template>
  <TotalTime>3059</TotalTime>
  <Words>1257</Words>
  <Application>Microsoft Office PowerPoint</Application>
  <PresentationFormat>On-screen Show (4:3)</PresentationFormat>
  <Paragraphs>85</Paragraphs>
  <Slides>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Arial Black</vt:lpstr>
      <vt:lpstr>Calibri</vt:lpstr>
      <vt:lpstr>Courier New</vt:lpstr>
      <vt:lpstr>Tahoma</vt:lpstr>
      <vt:lpstr>2017 - HLP updated branding-PPT Template</vt:lpstr>
      <vt:lpstr>Custom Design</vt:lpstr>
      <vt:lpstr>1_2017 - HLP updated branding-PPT Template</vt:lpstr>
      <vt:lpstr>Social Prescribing for Children and Young People in London</vt:lpstr>
      <vt:lpstr>Social Prescribing – what is it?</vt:lpstr>
      <vt:lpstr>Social Prescribing in London</vt:lpstr>
      <vt:lpstr>CYP SP - Current landscape in London</vt:lpstr>
      <vt:lpstr>Social Prescribing – opportunities for CYP</vt:lpstr>
      <vt:lpstr>Developing ambitions for CYP Social Prescribing in London</vt:lpstr>
      <vt:lpstr>PowerPoint Presentation</vt:lpstr>
      <vt:lpstr>Sources of further information on CYP SP</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branding slides  for 2017 – please type over</dc:title>
  <dc:creator>Suzie Griffiths</dc:creator>
  <cp:lastModifiedBy>Suzie Griffiths</cp:lastModifiedBy>
  <cp:revision>52</cp:revision>
  <cp:lastPrinted>2015-03-23T11:51:44Z</cp:lastPrinted>
  <dcterms:created xsi:type="dcterms:W3CDTF">2021-07-28T15:25:25Z</dcterms:created>
  <dcterms:modified xsi:type="dcterms:W3CDTF">2022-05-23T14:07:15Z</dcterms:modified>
</cp:coreProperties>
</file>