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9" r:id="rId3"/>
    <p:sldId id="260" r:id="rId4"/>
    <p:sldId id="258" r:id="rId5"/>
    <p:sldId id="256" r:id="rId6"/>
    <p:sldId id="265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B0BF7-7474-4C15-B8BB-F6DDEAE8B9EA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F678D-5033-4E8D-9D0F-54663DC5D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0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3D34-37A1-4872-8655-F167AE8FD2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3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3D34-37A1-4872-8655-F167AE8FD2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critical thing we are trying to achieve. </a:t>
            </a:r>
            <a:r>
              <a:rPr lang="en-GB" baseline="0" dirty="0" smtClean="0"/>
              <a:t> Improved impact by intervening more early.  We know difficult and </a:t>
            </a:r>
            <a:r>
              <a:rPr lang="en-GB" baseline="0" dirty="0" err="1" smtClean="0"/>
              <a:t>inttractable</a:t>
            </a:r>
            <a:r>
              <a:rPr lang="en-GB" baseline="0" dirty="0" smtClean="0"/>
              <a:t> problems find their roots in the family and at a young age.   We believe by improving our action and doing this at an </a:t>
            </a:r>
            <a:r>
              <a:rPr lang="en-GB" baseline="0" dirty="0" err="1" smtClean="0"/>
              <a:t>ealrier</a:t>
            </a:r>
            <a:r>
              <a:rPr lang="en-GB" baseline="0" dirty="0" smtClean="0"/>
              <a:t> stage we can improve our impact and the lives of more people. We amplify the value of what we do and what others give.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Patrick mentioned, be clear on the reason, this is the primary reason for the change.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3D34-37A1-4872-8655-F167AE8FD2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1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3D34-37A1-4872-8655-F167AE8FD2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1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F3D34-37A1-4872-8655-F167AE8FD2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8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D5B8-54F0-41D3-8F27-263CC5766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22FF4-A952-40B5-97D9-E90F0BE28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D5F4-7FCE-44E4-B8EA-80075CD1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0F339-5BD2-4CE6-9B52-CC15C917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4335-BFB6-4E47-A437-C6577651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0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7D51-4FA7-460C-81FA-DA16222C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2F0D2-070F-4F6E-86E6-132514141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6718-2536-459D-83D8-F630FE8C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2EE5-1C06-4B2C-9A4E-84C1DFD7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C4112-0026-4D5E-A2AD-2FFFB378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4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E69086-3AF5-4103-B509-F67BDCFA3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72526-84FB-4AF8-8843-38962A883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D2BB-18B8-4A90-9E15-D97B4782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57BD-1912-4B36-88DD-54D06DE2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21143-2357-44FF-A2A4-1D76383A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6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E2CA-8B27-4C59-A16E-9DF2444F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1DD7-9B95-4D55-8EC0-4CFCF5F8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A445-CE6F-404F-A1F6-4B14B3C7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ED85E-1B2E-4E40-A0A1-A3C1D346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8D6DC-D544-49C9-9EB4-E8D11861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0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1414-707D-4AFA-BCCD-4D06F7AB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28E82-E1BE-4901-B022-3C0A7B5B7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5251-EE7B-44B6-9AE5-118B4C6F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A6450-B763-4496-B045-482B61C8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4616-A0D0-4722-9242-15F8B9F9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D9D3-AF3E-4E48-8762-FF11B9B6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D09DA-C5C3-4658-8A8D-4EBAD6692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B3715-BCF2-4D87-91D1-8DD16437C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0F434-9B68-48CD-AA1D-DE90E810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12452-43C1-4716-B77D-0F285131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AA1BB-E85D-4DC9-9C52-6F51FE3E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2CCA-D65D-46A1-8AA4-D38465B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3EEBF-DBBD-445C-AF9E-88454C06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8B63A-26F7-429E-9BFA-3AF1A7256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F410A-9D83-4479-A604-A8CF23ADB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3B1C3-AD17-4978-9364-83B7DFCA2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23C1D-0918-437B-AB44-282474BD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27EB6-BB73-4060-A570-77C4EC04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8FA1D-3D85-436F-92A8-65FA61F9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82659-8EE2-43E4-9C07-A8FFBD0C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BED38-58E6-4212-BA71-9D095737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3549A-8504-4D61-8307-4FE2FC0C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0E59A-AB7B-459B-A52B-2C39C4FF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5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5F5D1-2086-4DF9-8020-5D1E8DDFF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96343-5361-4E99-BA3C-FCBD8084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AC5F-C68C-42B2-94EA-7131EFC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42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6B6B-D052-4D0E-8EF6-D6359F73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0BAC-193C-4FDC-9C1E-48F9F3839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6E88-3444-4242-85FF-71B5081D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151C-C7CA-461E-A12D-B921EC41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098B2-5A78-481B-9C2A-48615AE9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5D383-2E19-43DD-8DD5-93276AF5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88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FF7B-437A-440C-A3C4-E5594FC0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2CFB4-B1DD-47E6-ABD9-CE94E26DA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07D8F-6046-42A6-A5D7-10E105CBD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3E6CC-6D6A-4205-9B80-31EEABD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A87FD-D99E-4822-AB2E-E704DD7A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4B41B-00A6-4313-999B-8E256B75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BD748-6BAD-4627-8ABA-59288DC0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C97C8-7707-4BCE-B326-CFDE70A4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2BD74-1858-4EEB-930D-66805D9E9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1DF9-0462-4F4F-A18B-8E7C6098DE94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ED19C-A379-4A39-8416-0AAC9D3D9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C85E-BE59-4C40-BCD1-2CD51401B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C423-6CFC-45FB-A6F9-E7F1C7E1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5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44" r="15365"/>
          <a:stretch/>
        </p:blipFill>
        <p:spPr>
          <a:xfrm>
            <a:off x="1524001" y="19576"/>
            <a:ext cx="40590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1224" y="273617"/>
            <a:ext cx="9176776" cy="895028"/>
          </a:xfrm>
          <a:prstGeom prst="rect">
            <a:avLst/>
          </a:prstGeom>
          <a:solidFill>
            <a:srgbClr val="CC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5728" y="476098"/>
            <a:ext cx="88622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bg1"/>
                </a:solidFill>
              </a:rPr>
              <a:t>DELIVERING FACE-TO-FACE SERVICES DURING LOCKDOWN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5" y="6165305"/>
            <a:ext cx="1608795" cy="57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0529" y="1684329"/>
            <a:ext cx="4520571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2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2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2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200" b="1" dirty="0" smtClean="0">
                <a:solidFill>
                  <a:srgbClr val="990033"/>
                </a:solidFill>
              </a:rPr>
              <a:t>Hilary </a:t>
            </a:r>
            <a:r>
              <a:rPr lang="en-GB" sz="3200" b="1" dirty="0">
                <a:solidFill>
                  <a:srgbClr val="990033"/>
                </a:solidFill>
              </a:rPr>
              <a:t>Nightingale</a:t>
            </a:r>
          </a:p>
          <a:p>
            <a:pPr>
              <a:lnSpc>
                <a:spcPct val="80000"/>
              </a:lnSpc>
            </a:pPr>
            <a:r>
              <a:rPr lang="en-GB" sz="3000" b="1" dirty="0">
                <a:solidFill>
                  <a:srgbClr val="990033"/>
                </a:solidFill>
              </a:rPr>
              <a:t>Cardinal Hume </a:t>
            </a:r>
            <a:r>
              <a:rPr lang="en-GB" sz="3000" b="1" dirty="0" smtClean="0">
                <a:solidFill>
                  <a:srgbClr val="990033"/>
                </a:solidFill>
              </a:rPr>
              <a:t>Centre</a:t>
            </a:r>
          </a:p>
          <a:p>
            <a:pPr>
              <a:lnSpc>
                <a:spcPct val="80000"/>
              </a:lnSpc>
            </a:pPr>
            <a:endParaRPr lang="en-GB" sz="30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 smtClean="0">
                <a:solidFill>
                  <a:srgbClr val="990033"/>
                </a:solidFill>
              </a:rPr>
              <a:t>www.cardinalhumecentre.org.uk</a:t>
            </a:r>
            <a:endParaRPr lang="en-GB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8" t="517" r="53242" b="-517"/>
          <a:stretch/>
        </p:blipFill>
        <p:spPr>
          <a:xfrm>
            <a:off x="1524001" y="-28476"/>
            <a:ext cx="3635896" cy="703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8292" y="269919"/>
            <a:ext cx="9209552" cy="895028"/>
          </a:xfrm>
          <a:prstGeom prst="rect">
            <a:avLst/>
          </a:prstGeom>
          <a:solidFill>
            <a:srgbClr val="A41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5728" y="476098"/>
            <a:ext cx="88622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bg1"/>
                </a:solidFill>
              </a:rPr>
              <a:t>CARDINAL HUME CENTRE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5" y="6165305"/>
            <a:ext cx="1608795" cy="57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912" y="1988840"/>
            <a:ext cx="5472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400"/>
              </a:spcAft>
              <a:buClr>
                <a:srgbClr val="A41C37"/>
              </a:buClr>
            </a:pPr>
            <a:endParaRPr lang="en-GB" sz="2400" dirty="0"/>
          </a:p>
          <a:p>
            <a:pPr>
              <a:lnSpc>
                <a:spcPct val="80000"/>
              </a:lnSpc>
              <a:spcAft>
                <a:spcPts val="2400"/>
              </a:spcAft>
              <a:buClr>
                <a:srgbClr val="A41C37"/>
              </a:buClr>
            </a:pPr>
            <a:r>
              <a:rPr lang="en-GB" sz="2400" dirty="0"/>
              <a:t>Working in Victoria for over 30 years to help families and young people overcome the threat of poverty and homelessness </a:t>
            </a:r>
          </a:p>
          <a:p>
            <a:pPr>
              <a:lnSpc>
                <a:spcPct val="80000"/>
              </a:lnSpc>
              <a:spcAft>
                <a:spcPts val="2400"/>
              </a:spcAft>
              <a:buClr>
                <a:srgbClr val="A41C37"/>
              </a:buClr>
            </a:pPr>
            <a:endParaRPr lang="en-GB" sz="2400" dirty="0"/>
          </a:p>
          <a:p>
            <a:pPr>
              <a:lnSpc>
                <a:spcPct val="80000"/>
              </a:lnSpc>
              <a:spcAft>
                <a:spcPts val="2400"/>
              </a:spcAft>
            </a:pPr>
            <a:endParaRPr lang="en-GB" sz="3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8" t="311" r="19270" b="-311"/>
          <a:stretch/>
        </p:blipFill>
        <p:spPr>
          <a:xfrm>
            <a:off x="1524000" y="0"/>
            <a:ext cx="3098088" cy="6957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97" y="2271475"/>
            <a:ext cx="4700119" cy="314961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A81D44"/>
                </a:solidFill>
                <a:latin typeface="Calibri" panose="020F0502020204030204" pitchFamily="34" charset="0"/>
              </a:rPr>
              <a:t>What was the impetus for us trying to deliver face to face work?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A81D44"/>
                </a:solidFill>
                <a:latin typeface="Calibri" panose="020F0502020204030204" pitchFamily="34" charset="0"/>
              </a:rPr>
              <a:t>What are the challenges?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A81D44"/>
                </a:solidFill>
                <a:latin typeface="Calibri" panose="020F0502020204030204" pitchFamily="34" charset="0"/>
              </a:rPr>
              <a:t>How is it working and what are the benefits?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A81D44"/>
                </a:solidFill>
                <a:latin typeface="Calibri" panose="020F0502020204030204" pitchFamily="34" charset="0"/>
              </a:rPr>
              <a:t>What have we learnt?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A81D44"/>
                </a:solidFill>
                <a:latin typeface="Calibri" panose="020F0502020204030204" pitchFamily="34" charset="0"/>
              </a:rPr>
              <a:t>Next steps …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rgbClr val="A81D4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77777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1224" y="461206"/>
            <a:ext cx="9176776" cy="895028"/>
          </a:xfrm>
          <a:prstGeom prst="rect">
            <a:avLst/>
          </a:prstGeom>
          <a:solidFill>
            <a:srgbClr val="CC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FACE TO FACE WORK IN LOCKDOWN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5728" y="663687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1" y="1109278"/>
            <a:ext cx="8112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5" y="6165305"/>
            <a:ext cx="1608795" cy="5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nch in front of a brick building&#10;&#10;Description automatically generated">
            <a:extLst>
              <a:ext uri="{FF2B5EF4-FFF2-40B4-BE49-F238E27FC236}">
                <a16:creationId xmlns:a16="http://schemas.microsoft.com/office/drawing/2014/main" id="{1E4F1E74-25F3-4BD0-93E3-4173D7E51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6" r="-1" b="10011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ACA29-C01B-47B3-BBA5-39EE959BC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3" r="29977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00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15842-6C58-40A3-B6E8-D0DF5163A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42" r="-2" b="13390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1B6FB-7DC1-4DDB-8C00-EF8DB6BB1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53" r="2" b="7938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CC16C-2DF8-4E90-BD9F-F69A94A35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43" r="-2" b="-2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686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2C95D-012D-4945-A1D9-FD3340E97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9" r="-1" b="6220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A1A0C-2137-4D42-ACEF-A0CE21F355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 r="4955" b="-3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407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92" r="35188"/>
          <a:stretch/>
        </p:blipFill>
        <p:spPr>
          <a:xfrm>
            <a:off x="0" y="1"/>
            <a:ext cx="35929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1206"/>
            <a:ext cx="12192000" cy="89502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990033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362" y="591960"/>
            <a:ext cx="88622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>
                <a:solidFill>
                  <a:schemeClr val="bg1"/>
                </a:solidFill>
              </a:rPr>
              <a:t>Face-to-face work during lockdown: what have we learnt?</a:t>
            </a:r>
            <a:endParaRPr lang="en-GB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5564" y="1082026"/>
            <a:ext cx="8025476" cy="272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0814" y="6155649"/>
            <a:ext cx="1608795" cy="579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56809" y="1817439"/>
            <a:ext cx="77677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Don’t rush into doing new things; take time to think through how to make it work.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990033"/>
                </a:solidFill>
              </a:rPr>
              <a:t>Before making decisions, have lots of conversations - with clients, other agencies and partners, and staff</a:t>
            </a:r>
            <a:endParaRPr lang="en-GB" sz="2400" b="1" dirty="0">
              <a:solidFill>
                <a:srgbClr val="990033"/>
              </a:solidFill>
            </a:endParaRP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Making </a:t>
            </a:r>
            <a:r>
              <a:rPr lang="en-GB" sz="2400" b="1" dirty="0" smtClean="0"/>
              <a:t>time for 1 to 1 conversations with parents is very valuable</a:t>
            </a: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990033"/>
                </a:solidFill>
              </a:rPr>
              <a:t>Don’t make assumptions – about anything – especially the issues being faced by families</a:t>
            </a:r>
            <a:endParaRPr lang="en-GB" sz="2400" b="1" dirty="0">
              <a:solidFill>
                <a:srgbClr val="990033"/>
              </a:solidFill>
            </a:endParaRPr>
          </a:p>
          <a:p>
            <a:pPr marL="457200" indent="-45720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/>
              <a:t>Emerging needs:</a:t>
            </a:r>
            <a:r>
              <a:rPr lang="en-GB" sz="2400" b="1" dirty="0">
                <a:solidFill>
                  <a:srgbClr val="990033"/>
                </a:solidFill>
              </a:rPr>
              <a:t/>
            </a:r>
            <a:br>
              <a:rPr lang="en-GB" sz="2400" b="1" dirty="0">
                <a:solidFill>
                  <a:srgbClr val="990033"/>
                </a:solidFill>
              </a:rPr>
            </a:br>
            <a:r>
              <a:rPr lang="en-GB" sz="2400" b="1" dirty="0" smtClean="0">
                <a:solidFill>
                  <a:srgbClr val="990033"/>
                </a:solidFill>
              </a:rPr>
              <a:t>-  </a:t>
            </a:r>
            <a:r>
              <a:rPr lang="en-GB" sz="2400" b="1" dirty="0" smtClean="0">
                <a:solidFill>
                  <a:srgbClr val="990033"/>
                </a:solidFill>
              </a:rPr>
              <a:t>Access to digital skills and technology</a:t>
            </a:r>
            <a:r>
              <a:rPr lang="en-GB" sz="2400" b="1" dirty="0">
                <a:solidFill>
                  <a:srgbClr val="990033"/>
                </a:solidFill>
              </a:rPr>
              <a:t/>
            </a:r>
            <a:br>
              <a:rPr lang="en-GB" sz="2400" b="1" dirty="0">
                <a:solidFill>
                  <a:srgbClr val="990033"/>
                </a:solidFill>
              </a:rPr>
            </a:br>
            <a:r>
              <a:rPr lang="en-GB" sz="2400" b="1" dirty="0">
                <a:solidFill>
                  <a:srgbClr val="990033"/>
                </a:solidFill>
              </a:rPr>
              <a:t>-  </a:t>
            </a:r>
            <a:r>
              <a:rPr lang="en-GB" sz="2400" b="1" dirty="0" smtClean="0">
                <a:solidFill>
                  <a:srgbClr val="990033"/>
                </a:solidFill>
              </a:rPr>
              <a:t>Advice – debt, benefits and housing</a:t>
            </a:r>
            <a:r>
              <a:rPr lang="en-GB" sz="2400" b="1" dirty="0">
                <a:solidFill>
                  <a:srgbClr val="990033"/>
                </a:solidFill>
              </a:rPr>
              <a:t/>
            </a:r>
            <a:br>
              <a:rPr lang="en-GB" sz="2400" b="1" dirty="0">
                <a:solidFill>
                  <a:srgbClr val="990033"/>
                </a:solidFill>
              </a:rPr>
            </a:br>
            <a:r>
              <a:rPr lang="en-GB" sz="2400" b="1" dirty="0">
                <a:solidFill>
                  <a:srgbClr val="990033"/>
                </a:solidFill>
              </a:rPr>
              <a:t>-  </a:t>
            </a:r>
            <a:r>
              <a:rPr lang="en-GB" sz="2400" b="1" dirty="0" smtClean="0">
                <a:solidFill>
                  <a:srgbClr val="990033"/>
                </a:solidFill>
              </a:rPr>
              <a:t>Relationship and domestic abuse support</a:t>
            </a:r>
            <a:r>
              <a:rPr lang="en-GB" sz="2400" b="1" dirty="0">
                <a:solidFill>
                  <a:srgbClr val="990033"/>
                </a:solidFill>
              </a:rPr>
              <a:t/>
            </a:r>
            <a:br>
              <a:rPr lang="en-GB" sz="2400" b="1" dirty="0">
                <a:solidFill>
                  <a:srgbClr val="990033"/>
                </a:solidFill>
              </a:rPr>
            </a:br>
            <a:r>
              <a:rPr lang="en-GB" sz="2400" b="1" dirty="0">
                <a:solidFill>
                  <a:srgbClr val="990033"/>
                </a:solidFill>
              </a:rPr>
              <a:t/>
            </a:r>
            <a:br>
              <a:rPr lang="en-GB" sz="2400" b="1" dirty="0">
                <a:solidFill>
                  <a:srgbClr val="990033"/>
                </a:solidFill>
              </a:rPr>
            </a:br>
            <a:endParaRPr lang="en-GB" sz="24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5672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44" r="15365"/>
          <a:stretch/>
        </p:blipFill>
        <p:spPr>
          <a:xfrm>
            <a:off x="1524001" y="19576"/>
            <a:ext cx="405904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1224" y="273617"/>
            <a:ext cx="9176776" cy="895028"/>
          </a:xfrm>
          <a:prstGeom prst="rect">
            <a:avLst/>
          </a:prstGeom>
          <a:solidFill>
            <a:srgbClr val="CC9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05728" y="476098"/>
            <a:ext cx="8862272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bg1"/>
                </a:solidFill>
              </a:rPr>
              <a:t>DELIVERING FACE-TO-FACE SERVICES DURING LOCKDOWN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5" y="6165305"/>
            <a:ext cx="1608795" cy="579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0529" y="1684329"/>
            <a:ext cx="4520571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2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2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2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200" b="1" dirty="0" smtClean="0">
                <a:solidFill>
                  <a:srgbClr val="990033"/>
                </a:solidFill>
              </a:rPr>
              <a:t>Hilary </a:t>
            </a:r>
            <a:r>
              <a:rPr lang="en-GB" sz="3200" b="1" dirty="0">
                <a:solidFill>
                  <a:srgbClr val="990033"/>
                </a:solidFill>
              </a:rPr>
              <a:t>Nightingale</a:t>
            </a:r>
          </a:p>
          <a:p>
            <a:pPr>
              <a:lnSpc>
                <a:spcPct val="80000"/>
              </a:lnSpc>
            </a:pPr>
            <a:r>
              <a:rPr lang="en-GB" sz="3000" b="1" dirty="0">
                <a:solidFill>
                  <a:srgbClr val="990033"/>
                </a:solidFill>
              </a:rPr>
              <a:t>Cardinal Hume </a:t>
            </a:r>
            <a:r>
              <a:rPr lang="en-GB" sz="3000" b="1" dirty="0" smtClean="0">
                <a:solidFill>
                  <a:srgbClr val="990033"/>
                </a:solidFill>
              </a:rPr>
              <a:t>Centre</a:t>
            </a:r>
          </a:p>
          <a:p>
            <a:pPr>
              <a:lnSpc>
                <a:spcPct val="80000"/>
              </a:lnSpc>
            </a:pPr>
            <a:endParaRPr lang="en-GB" sz="30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 smtClean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endParaRPr lang="en-GB" sz="3000" b="1" dirty="0">
              <a:solidFill>
                <a:srgbClr val="990033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 dirty="0" smtClean="0">
                <a:solidFill>
                  <a:srgbClr val="990033"/>
                </a:solidFill>
              </a:rPr>
              <a:t>www.cardinalhumecentre.org.uk</a:t>
            </a:r>
            <a:endParaRPr lang="en-GB" sz="20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7CE69C6055540BF33AAC1D469E4C0" ma:contentTypeVersion="12" ma:contentTypeDescription="Create a new document." ma:contentTypeScope="" ma:versionID="88dbbdb6df61c57e5ee8b2a5aa0de61b">
  <xsd:schema xmlns:xsd="http://www.w3.org/2001/XMLSchema" xmlns:xs="http://www.w3.org/2001/XMLSchema" xmlns:p="http://schemas.microsoft.com/office/2006/metadata/properties" xmlns:ns2="f9e4a656-b0af-4ca1-bf72-60ff45f8c446" xmlns:ns3="22a2ec74-4f79-472f-aa64-650a5ccae538" targetNamespace="http://schemas.microsoft.com/office/2006/metadata/properties" ma:root="true" ma:fieldsID="b61cda7f49c0c6936a05fc745357ab6d" ns2:_="" ns3:_="">
    <xsd:import namespace="f9e4a656-b0af-4ca1-bf72-60ff45f8c446"/>
    <xsd:import namespace="22a2ec74-4f79-472f-aa64-650a5ccae5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4a656-b0af-4ca1-bf72-60ff45f8c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2ec74-4f79-472f-aa64-650a5ccae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D14FEF-5EA5-4381-8FB5-CCF0FBEFBBB3}"/>
</file>

<file path=customXml/itemProps2.xml><?xml version="1.0" encoding="utf-8"?>
<ds:datastoreItem xmlns:ds="http://schemas.openxmlformats.org/officeDocument/2006/customXml" ds:itemID="{0363E3DD-201F-4AF9-A3C5-71D782313113}"/>
</file>

<file path=customXml/itemProps3.xml><?xml version="1.0" encoding="utf-8"?>
<ds:datastoreItem xmlns:ds="http://schemas.openxmlformats.org/officeDocument/2006/customXml" ds:itemID="{63DE6FD8-65F9-4B7C-8BE6-5D7BC4811D4F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287</Words>
  <Application>Microsoft Office PowerPoint</Application>
  <PresentationFormat>Widescreen</PresentationFormat>
  <Paragraphs>66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Nagle, Harriet</dc:creator>
  <cp:lastModifiedBy>Cardinal</cp:lastModifiedBy>
  <cp:revision>11</cp:revision>
  <dcterms:created xsi:type="dcterms:W3CDTF">2020-05-20T10:57:20Z</dcterms:created>
  <dcterms:modified xsi:type="dcterms:W3CDTF">2020-05-21T05:33:49Z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0x010100D897CE69C6055540BF33AAC1D469E4C0</vt:lpwstr>
  </property>
</Properties>
</file>